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2"/>
  </p:notesMasterIdLst>
  <p:sldIdLst>
    <p:sldId id="845" r:id="rId5"/>
    <p:sldId id="850" r:id="rId6"/>
    <p:sldId id="854" r:id="rId7"/>
    <p:sldId id="855" r:id="rId8"/>
    <p:sldId id="856" r:id="rId9"/>
    <p:sldId id="857" r:id="rId10"/>
    <p:sldId id="858" r:id="rId11"/>
    <p:sldId id="953" r:id="rId12"/>
    <p:sldId id="828" r:id="rId13"/>
    <p:sldId id="837" r:id="rId14"/>
    <p:sldId id="954" r:id="rId15"/>
    <p:sldId id="1148" r:id="rId16"/>
    <p:sldId id="1124" r:id="rId17"/>
    <p:sldId id="1131" r:id="rId18"/>
    <p:sldId id="1132" r:id="rId19"/>
    <p:sldId id="1125" r:id="rId20"/>
    <p:sldId id="1149" r:id="rId21"/>
    <p:sldId id="1126" r:id="rId22"/>
    <p:sldId id="1127" r:id="rId23"/>
    <p:sldId id="1128" r:id="rId24"/>
    <p:sldId id="1129" r:id="rId25"/>
    <p:sldId id="1138" r:id="rId26"/>
    <p:sldId id="1130" r:id="rId27"/>
    <p:sldId id="1153" r:id="rId28"/>
    <p:sldId id="1150" r:id="rId29"/>
    <p:sldId id="1152" r:id="rId30"/>
    <p:sldId id="1044" r:id="rId31"/>
    <p:sldId id="1054" r:id="rId32"/>
    <p:sldId id="1059" r:id="rId33"/>
    <p:sldId id="1056" r:id="rId34"/>
    <p:sldId id="1058" r:id="rId35"/>
    <p:sldId id="1062" r:id="rId36"/>
    <p:sldId id="1048" r:id="rId37"/>
    <p:sldId id="1051" r:id="rId38"/>
    <p:sldId id="1052" r:id="rId39"/>
    <p:sldId id="1049" r:id="rId40"/>
    <p:sldId id="1053" r:id="rId41"/>
    <p:sldId id="1151" r:id="rId42"/>
    <p:sldId id="1055" r:id="rId43"/>
    <p:sldId id="1060" r:id="rId44"/>
    <p:sldId id="1045" r:id="rId45"/>
    <p:sldId id="956" r:id="rId46"/>
    <p:sldId id="1133" r:id="rId47"/>
    <p:sldId id="1134" r:id="rId48"/>
    <p:sldId id="1135" r:id="rId49"/>
    <p:sldId id="1116" r:id="rId50"/>
    <p:sldId id="1140" r:id="rId51"/>
    <p:sldId id="1141" r:id="rId52"/>
    <p:sldId id="1145" r:id="rId53"/>
    <p:sldId id="1142" r:id="rId54"/>
    <p:sldId id="1136" r:id="rId55"/>
    <p:sldId id="1144" r:id="rId56"/>
    <p:sldId id="1139" r:id="rId57"/>
    <p:sldId id="1098" r:id="rId58"/>
    <p:sldId id="935" r:id="rId59"/>
    <p:sldId id="1147" r:id="rId60"/>
    <p:sldId id="826" r:id="rId61"/>
    <p:sldId id="926" r:id="rId62"/>
    <p:sldId id="927" r:id="rId63"/>
    <p:sldId id="904" r:id="rId64"/>
    <p:sldId id="932" r:id="rId65"/>
    <p:sldId id="1101" r:id="rId66"/>
    <p:sldId id="930" r:id="rId67"/>
    <p:sldId id="1102" r:id="rId68"/>
    <p:sldId id="931" r:id="rId69"/>
    <p:sldId id="791" r:id="rId70"/>
    <p:sldId id="933" r:id="rId7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win Lin" initials="EL" lastIdx="2" clrIdx="0">
    <p:extLst>
      <p:ext uri="{19B8F6BF-5375-455C-9EA6-DF929625EA0E}">
        <p15:presenceInfo xmlns:p15="http://schemas.microsoft.com/office/powerpoint/2012/main" userId="S::ELin@toddgroundwater.com::e772c361-5053-41a1-a151-470eaaebdce0" providerId="AD"/>
      </p:ext>
    </p:extLst>
  </p:cmAuthor>
  <p:cmAuthor id="2" name="Zoe Rodriguez del Rey" initials="ZRdR" lastIdx="18" clrIdx="1">
    <p:extLst>
      <p:ext uri="{19B8F6BF-5375-455C-9EA6-DF929625EA0E}">
        <p15:presenceInfo xmlns:p15="http://schemas.microsoft.com/office/powerpoint/2012/main" userId="S-1-5-21-3416416679-759898943-3502968032-11250" providerId="AD"/>
      </p:ext>
    </p:extLst>
  </p:cmAuthor>
  <p:cmAuthor id="3" name="Iris Priestaf" initials="IP" lastIdx="13" clrIdx="2">
    <p:extLst>
      <p:ext uri="{19B8F6BF-5375-455C-9EA6-DF929625EA0E}">
        <p15:presenceInfo xmlns:p15="http://schemas.microsoft.com/office/powerpoint/2012/main" userId="S::IPriestaf@Toddgroundwater.com::19ae03d9-f9d0-4904-be37-fa1e723afa0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9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woodardcurran-my.sharepoint.com/personal/rprickett_woodardcurran_com/Documents/_PCFolders/Desktop/Indio%20Subbasin%20Alt%20Plan/WMP%20v%20Actual%20Charts_NP_12May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6351BD-1620-43FC-A874-2EC663673BEF}" type="doc">
      <dgm:prSet loTypeId="urn:microsoft.com/office/officeart/2005/8/layout/b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74F10C8-19FF-46F8-873C-3FB14DDBFFEC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Assess existing Plan</a:t>
          </a:r>
        </a:p>
      </dgm:t>
    </dgm:pt>
    <dgm:pt modelId="{0187E531-5EAC-4C39-A289-B2F1B32E1C24}" type="parTrans" cxnId="{6CFFA2BE-2558-4499-BA5A-E0D49C99D16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3E4BA47-6934-4A43-8A81-4B62A4CC476B}" type="sibTrans" cxnId="{6CFFA2BE-2558-4499-BA5A-E0D49C99D16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5D28B2C-C294-4D36-A71C-76F06508ED74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Document groundwater conditions</a:t>
          </a:r>
        </a:p>
      </dgm:t>
    </dgm:pt>
    <dgm:pt modelId="{FE43FCBE-9257-4D43-B448-17003106BE81}" type="parTrans" cxnId="{F57F494F-6158-4B53-B9EB-722C0457C7A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70C05F0-A988-4F54-8BDA-9436CA640F28}" type="sibTrans" cxnId="{F57F494F-6158-4B53-B9EB-722C0457C7A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BD2D1EE-4354-42BA-9E91-5346BCAFEB6F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Evaluate water demand and supply</a:t>
          </a:r>
        </a:p>
      </dgm:t>
    </dgm:pt>
    <dgm:pt modelId="{D2042525-5DC6-43D5-A40D-C437F2761D0F}" type="parTrans" cxnId="{F0DF5C6B-428E-42C4-9A97-9583F3EF88A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25AAD35-0922-4C1F-8409-0B2CE781B10C}" type="sibTrans" cxnId="{F0DF5C6B-428E-42C4-9A97-9583F3EF88A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84DE70D-56B2-4019-9249-C0913F39A809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Update numerical model</a:t>
          </a:r>
        </a:p>
      </dgm:t>
    </dgm:pt>
    <dgm:pt modelId="{DD3CDE4D-ACB2-4F80-9BE9-37129443667E}" type="parTrans" cxnId="{DAE7AA90-1248-4224-BCFA-8ECC5575718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76968A4-679D-4970-84C0-B2E85553F9D3}" type="sibTrans" cxnId="{DAE7AA90-1248-4224-BCFA-8ECC5575718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5EBC978-4EA7-4AEE-A2EA-B8EAA9AF6D8C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Consider emerging issues</a:t>
          </a:r>
        </a:p>
      </dgm:t>
    </dgm:pt>
    <dgm:pt modelId="{12EE614B-F3B8-4FBD-BB2F-9B3DB867A69C}" type="parTrans" cxnId="{D970086C-6BD2-49D4-885F-BD46468BE7A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D7FEED6-DEB9-4A70-8122-9868D6478DCB}" type="sibTrans" cxnId="{D970086C-6BD2-49D4-885F-BD46468BE7A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0DE105B-BD2D-4A76-9CC4-E15E379B1A10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Establish sustainability goals + criteria</a:t>
          </a:r>
        </a:p>
      </dgm:t>
    </dgm:pt>
    <dgm:pt modelId="{DD22C2B1-B3D4-4BBC-A40E-830825A8FE9A}" type="parTrans" cxnId="{7071A055-BDFE-41D1-8459-B3DEA05AC5A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D4DFB1C-2BC7-4D1D-97EC-E81E9829F76C}" type="sibTrans" cxnId="{7071A055-BDFE-41D1-8459-B3DEA05AC5A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85DC583-69EE-4189-A036-4B702F6764CE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Evaluate management actions</a:t>
          </a:r>
        </a:p>
      </dgm:t>
    </dgm:pt>
    <dgm:pt modelId="{D5D37C44-E472-48DF-8264-9C2621607617}" type="parTrans" cxnId="{85BB75B6-E1CB-413B-9A1D-2E90C41B29A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FAE0A80-68D8-4433-810D-236AD23CE52D}" type="sibTrans" cxnId="{85BB75B6-E1CB-413B-9A1D-2E90C41B29A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7EBBEA1-DA95-45A2-875C-FAD632E76F26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Assess monitoring programs</a:t>
          </a:r>
        </a:p>
      </dgm:t>
    </dgm:pt>
    <dgm:pt modelId="{258BA6A5-6C7F-4C40-8241-2C9180356C41}" type="parTrans" cxnId="{F2F3BAF0-8C76-498F-B5BA-BB88168A53A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3D4A738-9A32-452E-ADAF-8C5D08B35262}" type="sibTrans" cxnId="{F2F3BAF0-8C76-498F-B5BA-BB88168A53A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14FB192-C106-4C03-AA8B-018C3E842B8D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</a:rPr>
            <a:t>Update implementation plan</a:t>
          </a:r>
        </a:p>
      </dgm:t>
    </dgm:pt>
    <dgm:pt modelId="{5440C51B-B7BF-42B0-BBCF-C00E129960ED}" type="parTrans" cxnId="{421ED8E6-5FD0-4C8C-B0D9-FD352C8FCE5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13774BD-E41D-40D9-961B-7803C393122C}" type="sibTrans" cxnId="{421ED8E6-5FD0-4C8C-B0D9-FD352C8FCE5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16CEC58-3ED5-445A-A5BC-5EAE0CABED51}" type="pres">
      <dgm:prSet presAssocID="{4D6351BD-1620-43FC-A874-2EC663673BEF}" presName="Name0" presStyleCnt="0">
        <dgm:presLayoutVars>
          <dgm:dir/>
          <dgm:resizeHandles/>
        </dgm:presLayoutVars>
      </dgm:prSet>
      <dgm:spPr/>
    </dgm:pt>
    <dgm:pt modelId="{C8EBBDCF-D6AB-4310-B139-0058A9677EB0}" type="pres">
      <dgm:prSet presAssocID="{A74F10C8-19FF-46F8-873C-3FB14DDBFFEC}" presName="compNode" presStyleCnt="0"/>
      <dgm:spPr/>
    </dgm:pt>
    <dgm:pt modelId="{DC28C2F2-7514-4290-B37F-FCB280972BFC}" type="pres">
      <dgm:prSet presAssocID="{A74F10C8-19FF-46F8-873C-3FB14DDBFFEC}" presName="dummyConnPt" presStyleCnt="0"/>
      <dgm:spPr/>
    </dgm:pt>
    <dgm:pt modelId="{AB86E846-F6AA-480F-A933-07834B35D284}" type="pres">
      <dgm:prSet presAssocID="{A74F10C8-19FF-46F8-873C-3FB14DDBFFEC}" presName="node" presStyleLbl="node1" presStyleIdx="0" presStyleCnt="9">
        <dgm:presLayoutVars>
          <dgm:bulletEnabled val="1"/>
        </dgm:presLayoutVars>
      </dgm:prSet>
      <dgm:spPr/>
    </dgm:pt>
    <dgm:pt modelId="{6FC6C8BA-A8CA-4B41-AC2C-2594A74B562A}" type="pres">
      <dgm:prSet presAssocID="{B3E4BA47-6934-4A43-8A81-4B62A4CC476B}" presName="sibTrans" presStyleLbl="bgSibTrans2D1" presStyleIdx="0" presStyleCnt="8"/>
      <dgm:spPr/>
    </dgm:pt>
    <dgm:pt modelId="{38E3327B-45D9-45E0-8072-526B02483C3F}" type="pres">
      <dgm:prSet presAssocID="{A5D28B2C-C294-4D36-A71C-76F06508ED74}" presName="compNode" presStyleCnt="0"/>
      <dgm:spPr/>
    </dgm:pt>
    <dgm:pt modelId="{42EBFF39-2C76-4CEA-AE20-D0EEF510C412}" type="pres">
      <dgm:prSet presAssocID="{A5D28B2C-C294-4D36-A71C-76F06508ED74}" presName="dummyConnPt" presStyleCnt="0"/>
      <dgm:spPr/>
    </dgm:pt>
    <dgm:pt modelId="{6F68EDB6-CF9D-42E4-9DB5-FB1B66D36880}" type="pres">
      <dgm:prSet presAssocID="{A5D28B2C-C294-4D36-A71C-76F06508ED74}" presName="node" presStyleLbl="node1" presStyleIdx="1" presStyleCnt="9">
        <dgm:presLayoutVars>
          <dgm:bulletEnabled val="1"/>
        </dgm:presLayoutVars>
      </dgm:prSet>
      <dgm:spPr/>
    </dgm:pt>
    <dgm:pt modelId="{F2D580F7-770F-44DA-AD39-DE87F1FF4C56}" type="pres">
      <dgm:prSet presAssocID="{270C05F0-A988-4F54-8BDA-9436CA640F28}" presName="sibTrans" presStyleLbl="bgSibTrans2D1" presStyleIdx="1" presStyleCnt="8"/>
      <dgm:spPr/>
    </dgm:pt>
    <dgm:pt modelId="{3A31A10D-D95E-4D82-8DBC-CCDE1BF3062D}" type="pres">
      <dgm:prSet presAssocID="{4BD2D1EE-4354-42BA-9E91-5346BCAFEB6F}" presName="compNode" presStyleCnt="0"/>
      <dgm:spPr/>
    </dgm:pt>
    <dgm:pt modelId="{E518E6CA-2CCC-42E5-AC89-606E189851FD}" type="pres">
      <dgm:prSet presAssocID="{4BD2D1EE-4354-42BA-9E91-5346BCAFEB6F}" presName="dummyConnPt" presStyleCnt="0"/>
      <dgm:spPr/>
    </dgm:pt>
    <dgm:pt modelId="{2DEA3B5D-EADC-4CED-8844-1A377FD64ACF}" type="pres">
      <dgm:prSet presAssocID="{4BD2D1EE-4354-42BA-9E91-5346BCAFEB6F}" presName="node" presStyleLbl="node1" presStyleIdx="2" presStyleCnt="9">
        <dgm:presLayoutVars>
          <dgm:bulletEnabled val="1"/>
        </dgm:presLayoutVars>
      </dgm:prSet>
      <dgm:spPr/>
    </dgm:pt>
    <dgm:pt modelId="{6794D71C-69BC-4CD4-ACED-D6FE2BE0933F}" type="pres">
      <dgm:prSet presAssocID="{C25AAD35-0922-4C1F-8409-0B2CE781B10C}" presName="sibTrans" presStyleLbl="bgSibTrans2D1" presStyleIdx="2" presStyleCnt="8"/>
      <dgm:spPr/>
    </dgm:pt>
    <dgm:pt modelId="{BA80478C-1AF7-4737-B1C1-C2A918EB69A7}" type="pres">
      <dgm:prSet presAssocID="{084DE70D-56B2-4019-9249-C0913F39A809}" presName="compNode" presStyleCnt="0"/>
      <dgm:spPr/>
    </dgm:pt>
    <dgm:pt modelId="{6EE1F573-1427-4AE6-8FA0-8C199013AD56}" type="pres">
      <dgm:prSet presAssocID="{084DE70D-56B2-4019-9249-C0913F39A809}" presName="dummyConnPt" presStyleCnt="0"/>
      <dgm:spPr/>
    </dgm:pt>
    <dgm:pt modelId="{100F18DF-DA4A-424E-954A-0D03A44D0F10}" type="pres">
      <dgm:prSet presAssocID="{084DE70D-56B2-4019-9249-C0913F39A809}" presName="node" presStyleLbl="node1" presStyleIdx="3" presStyleCnt="9">
        <dgm:presLayoutVars>
          <dgm:bulletEnabled val="1"/>
        </dgm:presLayoutVars>
      </dgm:prSet>
      <dgm:spPr/>
    </dgm:pt>
    <dgm:pt modelId="{99E7CE73-6A18-4CFE-91C9-BAB9EF5A51F8}" type="pres">
      <dgm:prSet presAssocID="{A76968A4-679D-4970-84C0-B2E85553F9D3}" presName="sibTrans" presStyleLbl="bgSibTrans2D1" presStyleIdx="3" presStyleCnt="8"/>
      <dgm:spPr/>
    </dgm:pt>
    <dgm:pt modelId="{3BCDE724-60A3-4441-9407-0DAC6DC84BAB}" type="pres">
      <dgm:prSet presAssocID="{A5EBC978-4EA7-4AEE-A2EA-B8EAA9AF6D8C}" presName="compNode" presStyleCnt="0"/>
      <dgm:spPr/>
    </dgm:pt>
    <dgm:pt modelId="{EE4E4A6F-640B-482D-9D19-4891EE14B5C5}" type="pres">
      <dgm:prSet presAssocID="{A5EBC978-4EA7-4AEE-A2EA-B8EAA9AF6D8C}" presName="dummyConnPt" presStyleCnt="0"/>
      <dgm:spPr/>
    </dgm:pt>
    <dgm:pt modelId="{D0B90077-51A8-49C2-B53F-005CFF6AE47E}" type="pres">
      <dgm:prSet presAssocID="{A5EBC978-4EA7-4AEE-A2EA-B8EAA9AF6D8C}" presName="node" presStyleLbl="node1" presStyleIdx="4" presStyleCnt="9">
        <dgm:presLayoutVars>
          <dgm:bulletEnabled val="1"/>
        </dgm:presLayoutVars>
      </dgm:prSet>
      <dgm:spPr/>
    </dgm:pt>
    <dgm:pt modelId="{B5856920-0BD2-4ADA-8260-90D2F807EF3B}" type="pres">
      <dgm:prSet presAssocID="{CD7FEED6-DEB9-4A70-8122-9868D6478DCB}" presName="sibTrans" presStyleLbl="bgSibTrans2D1" presStyleIdx="4" presStyleCnt="8"/>
      <dgm:spPr/>
    </dgm:pt>
    <dgm:pt modelId="{1FF8EC9C-C820-4720-BA46-3919561EE268}" type="pres">
      <dgm:prSet presAssocID="{60DE105B-BD2D-4A76-9CC4-E15E379B1A10}" presName="compNode" presStyleCnt="0"/>
      <dgm:spPr/>
    </dgm:pt>
    <dgm:pt modelId="{B7B866E4-D73E-49F7-B2E0-3F5FB5882777}" type="pres">
      <dgm:prSet presAssocID="{60DE105B-BD2D-4A76-9CC4-E15E379B1A10}" presName="dummyConnPt" presStyleCnt="0"/>
      <dgm:spPr/>
    </dgm:pt>
    <dgm:pt modelId="{943DEE54-EBB3-49A9-AC83-04D92E7847CA}" type="pres">
      <dgm:prSet presAssocID="{60DE105B-BD2D-4A76-9CC4-E15E379B1A10}" presName="node" presStyleLbl="node1" presStyleIdx="5" presStyleCnt="9">
        <dgm:presLayoutVars>
          <dgm:bulletEnabled val="1"/>
        </dgm:presLayoutVars>
      </dgm:prSet>
      <dgm:spPr/>
    </dgm:pt>
    <dgm:pt modelId="{94A3F93A-C5BC-4BA4-AFB1-6ADD17F199E8}" type="pres">
      <dgm:prSet presAssocID="{2D4DFB1C-2BC7-4D1D-97EC-E81E9829F76C}" presName="sibTrans" presStyleLbl="bgSibTrans2D1" presStyleIdx="5" presStyleCnt="8"/>
      <dgm:spPr/>
    </dgm:pt>
    <dgm:pt modelId="{072DD2A5-088D-4B42-906F-881CB972A7EF}" type="pres">
      <dgm:prSet presAssocID="{585DC583-69EE-4189-A036-4B702F6764CE}" presName="compNode" presStyleCnt="0"/>
      <dgm:spPr/>
    </dgm:pt>
    <dgm:pt modelId="{0ACD4B9D-5715-4847-A1FF-3F4B6FF7CBF9}" type="pres">
      <dgm:prSet presAssocID="{585DC583-69EE-4189-A036-4B702F6764CE}" presName="dummyConnPt" presStyleCnt="0"/>
      <dgm:spPr/>
    </dgm:pt>
    <dgm:pt modelId="{12894B44-D09F-480D-904E-EDAAA132B899}" type="pres">
      <dgm:prSet presAssocID="{585DC583-69EE-4189-A036-4B702F6764CE}" presName="node" presStyleLbl="node1" presStyleIdx="6" presStyleCnt="9">
        <dgm:presLayoutVars>
          <dgm:bulletEnabled val="1"/>
        </dgm:presLayoutVars>
      </dgm:prSet>
      <dgm:spPr/>
    </dgm:pt>
    <dgm:pt modelId="{33933D23-3FB7-4830-9122-DD3C921A66B9}" type="pres">
      <dgm:prSet presAssocID="{DFAE0A80-68D8-4433-810D-236AD23CE52D}" presName="sibTrans" presStyleLbl="bgSibTrans2D1" presStyleIdx="6" presStyleCnt="8"/>
      <dgm:spPr/>
    </dgm:pt>
    <dgm:pt modelId="{2FCFCCD6-C5E5-4C9C-BDCE-76DD8887E168}" type="pres">
      <dgm:prSet presAssocID="{97EBBEA1-DA95-45A2-875C-FAD632E76F26}" presName="compNode" presStyleCnt="0"/>
      <dgm:spPr/>
    </dgm:pt>
    <dgm:pt modelId="{01232A4A-A689-48E7-AF88-9073460CA08B}" type="pres">
      <dgm:prSet presAssocID="{97EBBEA1-DA95-45A2-875C-FAD632E76F26}" presName="dummyConnPt" presStyleCnt="0"/>
      <dgm:spPr/>
    </dgm:pt>
    <dgm:pt modelId="{E74A3112-A746-40F0-8CFF-618472A4BD0F}" type="pres">
      <dgm:prSet presAssocID="{97EBBEA1-DA95-45A2-875C-FAD632E76F26}" presName="node" presStyleLbl="node1" presStyleIdx="7" presStyleCnt="9">
        <dgm:presLayoutVars>
          <dgm:bulletEnabled val="1"/>
        </dgm:presLayoutVars>
      </dgm:prSet>
      <dgm:spPr/>
    </dgm:pt>
    <dgm:pt modelId="{A3C4D622-BEE1-45C6-9AC5-E9BEECF74A73}" type="pres">
      <dgm:prSet presAssocID="{23D4A738-9A32-452E-ADAF-8C5D08B35262}" presName="sibTrans" presStyleLbl="bgSibTrans2D1" presStyleIdx="7" presStyleCnt="8"/>
      <dgm:spPr/>
    </dgm:pt>
    <dgm:pt modelId="{33179535-4CFE-47BB-8D73-3226F81D52C0}" type="pres">
      <dgm:prSet presAssocID="{414FB192-C106-4C03-AA8B-018C3E842B8D}" presName="compNode" presStyleCnt="0"/>
      <dgm:spPr/>
    </dgm:pt>
    <dgm:pt modelId="{48ACF74E-8145-4995-B803-E0A57FF724EE}" type="pres">
      <dgm:prSet presAssocID="{414FB192-C106-4C03-AA8B-018C3E842B8D}" presName="dummyConnPt" presStyleCnt="0"/>
      <dgm:spPr/>
    </dgm:pt>
    <dgm:pt modelId="{F3578D85-3B45-4C33-A63E-673D7D717F86}" type="pres">
      <dgm:prSet presAssocID="{414FB192-C106-4C03-AA8B-018C3E842B8D}" presName="node" presStyleLbl="node1" presStyleIdx="8" presStyleCnt="9">
        <dgm:presLayoutVars>
          <dgm:bulletEnabled val="1"/>
        </dgm:presLayoutVars>
      </dgm:prSet>
      <dgm:spPr/>
    </dgm:pt>
  </dgm:ptLst>
  <dgm:cxnLst>
    <dgm:cxn modelId="{50A44202-B970-4C59-A094-CDAEBF730DC4}" type="presOf" srcId="{23D4A738-9A32-452E-ADAF-8C5D08B35262}" destId="{A3C4D622-BEE1-45C6-9AC5-E9BEECF74A73}" srcOrd="0" destOrd="0" presId="urn:microsoft.com/office/officeart/2005/8/layout/bProcess4"/>
    <dgm:cxn modelId="{9FB8E702-1276-4373-80A5-BCC11D6AA304}" type="presOf" srcId="{4D6351BD-1620-43FC-A874-2EC663673BEF}" destId="{B16CEC58-3ED5-445A-A5BC-5EAE0CABED51}" srcOrd="0" destOrd="0" presId="urn:microsoft.com/office/officeart/2005/8/layout/bProcess4"/>
    <dgm:cxn modelId="{060B7D0A-FD53-4D44-9695-A67DD5480377}" type="presOf" srcId="{414FB192-C106-4C03-AA8B-018C3E842B8D}" destId="{F3578D85-3B45-4C33-A63E-673D7D717F86}" srcOrd="0" destOrd="0" presId="urn:microsoft.com/office/officeart/2005/8/layout/bProcess4"/>
    <dgm:cxn modelId="{9DBFC60E-E2A8-4CBE-A91D-FDE0EA4FA282}" type="presOf" srcId="{DFAE0A80-68D8-4433-810D-236AD23CE52D}" destId="{33933D23-3FB7-4830-9122-DD3C921A66B9}" srcOrd="0" destOrd="0" presId="urn:microsoft.com/office/officeart/2005/8/layout/bProcess4"/>
    <dgm:cxn modelId="{E4D0641A-90F0-4E33-B835-04C3EEBD94ED}" type="presOf" srcId="{585DC583-69EE-4189-A036-4B702F6764CE}" destId="{12894B44-D09F-480D-904E-EDAAA132B899}" srcOrd="0" destOrd="0" presId="urn:microsoft.com/office/officeart/2005/8/layout/bProcess4"/>
    <dgm:cxn modelId="{F223B232-9F70-4DE4-B36C-0E70E9AADAC8}" type="presOf" srcId="{60DE105B-BD2D-4A76-9CC4-E15E379B1A10}" destId="{943DEE54-EBB3-49A9-AC83-04D92E7847CA}" srcOrd="0" destOrd="0" presId="urn:microsoft.com/office/officeart/2005/8/layout/bProcess4"/>
    <dgm:cxn modelId="{86DCD85F-F0F0-4FB2-8686-088128282E59}" type="presOf" srcId="{2D4DFB1C-2BC7-4D1D-97EC-E81E9829F76C}" destId="{94A3F93A-C5BC-4BA4-AFB1-6ADD17F199E8}" srcOrd="0" destOrd="0" presId="urn:microsoft.com/office/officeart/2005/8/layout/bProcess4"/>
    <dgm:cxn modelId="{767F5960-375E-4378-9C13-0458F96AA27F}" type="presOf" srcId="{A5EBC978-4EA7-4AEE-A2EA-B8EAA9AF6D8C}" destId="{D0B90077-51A8-49C2-B53F-005CFF6AE47E}" srcOrd="0" destOrd="0" presId="urn:microsoft.com/office/officeart/2005/8/layout/bProcess4"/>
    <dgm:cxn modelId="{F5424343-CB5C-41AB-9BC8-01086A6EC9C2}" type="presOf" srcId="{084DE70D-56B2-4019-9249-C0913F39A809}" destId="{100F18DF-DA4A-424E-954A-0D03A44D0F10}" srcOrd="0" destOrd="0" presId="urn:microsoft.com/office/officeart/2005/8/layout/bProcess4"/>
    <dgm:cxn modelId="{60CDB465-8500-4A7A-A383-3EEB1A6B2380}" type="presOf" srcId="{A74F10C8-19FF-46F8-873C-3FB14DDBFFEC}" destId="{AB86E846-F6AA-480F-A933-07834B35D284}" srcOrd="0" destOrd="0" presId="urn:microsoft.com/office/officeart/2005/8/layout/bProcess4"/>
    <dgm:cxn modelId="{F0DF5C6B-428E-42C4-9A97-9583F3EF88A3}" srcId="{4D6351BD-1620-43FC-A874-2EC663673BEF}" destId="{4BD2D1EE-4354-42BA-9E91-5346BCAFEB6F}" srcOrd="2" destOrd="0" parTransId="{D2042525-5DC6-43D5-A40D-C437F2761D0F}" sibTransId="{C25AAD35-0922-4C1F-8409-0B2CE781B10C}"/>
    <dgm:cxn modelId="{D970086C-6BD2-49D4-885F-BD46468BE7A1}" srcId="{4D6351BD-1620-43FC-A874-2EC663673BEF}" destId="{A5EBC978-4EA7-4AEE-A2EA-B8EAA9AF6D8C}" srcOrd="4" destOrd="0" parTransId="{12EE614B-F3B8-4FBD-BB2F-9B3DB867A69C}" sibTransId="{CD7FEED6-DEB9-4A70-8122-9868D6478DCB}"/>
    <dgm:cxn modelId="{F57F494F-6158-4B53-B9EB-722C0457C7A9}" srcId="{4D6351BD-1620-43FC-A874-2EC663673BEF}" destId="{A5D28B2C-C294-4D36-A71C-76F06508ED74}" srcOrd="1" destOrd="0" parTransId="{FE43FCBE-9257-4D43-B448-17003106BE81}" sibTransId="{270C05F0-A988-4F54-8BDA-9436CA640F28}"/>
    <dgm:cxn modelId="{9DF18C4F-9447-4D76-83D2-81B1DFDC2702}" type="presOf" srcId="{CD7FEED6-DEB9-4A70-8122-9868D6478DCB}" destId="{B5856920-0BD2-4ADA-8260-90D2F807EF3B}" srcOrd="0" destOrd="0" presId="urn:microsoft.com/office/officeart/2005/8/layout/bProcess4"/>
    <dgm:cxn modelId="{7071A055-BDFE-41D1-8459-B3DEA05AC5A8}" srcId="{4D6351BD-1620-43FC-A874-2EC663673BEF}" destId="{60DE105B-BD2D-4A76-9CC4-E15E379B1A10}" srcOrd="5" destOrd="0" parTransId="{DD22C2B1-B3D4-4BBC-A40E-830825A8FE9A}" sibTransId="{2D4DFB1C-2BC7-4D1D-97EC-E81E9829F76C}"/>
    <dgm:cxn modelId="{6A09ED58-8F56-4D1C-81A5-1027179F0096}" type="presOf" srcId="{A76968A4-679D-4970-84C0-B2E85553F9D3}" destId="{99E7CE73-6A18-4CFE-91C9-BAB9EF5A51F8}" srcOrd="0" destOrd="0" presId="urn:microsoft.com/office/officeart/2005/8/layout/bProcess4"/>
    <dgm:cxn modelId="{8B891A89-F8B5-42B6-9AC9-D6F43708B245}" type="presOf" srcId="{270C05F0-A988-4F54-8BDA-9436CA640F28}" destId="{F2D580F7-770F-44DA-AD39-DE87F1FF4C56}" srcOrd="0" destOrd="0" presId="urn:microsoft.com/office/officeart/2005/8/layout/bProcess4"/>
    <dgm:cxn modelId="{DAE7AA90-1248-4224-BCFA-8ECC55757189}" srcId="{4D6351BD-1620-43FC-A874-2EC663673BEF}" destId="{084DE70D-56B2-4019-9249-C0913F39A809}" srcOrd="3" destOrd="0" parTransId="{DD3CDE4D-ACB2-4F80-9BE9-37129443667E}" sibTransId="{A76968A4-679D-4970-84C0-B2E85553F9D3}"/>
    <dgm:cxn modelId="{F0F9129D-A1E6-43C3-AA8B-3AE4A46A5DA9}" type="presOf" srcId="{B3E4BA47-6934-4A43-8A81-4B62A4CC476B}" destId="{6FC6C8BA-A8CA-4B41-AC2C-2594A74B562A}" srcOrd="0" destOrd="0" presId="urn:microsoft.com/office/officeart/2005/8/layout/bProcess4"/>
    <dgm:cxn modelId="{85BB75B6-E1CB-413B-9A1D-2E90C41B29AA}" srcId="{4D6351BD-1620-43FC-A874-2EC663673BEF}" destId="{585DC583-69EE-4189-A036-4B702F6764CE}" srcOrd="6" destOrd="0" parTransId="{D5D37C44-E472-48DF-8264-9C2621607617}" sibTransId="{DFAE0A80-68D8-4433-810D-236AD23CE52D}"/>
    <dgm:cxn modelId="{6CFFA2BE-2558-4499-BA5A-E0D49C99D169}" srcId="{4D6351BD-1620-43FC-A874-2EC663673BEF}" destId="{A74F10C8-19FF-46F8-873C-3FB14DDBFFEC}" srcOrd="0" destOrd="0" parTransId="{0187E531-5EAC-4C39-A289-B2F1B32E1C24}" sibTransId="{B3E4BA47-6934-4A43-8A81-4B62A4CC476B}"/>
    <dgm:cxn modelId="{3BA086C3-DCBE-40F5-AEFF-D2E3135B3882}" type="presOf" srcId="{4BD2D1EE-4354-42BA-9E91-5346BCAFEB6F}" destId="{2DEA3B5D-EADC-4CED-8844-1A377FD64ACF}" srcOrd="0" destOrd="0" presId="urn:microsoft.com/office/officeart/2005/8/layout/bProcess4"/>
    <dgm:cxn modelId="{51F237E6-8E97-4848-8507-A65F4350944A}" type="presOf" srcId="{97EBBEA1-DA95-45A2-875C-FAD632E76F26}" destId="{E74A3112-A746-40F0-8CFF-618472A4BD0F}" srcOrd="0" destOrd="0" presId="urn:microsoft.com/office/officeart/2005/8/layout/bProcess4"/>
    <dgm:cxn modelId="{421ED8E6-5FD0-4C8C-B0D9-FD352C8FCE57}" srcId="{4D6351BD-1620-43FC-A874-2EC663673BEF}" destId="{414FB192-C106-4C03-AA8B-018C3E842B8D}" srcOrd="8" destOrd="0" parTransId="{5440C51B-B7BF-42B0-BBCF-C00E129960ED}" sibTransId="{213774BD-E41D-40D9-961B-7803C393122C}"/>
    <dgm:cxn modelId="{2DB9CAEF-098F-4EF7-87A0-307CD665B1BF}" type="presOf" srcId="{A5D28B2C-C294-4D36-A71C-76F06508ED74}" destId="{6F68EDB6-CF9D-42E4-9DB5-FB1B66D36880}" srcOrd="0" destOrd="0" presId="urn:microsoft.com/office/officeart/2005/8/layout/bProcess4"/>
    <dgm:cxn modelId="{F2F3BAF0-8C76-498F-B5BA-BB88168A53AA}" srcId="{4D6351BD-1620-43FC-A874-2EC663673BEF}" destId="{97EBBEA1-DA95-45A2-875C-FAD632E76F26}" srcOrd="7" destOrd="0" parTransId="{258BA6A5-6C7F-4C40-8241-2C9180356C41}" sibTransId="{23D4A738-9A32-452E-ADAF-8C5D08B35262}"/>
    <dgm:cxn modelId="{5917ADF9-15FC-4A5B-AC13-CEB5885D8D42}" type="presOf" srcId="{C25AAD35-0922-4C1F-8409-0B2CE781B10C}" destId="{6794D71C-69BC-4CD4-ACED-D6FE2BE0933F}" srcOrd="0" destOrd="0" presId="urn:microsoft.com/office/officeart/2005/8/layout/bProcess4"/>
    <dgm:cxn modelId="{22C510B8-459D-4CD1-B010-E2A9258F28F7}" type="presParOf" srcId="{B16CEC58-3ED5-445A-A5BC-5EAE0CABED51}" destId="{C8EBBDCF-D6AB-4310-B139-0058A9677EB0}" srcOrd="0" destOrd="0" presId="urn:microsoft.com/office/officeart/2005/8/layout/bProcess4"/>
    <dgm:cxn modelId="{61414A46-B01C-48D1-A7C1-03CB6E1359E2}" type="presParOf" srcId="{C8EBBDCF-D6AB-4310-B139-0058A9677EB0}" destId="{DC28C2F2-7514-4290-B37F-FCB280972BFC}" srcOrd="0" destOrd="0" presId="urn:microsoft.com/office/officeart/2005/8/layout/bProcess4"/>
    <dgm:cxn modelId="{4D1A1C46-343B-4D06-BEA3-192CC83F8975}" type="presParOf" srcId="{C8EBBDCF-D6AB-4310-B139-0058A9677EB0}" destId="{AB86E846-F6AA-480F-A933-07834B35D284}" srcOrd="1" destOrd="0" presId="urn:microsoft.com/office/officeart/2005/8/layout/bProcess4"/>
    <dgm:cxn modelId="{957585A5-3659-4C44-879E-78E4F51A131A}" type="presParOf" srcId="{B16CEC58-3ED5-445A-A5BC-5EAE0CABED51}" destId="{6FC6C8BA-A8CA-4B41-AC2C-2594A74B562A}" srcOrd="1" destOrd="0" presId="urn:microsoft.com/office/officeart/2005/8/layout/bProcess4"/>
    <dgm:cxn modelId="{79071507-F298-4ECA-AD5E-2E7200DA0907}" type="presParOf" srcId="{B16CEC58-3ED5-445A-A5BC-5EAE0CABED51}" destId="{38E3327B-45D9-45E0-8072-526B02483C3F}" srcOrd="2" destOrd="0" presId="urn:microsoft.com/office/officeart/2005/8/layout/bProcess4"/>
    <dgm:cxn modelId="{56C84B01-C3FE-4306-8CB7-D3A91C2B4E36}" type="presParOf" srcId="{38E3327B-45D9-45E0-8072-526B02483C3F}" destId="{42EBFF39-2C76-4CEA-AE20-D0EEF510C412}" srcOrd="0" destOrd="0" presId="urn:microsoft.com/office/officeart/2005/8/layout/bProcess4"/>
    <dgm:cxn modelId="{0399BB34-494A-407A-976B-C145F615341C}" type="presParOf" srcId="{38E3327B-45D9-45E0-8072-526B02483C3F}" destId="{6F68EDB6-CF9D-42E4-9DB5-FB1B66D36880}" srcOrd="1" destOrd="0" presId="urn:microsoft.com/office/officeart/2005/8/layout/bProcess4"/>
    <dgm:cxn modelId="{81B5B560-E6B4-4354-B7EB-D96934474B93}" type="presParOf" srcId="{B16CEC58-3ED5-445A-A5BC-5EAE0CABED51}" destId="{F2D580F7-770F-44DA-AD39-DE87F1FF4C56}" srcOrd="3" destOrd="0" presId="urn:microsoft.com/office/officeart/2005/8/layout/bProcess4"/>
    <dgm:cxn modelId="{F3D5D54A-EE16-4D6B-BD5C-07E1EE8726A2}" type="presParOf" srcId="{B16CEC58-3ED5-445A-A5BC-5EAE0CABED51}" destId="{3A31A10D-D95E-4D82-8DBC-CCDE1BF3062D}" srcOrd="4" destOrd="0" presId="urn:microsoft.com/office/officeart/2005/8/layout/bProcess4"/>
    <dgm:cxn modelId="{A9F81ECB-BAAF-44B2-8944-FD64C0F2B1BF}" type="presParOf" srcId="{3A31A10D-D95E-4D82-8DBC-CCDE1BF3062D}" destId="{E518E6CA-2CCC-42E5-AC89-606E189851FD}" srcOrd="0" destOrd="0" presId="urn:microsoft.com/office/officeart/2005/8/layout/bProcess4"/>
    <dgm:cxn modelId="{D5865D80-9161-4251-B25D-A68563A805FB}" type="presParOf" srcId="{3A31A10D-D95E-4D82-8DBC-CCDE1BF3062D}" destId="{2DEA3B5D-EADC-4CED-8844-1A377FD64ACF}" srcOrd="1" destOrd="0" presId="urn:microsoft.com/office/officeart/2005/8/layout/bProcess4"/>
    <dgm:cxn modelId="{93EC0F41-7427-4AD4-8C23-63883C7DAA32}" type="presParOf" srcId="{B16CEC58-3ED5-445A-A5BC-5EAE0CABED51}" destId="{6794D71C-69BC-4CD4-ACED-D6FE2BE0933F}" srcOrd="5" destOrd="0" presId="urn:microsoft.com/office/officeart/2005/8/layout/bProcess4"/>
    <dgm:cxn modelId="{DA7D3A09-0153-40D2-9E01-B89ED57B0439}" type="presParOf" srcId="{B16CEC58-3ED5-445A-A5BC-5EAE0CABED51}" destId="{BA80478C-1AF7-4737-B1C1-C2A918EB69A7}" srcOrd="6" destOrd="0" presId="urn:microsoft.com/office/officeart/2005/8/layout/bProcess4"/>
    <dgm:cxn modelId="{B7A04E95-F552-4B09-A086-3915D30650EA}" type="presParOf" srcId="{BA80478C-1AF7-4737-B1C1-C2A918EB69A7}" destId="{6EE1F573-1427-4AE6-8FA0-8C199013AD56}" srcOrd="0" destOrd="0" presId="urn:microsoft.com/office/officeart/2005/8/layout/bProcess4"/>
    <dgm:cxn modelId="{0677DB92-96ED-446C-921A-EFFAA2652059}" type="presParOf" srcId="{BA80478C-1AF7-4737-B1C1-C2A918EB69A7}" destId="{100F18DF-DA4A-424E-954A-0D03A44D0F10}" srcOrd="1" destOrd="0" presId="urn:microsoft.com/office/officeart/2005/8/layout/bProcess4"/>
    <dgm:cxn modelId="{870ED49C-EA93-4FBC-AC19-3621AA21B815}" type="presParOf" srcId="{B16CEC58-3ED5-445A-A5BC-5EAE0CABED51}" destId="{99E7CE73-6A18-4CFE-91C9-BAB9EF5A51F8}" srcOrd="7" destOrd="0" presId="urn:microsoft.com/office/officeart/2005/8/layout/bProcess4"/>
    <dgm:cxn modelId="{24FB1AAF-4618-42C0-8DF2-3F2867A0253E}" type="presParOf" srcId="{B16CEC58-3ED5-445A-A5BC-5EAE0CABED51}" destId="{3BCDE724-60A3-4441-9407-0DAC6DC84BAB}" srcOrd="8" destOrd="0" presId="urn:microsoft.com/office/officeart/2005/8/layout/bProcess4"/>
    <dgm:cxn modelId="{1BCFE0A7-2340-4073-B403-2D189F945872}" type="presParOf" srcId="{3BCDE724-60A3-4441-9407-0DAC6DC84BAB}" destId="{EE4E4A6F-640B-482D-9D19-4891EE14B5C5}" srcOrd="0" destOrd="0" presId="urn:microsoft.com/office/officeart/2005/8/layout/bProcess4"/>
    <dgm:cxn modelId="{B08A5EB8-DEC6-42E8-A7FD-1AB042398809}" type="presParOf" srcId="{3BCDE724-60A3-4441-9407-0DAC6DC84BAB}" destId="{D0B90077-51A8-49C2-B53F-005CFF6AE47E}" srcOrd="1" destOrd="0" presId="urn:microsoft.com/office/officeart/2005/8/layout/bProcess4"/>
    <dgm:cxn modelId="{EFC375C4-DFF9-45CF-BBD5-D154962C8C24}" type="presParOf" srcId="{B16CEC58-3ED5-445A-A5BC-5EAE0CABED51}" destId="{B5856920-0BD2-4ADA-8260-90D2F807EF3B}" srcOrd="9" destOrd="0" presId="urn:microsoft.com/office/officeart/2005/8/layout/bProcess4"/>
    <dgm:cxn modelId="{43887F35-4F67-4DE4-A93C-F681BDEF26B7}" type="presParOf" srcId="{B16CEC58-3ED5-445A-A5BC-5EAE0CABED51}" destId="{1FF8EC9C-C820-4720-BA46-3919561EE268}" srcOrd="10" destOrd="0" presId="urn:microsoft.com/office/officeart/2005/8/layout/bProcess4"/>
    <dgm:cxn modelId="{D611DAC2-57F3-4ABB-AD99-1D60E0EC9264}" type="presParOf" srcId="{1FF8EC9C-C820-4720-BA46-3919561EE268}" destId="{B7B866E4-D73E-49F7-B2E0-3F5FB5882777}" srcOrd="0" destOrd="0" presId="urn:microsoft.com/office/officeart/2005/8/layout/bProcess4"/>
    <dgm:cxn modelId="{F33D9E01-F8EF-441A-9D39-620A0F61CE87}" type="presParOf" srcId="{1FF8EC9C-C820-4720-BA46-3919561EE268}" destId="{943DEE54-EBB3-49A9-AC83-04D92E7847CA}" srcOrd="1" destOrd="0" presId="urn:microsoft.com/office/officeart/2005/8/layout/bProcess4"/>
    <dgm:cxn modelId="{A1F9372E-59EE-44E7-99B6-E94D0AF0612D}" type="presParOf" srcId="{B16CEC58-3ED5-445A-A5BC-5EAE0CABED51}" destId="{94A3F93A-C5BC-4BA4-AFB1-6ADD17F199E8}" srcOrd="11" destOrd="0" presId="urn:microsoft.com/office/officeart/2005/8/layout/bProcess4"/>
    <dgm:cxn modelId="{5D642C90-7A2D-4DA6-9D5F-7D10DF5FFE63}" type="presParOf" srcId="{B16CEC58-3ED5-445A-A5BC-5EAE0CABED51}" destId="{072DD2A5-088D-4B42-906F-881CB972A7EF}" srcOrd="12" destOrd="0" presId="urn:microsoft.com/office/officeart/2005/8/layout/bProcess4"/>
    <dgm:cxn modelId="{AABF0CCA-E9EF-4DE5-90AC-43B635DB7843}" type="presParOf" srcId="{072DD2A5-088D-4B42-906F-881CB972A7EF}" destId="{0ACD4B9D-5715-4847-A1FF-3F4B6FF7CBF9}" srcOrd="0" destOrd="0" presId="urn:microsoft.com/office/officeart/2005/8/layout/bProcess4"/>
    <dgm:cxn modelId="{9A45795E-03C5-47A1-8826-351E95A04F3D}" type="presParOf" srcId="{072DD2A5-088D-4B42-906F-881CB972A7EF}" destId="{12894B44-D09F-480D-904E-EDAAA132B899}" srcOrd="1" destOrd="0" presId="urn:microsoft.com/office/officeart/2005/8/layout/bProcess4"/>
    <dgm:cxn modelId="{E9E4EC32-8032-4685-B6AA-B9CA6A5C9CEE}" type="presParOf" srcId="{B16CEC58-3ED5-445A-A5BC-5EAE0CABED51}" destId="{33933D23-3FB7-4830-9122-DD3C921A66B9}" srcOrd="13" destOrd="0" presId="urn:microsoft.com/office/officeart/2005/8/layout/bProcess4"/>
    <dgm:cxn modelId="{E55D22F2-BEE6-45BD-8A8A-F4AA1CE144B9}" type="presParOf" srcId="{B16CEC58-3ED5-445A-A5BC-5EAE0CABED51}" destId="{2FCFCCD6-C5E5-4C9C-BDCE-76DD8887E168}" srcOrd="14" destOrd="0" presId="urn:microsoft.com/office/officeart/2005/8/layout/bProcess4"/>
    <dgm:cxn modelId="{2855452F-3B4E-47CE-80BA-5F433B74A63A}" type="presParOf" srcId="{2FCFCCD6-C5E5-4C9C-BDCE-76DD8887E168}" destId="{01232A4A-A689-48E7-AF88-9073460CA08B}" srcOrd="0" destOrd="0" presId="urn:microsoft.com/office/officeart/2005/8/layout/bProcess4"/>
    <dgm:cxn modelId="{09993626-BC9D-4FB0-B4D5-08FC0CB5010E}" type="presParOf" srcId="{2FCFCCD6-C5E5-4C9C-BDCE-76DD8887E168}" destId="{E74A3112-A746-40F0-8CFF-618472A4BD0F}" srcOrd="1" destOrd="0" presId="urn:microsoft.com/office/officeart/2005/8/layout/bProcess4"/>
    <dgm:cxn modelId="{CBBF8805-6A59-4175-9164-38C2C03C8AB2}" type="presParOf" srcId="{B16CEC58-3ED5-445A-A5BC-5EAE0CABED51}" destId="{A3C4D622-BEE1-45C6-9AC5-E9BEECF74A73}" srcOrd="15" destOrd="0" presId="urn:microsoft.com/office/officeart/2005/8/layout/bProcess4"/>
    <dgm:cxn modelId="{CD997ACD-3798-4196-A51F-30F42F4AFF19}" type="presParOf" srcId="{B16CEC58-3ED5-445A-A5BC-5EAE0CABED51}" destId="{33179535-4CFE-47BB-8D73-3226F81D52C0}" srcOrd="16" destOrd="0" presId="urn:microsoft.com/office/officeart/2005/8/layout/bProcess4"/>
    <dgm:cxn modelId="{893A88D4-4CC4-4E6E-BF4B-177D619D3A20}" type="presParOf" srcId="{33179535-4CFE-47BB-8D73-3226F81D52C0}" destId="{48ACF74E-8145-4995-B803-E0A57FF724EE}" srcOrd="0" destOrd="0" presId="urn:microsoft.com/office/officeart/2005/8/layout/bProcess4"/>
    <dgm:cxn modelId="{8BB135B2-5E17-4B48-A6DF-46C25390C01E}" type="presParOf" srcId="{33179535-4CFE-47BB-8D73-3226F81D52C0}" destId="{F3578D85-3B45-4C33-A63E-673D7D717F86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DFE51D-CEAF-472F-BD7E-853C2F366DA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4A01BCD-66CB-4384-9664-7BE76750589E}">
      <dgm:prSet phldrT="[Text]" custT="1"/>
      <dgm:spPr/>
      <dgm:t>
        <a:bodyPr/>
        <a:lstStyle/>
        <a:p>
          <a:r>
            <a:rPr lang="en-US" sz="2000" b="1">
              <a:solidFill>
                <a:schemeClr val="bg1"/>
              </a:solidFill>
            </a:rPr>
            <a:t>Baseline/No Project</a:t>
          </a:r>
        </a:p>
      </dgm:t>
    </dgm:pt>
    <dgm:pt modelId="{9E2CCB06-CE7F-48A1-9777-AA460DBDD01B}" type="parTrans" cxnId="{E32606EB-7984-41A3-9805-864057EA3F19}">
      <dgm:prSet/>
      <dgm:spPr/>
      <dgm:t>
        <a:bodyPr/>
        <a:lstStyle/>
        <a:p>
          <a:endParaRPr lang="en-US" sz="1200" b="1">
            <a:solidFill>
              <a:schemeClr val="bg1"/>
            </a:solidFill>
          </a:endParaRPr>
        </a:p>
      </dgm:t>
    </dgm:pt>
    <dgm:pt modelId="{71836F79-A502-4361-ABB3-339ED47F350A}" type="sibTrans" cxnId="{E32606EB-7984-41A3-9805-864057EA3F19}">
      <dgm:prSet/>
      <dgm:spPr/>
      <dgm:t>
        <a:bodyPr/>
        <a:lstStyle/>
        <a:p>
          <a:endParaRPr lang="en-US" sz="1200" b="1">
            <a:solidFill>
              <a:schemeClr val="bg1"/>
            </a:solidFill>
          </a:endParaRPr>
        </a:p>
      </dgm:t>
    </dgm:pt>
    <dgm:pt modelId="{725FFBE4-ED5E-450E-AAEC-7A41C9F04C27}">
      <dgm:prSet phldrT="[Text]" custT="1"/>
      <dgm:spPr/>
      <dgm:t>
        <a:bodyPr/>
        <a:lstStyle/>
        <a:p>
          <a:r>
            <a:rPr lang="en-US" sz="2000" b="1">
              <a:solidFill>
                <a:schemeClr val="bg1"/>
              </a:solidFill>
            </a:rPr>
            <a:t>Baseline w/Climate Change</a:t>
          </a:r>
        </a:p>
      </dgm:t>
    </dgm:pt>
    <dgm:pt modelId="{3B8991A5-C1A4-412C-851F-4EA67860BCF4}" type="parTrans" cxnId="{19E09152-C991-448A-821B-21BDE2AB93D9}">
      <dgm:prSet/>
      <dgm:spPr/>
      <dgm:t>
        <a:bodyPr/>
        <a:lstStyle/>
        <a:p>
          <a:endParaRPr lang="en-US" sz="1200" b="1">
            <a:solidFill>
              <a:schemeClr val="bg1"/>
            </a:solidFill>
          </a:endParaRPr>
        </a:p>
      </dgm:t>
    </dgm:pt>
    <dgm:pt modelId="{50E35673-B552-4F4E-9B2E-5A64CA48CD5E}" type="sibTrans" cxnId="{19E09152-C991-448A-821B-21BDE2AB93D9}">
      <dgm:prSet/>
      <dgm:spPr/>
      <dgm:t>
        <a:bodyPr/>
        <a:lstStyle/>
        <a:p>
          <a:endParaRPr lang="en-US" sz="1200" b="1">
            <a:solidFill>
              <a:schemeClr val="bg1"/>
            </a:solidFill>
          </a:endParaRPr>
        </a:p>
      </dgm:t>
    </dgm:pt>
    <dgm:pt modelId="{1C7229C1-2E97-4834-A054-5DD6204C22D5}">
      <dgm:prSet phldrT="[Text]" custT="1"/>
      <dgm:spPr/>
      <dgm:t>
        <a:bodyPr/>
        <a:lstStyle/>
        <a:p>
          <a:r>
            <a:rPr lang="en-US" sz="2000" b="1">
              <a:solidFill>
                <a:schemeClr val="bg1"/>
              </a:solidFill>
            </a:rPr>
            <a:t>Near Term Projects</a:t>
          </a:r>
        </a:p>
      </dgm:t>
    </dgm:pt>
    <dgm:pt modelId="{85CC50C3-533D-4607-A90B-CCF494B9710C}" type="parTrans" cxnId="{7DE02C30-94B9-4CA0-98DC-C493B55573C3}">
      <dgm:prSet/>
      <dgm:spPr/>
      <dgm:t>
        <a:bodyPr/>
        <a:lstStyle/>
        <a:p>
          <a:endParaRPr lang="en-US" sz="1200" b="1">
            <a:solidFill>
              <a:schemeClr val="bg1"/>
            </a:solidFill>
          </a:endParaRPr>
        </a:p>
      </dgm:t>
    </dgm:pt>
    <dgm:pt modelId="{3B6DD46F-764B-4162-B55F-E1304DB0D51C}" type="sibTrans" cxnId="{7DE02C30-94B9-4CA0-98DC-C493B55573C3}">
      <dgm:prSet/>
      <dgm:spPr/>
      <dgm:t>
        <a:bodyPr/>
        <a:lstStyle/>
        <a:p>
          <a:endParaRPr lang="en-US" sz="1200" b="1">
            <a:solidFill>
              <a:schemeClr val="bg1"/>
            </a:solidFill>
          </a:endParaRPr>
        </a:p>
      </dgm:t>
    </dgm:pt>
    <dgm:pt modelId="{6745358B-4D90-4159-AF28-37FA0773074B}">
      <dgm:prSet phldrT="[Text]" custT="1"/>
      <dgm:spPr/>
      <dgm:t>
        <a:bodyPr/>
        <a:lstStyle/>
        <a:p>
          <a:r>
            <a:rPr lang="en-US" sz="2000" b="1">
              <a:solidFill>
                <a:schemeClr val="bg1"/>
              </a:solidFill>
            </a:rPr>
            <a:t>Future Projects</a:t>
          </a:r>
        </a:p>
      </dgm:t>
    </dgm:pt>
    <dgm:pt modelId="{F7CC3DEE-FCBA-455A-9083-759B675A3477}" type="parTrans" cxnId="{6F579560-2C91-410F-B335-28E989EBE865}">
      <dgm:prSet/>
      <dgm:spPr/>
      <dgm:t>
        <a:bodyPr/>
        <a:lstStyle/>
        <a:p>
          <a:endParaRPr lang="en-US" sz="1200" b="1">
            <a:solidFill>
              <a:schemeClr val="bg1"/>
            </a:solidFill>
          </a:endParaRPr>
        </a:p>
      </dgm:t>
    </dgm:pt>
    <dgm:pt modelId="{84F3B30E-2434-4AA5-921A-48688E2ACF14}" type="sibTrans" cxnId="{6F579560-2C91-410F-B335-28E989EBE865}">
      <dgm:prSet/>
      <dgm:spPr/>
      <dgm:t>
        <a:bodyPr/>
        <a:lstStyle/>
        <a:p>
          <a:endParaRPr lang="en-US" sz="1200" b="1">
            <a:solidFill>
              <a:schemeClr val="bg1"/>
            </a:solidFill>
          </a:endParaRPr>
        </a:p>
      </dgm:t>
    </dgm:pt>
    <dgm:pt modelId="{90DF6297-B5FB-4745-9647-AC4D65D0E358}">
      <dgm:prSet phldrT="[Text]" custT="1"/>
      <dgm:spPr/>
      <dgm:t>
        <a:bodyPr/>
        <a:lstStyle/>
        <a:p>
          <a:r>
            <a:rPr lang="en-US" sz="2000" b="1">
              <a:solidFill>
                <a:schemeClr val="bg1"/>
              </a:solidFill>
            </a:rPr>
            <a:t>Future Projects w/Climate Change</a:t>
          </a:r>
        </a:p>
      </dgm:t>
    </dgm:pt>
    <dgm:pt modelId="{C23EC795-44C1-4AD0-BB27-4E5235947105}" type="parTrans" cxnId="{2C1E1625-5F67-4451-9198-CF86C4049E16}">
      <dgm:prSet/>
      <dgm:spPr/>
      <dgm:t>
        <a:bodyPr/>
        <a:lstStyle/>
        <a:p>
          <a:endParaRPr lang="en-US"/>
        </a:p>
      </dgm:t>
    </dgm:pt>
    <dgm:pt modelId="{89FECC3A-29D6-445E-BA99-22A5B9704B3B}" type="sibTrans" cxnId="{2C1E1625-5F67-4451-9198-CF86C4049E16}">
      <dgm:prSet/>
      <dgm:spPr/>
      <dgm:t>
        <a:bodyPr/>
        <a:lstStyle/>
        <a:p>
          <a:endParaRPr lang="en-US"/>
        </a:p>
      </dgm:t>
    </dgm:pt>
    <dgm:pt modelId="{F5524C58-EA53-4214-960C-258F57D143FE}">
      <dgm:prSet phldrT="[Text]" custT="1"/>
      <dgm:spPr/>
      <dgm:t>
        <a:bodyPr/>
        <a:lstStyle/>
        <a:p>
          <a:r>
            <a:rPr lang="en-US" sz="2000" b="1">
              <a:solidFill>
                <a:schemeClr val="bg1"/>
              </a:solidFill>
            </a:rPr>
            <a:t>Near Term w/Climate Change</a:t>
          </a:r>
        </a:p>
      </dgm:t>
    </dgm:pt>
    <dgm:pt modelId="{0DA33905-8EC0-4351-8709-4B226E0EA6B2}" type="parTrans" cxnId="{AEC59F30-45C2-4853-AF70-D4E2D18846F2}">
      <dgm:prSet/>
      <dgm:spPr/>
      <dgm:t>
        <a:bodyPr/>
        <a:lstStyle/>
        <a:p>
          <a:endParaRPr lang="en-US"/>
        </a:p>
      </dgm:t>
    </dgm:pt>
    <dgm:pt modelId="{D3508EE6-879F-482D-982B-5DC0EF8C0DD1}" type="sibTrans" cxnId="{AEC59F30-45C2-4853-AF70-D4E2D18846F2}">
      <dgm:prSet/>
      <dgm:spPr/>
      <dgm:t>
        <a:bodyPr/>
        <a:lstStyle/>
        <a:p>
          <a:endParaRPr lang="en-US"/>
        </a:p>
      </dgm:t>
    </dgm:pt>
    <dgm:pt modelId="{B8E29795-D6AD-4E72-AE92-6E00D6C942FD}" type="pres">
      <dgm:prSet presAssocID="{20DFE51D-CEAF-472F-BD7E-853C2F366DAE}" presName="Name0" presStyleCnt="0">
        <dgm:presLayoutVars>
          <dgm:chMax val="7"/>
          <dgm:chPref val="7"/>
          <dgm:dir/>
        </dgm:presLayoutVars>
      </dgm:prSet>
      <dgm:spPr/>
    </dgm:pt>
    <dgm:pt modelId="{C386AB6D-66EB-48D1-8426-665256B67E1C}" type="pres">
      <dgm:prSet presAssocID="{20DFE51D-CEAF-472F-BD7E-853C2F366DAE}" presName="Name1" presStyleCnt="0"/>
      <dgm:spPr/>
    </dgm:pt>
    <dgm:pt modelId="{DE81BFB6-CC8F-4C67-B2CE-89ABB4C3DBFE}" type="pres">
      <dgm:prSet presAssocID="{20DFE51D-CEAF-472F-BD7E-853C2F366DAE}" presName="cycle" presStyleCnt="0"/>
      <dgm:spPr/>
    </dgm:pt>
    <dgm:pt modelId="{7739C26E-DBB7-466E-9999-81E74EF3637E}" type="pres">
      <dgm:prSet presAssocID="{20DFE51D-CEAF-472F-BD7E-853C2F366DAE}" presName="srcNode" presStyleLbl="node1" presStyleIdx="0" presStyleCnt="6"/>
      <dgm:spPr/>
    </dgm:pt>
    <dgm:pt modelId="{9C66DE95-5C1F-43F5-9242-AAB505620FE4}" type="pres">
      <dgm:prSet presAssocID="{20DFE51D-CEAF-472F-BD7E-853C2F366DAE}" presName="conn" presStyleLbl="parChTrans1D2" presStyleIdx="0" presStyleCnt="1"/>
      <dgm:spPr/>
    </dgm:pt>
    <dgm:pt modelId="{99C3A28F-BB49-4C04-8239-EB7BE2628E38}" type="pres">
      <dgm:prSet presAssocID="{20DFE51D-CEAF-472F-BD7E-853C2F366DAE}" presName="extraNode" presStyleLbl="node1" presStyleIdx="0" presStyleCnt="6"/>
      <dgm:spPr/>
    </dgm:pt>
    <dgm:pt modelId="{8F6FA44D-8073-4DC2-B049-82D151B0C2C7}" type="pres">
      <dgm:prSet presAssocID="{20DFE51D-CEAF-472F-BD7E-853C2F366DAE}" presName="dstNode" presStyleLbl="node1" presStyleIdx="0" presStyleCnt="6"/>
      <dgm:spPr/>
    </dgm:pt>
    <dgm:pt modelId="{1E6B7989-6C51-4046-B174-42C8FCBA5A29}" type="pres">
      <dgm:prSet presAssocID="{54A01BCD-66CB-4384-9664-7BE76750589E}" presName="text_1" presStyleLbl="node1" presStyleIdx="0" presStyleCnt="6">
        <dgm:presLayoutVars>
          <dgm:bulletEnabled val="1"/>
        </dgm:presLayoutVars>
      </dgm:prSet>
      <dgm:spPr/>
    </dgm:pt>
    <dgm:pt modelId="{CA41AD75-E13C-4298-A952-43CDFE85186C}" type="pres">
      <dgm:prSet presAssocID="{54A01BCD-66CB-4384-9664-7BE76750589E}" presName="accent_1" presStyleCnt="0"/>
      <dgm:spPr/>
    </dgm:pt>
    <dgm:pt modelId="{1B83B035-2D53-470E-AEDD-73A253777812}" type="pres">
      <dgm:prSet presAssocID="{54A01BCD-66CB-4384-9664-7BE76750589E}" presName="accentRepeatNode" presStyleLbl="solidFgAcc1" presStyleIdx="0" presStyleCnt="6"/>
      <dgm:spPr/>
    </dgm:pt>
    <dgm:pt modelId="{47AE9C34-C6A9-4987-8A16-65B29877AE34}" type="pres">
      <dgm:prSet presAssocID="{725FFBE4-ED5E-450E-AAEC-7A41C9F04C27}" presName="text_2" presStyleLbl="node1" presStyleIdx="1" presStyleCnt="6">
        <dgm:presLayoutVars>
          <dgm:bulletEnabled val="1"/>
        </dgm:presLayoutVars>
      </dgm:prSet>
      <dgm:spPr/>
    </dgm:pt>
    <dgm:pt modelId="{AD0D9DB8-77B5-43F9-ACF1-7054DB0CC2E7}" type="pres">
      <dgm:prSet presAssocID="{725FFBE4-ED5E-450E-AAEC-7A41C9F04C27}" presName="accent_2" presStyleCnt="0"/>
      <dgm:spPr/>
    </dgm:pt>
    <dgm:pt modelId="{8DC76BFB-2368-45D1-A4FC-C33015635D7B}" type="pres">
      <dgm:prSet presAssocID="{725FFBE4-ED5E-450E-AAEC-7A41C9F04C27}" presName="accentRepeatNode" presStyleLbl="solidFgAcc1" presStyleIdx="1" presStyleCnt="6"/>
      <dgm:spPr/>
    </dgm:pt>
    <dgm:pt modelId="{4021ED51-1165-4DAE-887F-E730941F5F33}" type="pres">
      <dgm:prSet presAssocID="{1C7229C1-2E97-4834-A054-5DD6204C22D5}" presName="text_3" presStyleLbl="node1" presStyleIdx="2" presStyleCnt="6">
        <dgm:presLayoutVars>
          <dgm:bulletEnabled val="1"/>
        </dgm:presLayoutVars>
      </dgm:prSet>
      <dgm:spPr/>
    </dgm:pt>
    <dgm:pt modelId="{7DC8F587-300F-48C0-A89D-15A7BE7581C5}" type="pres">
      <dgm:prSet presAssocID="{1C7229C1-2E97-4834-A054-5DD6204C22D5}" presName="accent_3" presStyleCnt="0"/>
      <dgm:spPr/>
    </dgm:pt>
    <dgm:pt modelId="{93689D88-BF37-4C7A-B854-48778D3F44FF}" type="pres">
      <dgm:prSet presAssocID="{1C7229C1-2E97-4834-A054-5DD6204C22D5}" presName="accentRepeatNode" presStyleLbl="solidFgAcc1" presStyleIdx="2" presStyleCnt="6"/>
      <dgm:spPr/>
    </dgm:pt>
    <dgm:pt modelId="{9800F1F3-65F2-440C-B295-BBD9E434F7BF}" type="pres">
      <dgm:prSet presAssocID="{F5524C58-EA53-4214-960C-258F57D143FE}" presName="text_4" presStyleLbl="node1" presStyleIdx="3" presStyleCnt="6">
        <dgm:presLayoutVars>
          <dgm:bulletEnabled val="1"/>
        </dgm:presLayoutVars>
      </dgm:prSet>
      <dgm:spPr/>
    </dgm:pt>
    <dgm:pt modelId="{4BDFA4CE-DB37-41AB-BDF0-1B3AA5B23BD9}" type="pres">
      <dgm:prSet presAssocID="{F5524C58-EA53-4214-960C-258F57D143FE}" presName="accent_4" presStyleCnt="0"/>
      <dgm:spPr/>
    </dgm:pt>
    <dgm:pt modelId="{09F80CB7-0A74-47ED-A1D5-978AAD3FDE35}" type="pres">
      <dgm:prSet presAssocID="{F5524C58-EA53-4214-960C-258F57D143FE}" presName="accentRepeatNode" presStyleLbl="solidFgAcc1" presStyleIdx="3" presStyleCnt="6"/>
      <dgm:spPr/>
    </dgm:pt>
    <dgm:pt modelId="{0FDBB842-BD2D-481F-979D-8E5BA75BAE74}" type="pres">
      <dgm:prSet presAssocID="{6745358B-4D90-4159-AF28-37FA0773074B}" presName="text_5" presStyleLbl="node1" presStyleIdx="4" presStyleCnt="6">
        <dgm:presLayoutVars>
          <dgm:bulletEnabled val="1"/>
        </dgm:presLayoutVars>
      </dgm:prSet>
      <dgm:spPr/>
    </dgm:pt>
    <dgm:pt modelId="{648793D0-5382-4854-A1EC-6C9F1DFC1A27}" type="pres">
      <dgm:prSet presAssocID="{6745358B-4D90-4159-AF28-37FA0773074B}" presName="accent_5" presStyleCnt="0"/>
      <dgm:spPr/>
    </dgm:pt>
    <dgm:pt modelId="{807A7A1F-C6E3-431E-B995-BD4F5E9F21EA}" type="pres">
      <dgm:prSet presAssocID="{6745358B-4D90-4159-AF28-37FA0773074B}" presName="accentRepeatNode" presStyleLbl="solidFgAcc1" presStyleIdx="4" presStyleCnt="6"/>
      <dgm:spPr/>
    </dgm:pt>
    <dgm:pt modelId="{A8E1F8B2-D135-4B0E-97DD-8BC95ADB9740}" type="pres">
      <dgm:prSet presAssocID="{90DF6297-B5FB-4745-9647-AC4D65D0E358}" presName="text_6" presStyleLbl="node1" presStyleIdx="5" presStyleCnt="6">
        <dgm:presLayoutVars>
          <dgm:bulletEnabled val="1"/>
        </dgm:presLayoutVars>
      </dgm:prSet>
      <dgm:spPr/>
    </dgm:pt>
    <dgm:pt modelId="{A310AC7A-D464-4E44-B423-0275A05553ED}" type="pres">
      <dgm:prSet presAssocID="{90DF6297-B5FB-4745-9647-AC4D65D0E358}" presName="accent_6" presStyleCnt="0"/>
      <dgm:spPr/>
    </dgm:pt>
    <dgm:pt modelId="{F8159BE5-04DC-4AF9-84E8-46C9213A59A6}" type="pres">
      <dgm:prSet presAssocID="{90DF6297-B5FB-4745-9647-AC4D65D0E358}" presName="accentRepeatNode" presStyleLbl="solidFgAcc1" presStyleIdx="5" presStyleCnt="6"/>
      <dgm:spPr/>
    </dgm:pt>
  </dgm:ptLst>
  <dgm:cxnLst>
    <dgm:cxn modelId="{5E088D02-C811-479E-BBDE-30991FE769C8}" type="presOf" srcId="{20DFE51D-CEAF-472F-BD7E-853C2F366DAE}" destId="{B8E29795-D6AD-4E72-AE92-6E00D6C942FD}" srcOrd="0" destOrd="0" presId="urn:microsoft.com/office/officeart/2008/layout/VerticalCurvedList"/>
    <dgm:cxn modelId="{19C0B912-BA97-49B7-B720-7BDE143608BD}" type="presOf" srcId="{725FFBE4-ED5E-450E-AAEC-7A41C9F04C27}" destId="{47AE9C34-C6A9-4987-8A16-65B29877AE34}" srcOrd="0" destOrd="0" presId="urn:microsoft.com/office/officeart/2008/layout/VerticalCurvedList"/>
    <dgm:cxn modelId="{A30C3E21-7C98-462E-A040-589314CDFB2E}" type="presOf" srcId="{6745358B-4D90-4159-AF28-37FA0773074B}" destId="{0FDBB842-BD2D-481F-979D-8E5BA75BAE74}" srcOrd="0" destOrd="0" presId="urn:microsoft.com/office/officeart/2008/layout/VerticalCurvedList"/>
    <dgm:cxn modelId="{2C1E1625-5F67-4451-9198-CF86C4049E16}" srcId="{20DFE51D-CEAF-472F-BD7E-853C2F366DAE}" destId="{90DF6297-B5FB-4745-9647-AC4D65D0E358}" srcOrd="5" destOrd="0" parTransId="{C23EC795-44C1-4AD0-BB27-4E5235947105}" sibTransId="{89FECC3A-29D6-445E-BA99-22A5B9704B3B}"/>
    <dgm:cxn modelId="{7DE02C30-94B9-4CA0-98DC-C493B55573C3}" srcId="{20DFE51D-CEAF-472F-BD7E-853C2F366DAE}" destId="{1C7229C1-2E97-4834-A054-5DD6204C22D5}" srcOrd="2" destOrd="0" parTransId="{85CC50C3-533D-4607-A90B-CCF494B9710C}" sibTransId="{3B6DD46F-764B-4162-B55F-E1304DB0D51C}"/>
    <dgm:cxn modelId="{AEC59F30-45C2-4853-AF70-D4E2D18846F2}" srcId="{20DFE51D-CEAF-472F-BD7E-853C2F366DAE}" destId="{F5524C58-EA53-4214-960C-258F57D143FE}" srcOrd="3" destOrd="0" parTransId="{0DA33905-8EC0-4351-8709-4B226E0EA6B2}" sibTransId="{D3508EE6-879F-482D-982B-5DC0EF8C0DD1}"/>
    <dgm:cxn modelId="{35BA2A3C-E41F-4947-8E02-A88AC579FFD6}" type="presOf" srcId="{F5524C58-EA53-4214-960C-258F57D143FE}" destId="{9800F1F3-65F2-440C-B295-BBD9E434F7BF}" srcOrd="0" destOrd="0" presId="urn:microsoft.com/office/officeart/2008/layout/VerticalCurvedList"/>
    <dgm:cxn modelId="{6F579560-2C91-410F-B335-28E989EBE865}" srcId="{20DFE51D-CEAF-472F-BD7E-853C2F366DAE}" destId="{6745358B-4D90-4159-AF28-37FA0773074B}" srcOrd="4" destOrd="0" parTransId="{F7CC3DEE-FCBA-455A-9083-759B675A3477}" sibTransId="{84F3B30E-2434-4AA5-921A-48688E2ACF14}"/>
    <dgm:cxn modelId="{F38DC669-6732-4CB9-B04E-38BA3613D524}" type="presOf" srcId="{71836F79-A502-4361-ABB3-339ED47F350A}" destId="{9C66DE95-5C1F-43F5-9242-AAB505620FE4}" srcOrd="0" destOrd="0" presId="urn:microsoft.com/office/officeart/2008/layout/VerticalCurvedList"/>
    <dgm:cxn modelId="{19E09152-C991-448A-821B-21BDE2AB93D9}" srcId="{20DFE51D-CEAF-472F-BD7E-853C2F366DAE}" destId="{725FFBE4-ED5E-450E-AAEC-7A41C9F04C27}" srcOrd="1" destOrd="0" parTransId="{3B8991A5-C1A4-412C-851F-4EA67860BCF4}" sibTransId="{50E35673-B552-4F4E-9B2E-5A64CA48CD5E}"/>
    <dgm:cxn modelId="{54C127A5-AA95-40F9-AC99-B5F9CA03F465}" type="presOf" srcId="{90DF6297-B5FB-4745-9647-AC4D65D0E358}" destId="{A8E1F8B2-D135-4B0E-97DD-8BC95ADB9740}" srcOrd="0" destOrd="0" presId="urn:microsoft.com/office/officeart/2008/layout/VerticalCurvedList"/>
    <dgm:cxn modelId="{53E955AC-07BA-4946-803A-1C20925D8B8D}" type="presOf" srcId="{54A01BCD-66CB-4384-9664-7BE76750589E}" destId="{1E6B7989-6C51-4046-B174-42C8FCBA5A29}" srcOrd="0" destOrd="0" presId="urn:microsoft.com/office/officeart/2008/layout/VerticalCurvedList"/>
    <dgm:cxn modelId="{E32606EB-7984-41A3-9805-864057EA3F19}" srcId="{20DFE51D-CEAF-472F-BD7E-853C2F366DAE}" destId="{54A01BCD-66CB-4384-9664-7BE76750589E}" srcOrd="0" destOrd="0" parTransId="{9E2CCB06-CE7F-48A1-9777-AA460DBDD01B}" sibTransId="{71836F79-A502-4361-ABB3-339ED47F350A}"/>
    <dgm:cxn modelId="{21E01EF0-0F21-4A5D-A6B0-513CF8E342ED}" type="presOf" srcId="{1C7229C1-2E97-4834-A054-5DD6204C22D5}" destId="{4021ED51-1165-4DAE-887F-E730941F5F33}" srcOrd="0" destOrd="0" presId="urn:microsoft.com/office/officeart/2008/layout/VerticalCurvedList"/>
    <dgm:cxn modelId="{DD71487B-5522-4101-BFF2-C384086A7AC3}" type="presParOf" srcId="{B8E29795-D6AD-4E72-AE92-6E00D6C942FD}" destId="{C386AB6D-66EB-48D1-8426-665256B67E1C}" srcOrd="0" destOrd="0" presId="urn:microsoft.com/office/officeart/2008/layout/VerticalCurvedList"/>
    <dgm:cxn modelId="{56F3E191-52D4-4FA7-B51C-6BC5365F2D98}" type="presParOf" srcId="{C386AB6D-66EB-48D1-8426-665256B67E1C}" destId="{DE81BFB6-CC8F-4C67-B2CE-89ABB4C3DBFE}" srcOrd="0" destOrd="0" presId="urn:microsoft.com/office/officeart/2008/layout/VerticalCurvedList"/>
    <dgm:cxn modelId="{981A5B40-8045-483F-A712-A0468AF9C54D}" type="presParOf" srcId="{DE81BFB6-CC8F-4C67-B2CE-89ABB4C3DBFE}" destId="{7739C26E-DBB7-466E-9999-81E74EF3637E}" srcOrd="0" destOrd="0" presId="urn:microsoft.com/office/officeart/2008/layout/VerticalCurvedList"/>
    <dgm:cxn modelId="{0C76AE4E-6734-419F-AF9C-3F7275DCD489}" type="presParOf" srcId="{DE81BFB6-CC8F-4C67-B2CE-89ABB4C3DBFE}" destId="{9C66DE95-5C1F-43F5-9242-AAB505620FE4}" srcOrd="1" destOrd="0" presId="urn:microsoft.com/office/officeart/2008/layout/VerticalCurvedList"/>
    <dgm:cxn modelId="{A4199784-F57F-4A1C-9A47-646377DE9826}" type="presParOf" srcId="{DE81BFB6-CC8F-4C67-B2CE-89ABB4C3DBFE}" destId="{99C3A28F-BB49-4C04-8239-EB7BE2628E38}" srcOrd="2" destOrd="0" presId="urn:microsoft.com/office/officeart/2008/layout/VerticalCurvedList"/>
    <dgm:cxn modelId="{B64BFF33-5366-4BA5-81EE-6C459C9986E9}" type="presParOf" srcId="{DE81BFB6-CC8F-4C67-B2CE-89ABB4C3DBFE}" destId="{8F6FA44D-8073-4DC2-B049-82D151B0C2C7}" srcOrd="3" destOrd="0" presId="urn:microsoft.com/office/officeart/2008/layout/VerticalCurvedList"/>
    <dgm:cxn modelId="{31785EEB-2A58-416A-82C4-CD5CD2A6ED6F}" type="presParOf" srcId="{C386AB6D-66EB-48D1-8426-665256B67E1C}" destId="{1E6B7989-6C51-4046-B174-42C8FCBA5A29}" srcOrd="1" destOrd="0" presId="urn:microsoft.com/office/officeart/2008/layout/VerticalCurvedList"/>
    <dgm:cxn modelId="{9E4D7076-091E-400E-B7D3-0F2A20220748}" type="presParOf" srcId="{C386AB6D-66EB-48D1-8426-665256B67E1C}" destId="{CA41AD75-E13C-4298-A952-43CDFE85186C}" srcOrd="2" destOrd="0" presId="urn:microsoft.com/office/officeart/2008/layout/VerticalCurvedList"/>
    <dgm:cxn modelId="{43FD7D45-767F-4D69-973B-4CD95869556C}" type="presParOf" srcId="{CA41AD75-E13C-4298-A952-43CDFE85186C}" destId="{1B83B035-2D53-470E-AEDD-73A253777812}" srcOrd="0" destOrd="0" presId="urn:microsoft.com/office/officeart/2008/layout/VerticalCurvedList"/>
    <dgm:cxn modelId="{4EE75482-568D-49A3-AB69-D2ECCFA497D2}" type="presParOf" srcId="{C386AB6D-66EB-48D1-8426-665256B67E1C}" destId="{47AE9C34-C6A9-4987-8A16-65B29877AE34}" srcOrd="3" destOrd="0" presId="urn:microsoft.com/office/officeart/2008/layout/VerticalCurvedList"/>
    <dgm:cxn modelId="{EF92EB20-4C21-418D-875F-419D10B2AAB5}" type="presParOf" srcId="{C386AB6D-66EB-48D1-8426-665256B67E1C}" destId="{AD0D9DB8-77B5-43F9-ACF1-7054DB0CC2E7}" srcOrd="4" destOrd="0" presId="urn:microsoft.com/office/officeart/2008/layout/VerticalCurvedList"/>
    <dgm:cxn modelId="{73298955-E20B-43B7-A3FD-EFF57B8AADCB}" type="presParOf" srcId="{AD0D9DB8-77B5-43F9-ACF1-7054DB0CC2E7}" destId="{8DC76BFB-2368-45D1-A4FC-C33015635D7B}" srcOrd="0" destOrd="0" presId="urn:microsoft.com/office/officeart/2008/layout/VerticalCurvedList"/>
    <dgm:cxn modelId="{4CD0DFF3-1319-4318-A89B-1CD4201F241C}" type="presParOf" srcId="{C386AB6D-66EB-48D1-8426-665256B67E1C}" destId="{4021ED51-1165-4DAE-887F-E730941F5F33}" srcOrd="5" destOrd="0" presId="urn:microsoft.com/office/officeart/2008/layout/VerticalCurvedList"/>
    <dgm:cxn modelId="{C8AB78A1-DF3D-4DC6-9B3A-F7EC803719FC}" type="presParOf" srcId="{C386AB6D-66EB-48D1-8426-665256B67E1C}" destId="{7DC8F587-300F-48C0-A89D-15A7BE7581C5}" srcOrd="6" destOrd="0" presId="urn:microsoft.com/office/officeart/2008/layout/VerticalCurvedList"/>
    <dgm:cxn modelId="{6E0432EC-5423-4B88-B514-778C99C8F757}" type="presParOf" srcId="{7DC8F587-300F-48C0-A89D-15A7BE7581C5}" destId="{93689D88-BF37-4C7A-B854-48778D3F44FF}" srcOrd="0" destOrd="0" presId="urn:microsoft.com/office/officeart/2008/layout/VerticalCurvedList"/>
    <dgm:cxn modelId="{6A61AA90-760E-43A4-BAD6-3D0D33B6C74F}" type="presParOf" srcId="{C386AB6D-66EB-48D1-8426-665256B67E1C}" destId="{9800F1F3-65F2-440C-B295-BBD9E434F7BF}" srcOrd="7" destOrd="0" presId="urn:microsoft.com/office/officeart/2008/layout/VerticalCurvedList"/>
    <dgm:cxn modelId="{4E40889D-9797-4F18-9AB9-1E05E13C2D95}" type="presParOf" srcId="{C386AB6D-66EB-48D1-8426-665256B67E1C}" destId="{4BDFA4CE-DB37-41AB-BDF0-1B3AA5B23BD9}" srcOrd="8" destOrd="0" presId="urn:microsoft.com/office/officeart/2008/layout/VerticalCurvedList"/>
    <dgm:cxn modelId="{B9D7FB22-BB41-4317-9E6F-538F01B455D3}" type="presParOf" srcId="{4BDFA4CE-DB37-41AB-BDF0-1B3AA5B23BD9}" destId="{09F80CB7-0A74-47ED-A1D5-978AAD3FDE35}" srcOrd="0" destOrd="0" presId="urn:microsoft.com/office/officeart/2008/layout/VerticalCurvedList"/>
    <dgm:cxn modelId="{BB10FB88-3047-493C-94CA-778B05E46D0A}" type="presParOf" srcId="{C386AB6D-66EB-48D1-8426-665256B67E1C}" destId="{0FDBB842-BD2D-481F-979D-8E5BA75BAE74}" srcOrd="9" destOrd="0" presId="urn:microsoft.com/office/officeart/2008/layout/VerticalCurvedList"/>
    <dgm:cxn modelId="{455E22E4-3E33-4B41-9EB7-2C0FACA00D4B}" type="presParOf" srcId="{C386AB6D-66EB-48D1-8426-665256B67E1C}" destId="{648793D0-5382-4854-A1EC-6C9F1DFC1A27}" srcOrd="10" destOrd="0" presId="urn:microsoft.com/office/officeart/2008/layout/VerticalCurvedList"/>
    <dgm:cxn modelId="{1078D3B5-555E-475C-91E1-4BA66EB7EDDF}" type="presParOf" srcId="{648793D0-5382-4854-A1EC-6C9F1DFC1A27}" destId="{807A7A1F-C6E3-431E-B995-BD4F5E9F21EA}" srcOrd="0" destOrd="0" presId="urn:microsoft.com/office/officeart/2008/layout/VerticalCurvedList"/>
    <dgm:cxn modelId="{6A033633-63B2-4AEB-8848-D8B5E62F13CD}" type="presParOf" srcId="{C386AB6D-66EB-48D1-8426-665256B67E1C}" destId="{A8E1F8B2-D135-4B0E-97DD-8BC95ADB9740}" srcOrd="11" destOrd="0" presId="urn:microsoft.com/office/officeart/2008/layout/VerticalCurvedList"/>
    <dgm:cxn modelId="{B67B3186-A191-46D8-A5BE-C8FA1DC92180}" type="presParOf" srcId="{C386AB6D-66EB-48D1-8426-665256B67E1C}" destId="{A310AC7A-D464-4E44-B423-0275A05553ED}" srcOrd="12" destOrd="0" presId="urn:microsoft.com/office/officeart/2008/layout/VerticalCurvedList"/>
    <dgm:cxn modelId="{04D47991-5678-49FA-A617-58137137C76E}" type="presParOf" srcId="{A310AC7A-D464-4E44-B423-0275A05553ED}" destId="{F8159BE5-04DC-4AF9-84E8-46C9213A59A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C6C8BA-A8CA-4B41-AC2C-2594A74B562A}">
      <dsp:nvSpPr>
        <dsp:cNvPr id="0" name=""/>
        <dsp:cNvSpPr/>
      </dsp:nvSpPr>
      <dsp:spPr>
        <a:xfrm rot="5400000">
          <a:off x="391408" y="1051782"/>
          <a:ext cx="1645862" cy="1984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86E846-F6AA-480F-A933-07834B35D284}">
      <dsp:nvSpPr>
        <dsp:cNvPr id="0" name=""/>
        <dsp:cNvSpPr/>
      </dsp:nvSpPr>
      <dsp:spPr>
        <a:xfrm>
          <a:off x="769109" y="39"/>
          <a:ext cx="2205498" cy="13232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</a:rPr>
            <a:t>Assess existing Plan</a:t>
          </a:r>
        </a:p>
      </dsp:txBody>
      <dsp:txXfrm>
        <a:off x="807867" y="38797"/>
        <a:ext cx="2127982" cy="1245783"/>
      </dsp:txXfrm>
    </dsp:sp>
    <dsp:sp modelId="{F2D580F7-770F-44DA-AD39-DE87F1FF4C56}">
      <dsp:nvSpPr>
        <dsp:cNvPr id="0" name=""/>
        <dsp:cNvSpPr/>
      </dsp:nvSpPr>
      <dsp:spPr>
        <a:xfrm rot="5400000">
          <a:off x="391408" y="2705906"/>
          <a:ext cx="1645862" cy="198494"/>
        </a:xfrm>
        <a:prstGeom prst="rect">
          <a:avLst/>
        </a:prstGeom>
        <a:solidFill>
          <a:schemeClr val="accent5">
            <a:hueOff val="-1018998"/>
            <a:satOff val="-106"/>
            <a:lumOff val="-271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68EDB6-CF9D-42E4-9DB5-FB1B66D36880}">
      <dsp:nvSpPr>
        <dsp:cNvPr id="0" name=""/>
        <dsp:cNvSpPr/>
      </dsp:nvSpPr>
      <dsp:spPr>
        <a:xfrm>
          <a:off x="769109" y="1654163"/>
          <a:ext cx="2205498" cy="1323299"/>
        </a:xfrm>
        <a:prstGeom prst="roundRect">
          <a:avLst>
            <a:gd name="adj" fmla="val 10000"/>
          </a:avLst>
        </a:prstGeom>
        <a:solidFill>
          <a:schemeClr val="accent5">
            <a:hueOff val="-891623"/>
            <a:satOff val="-93"/>
            <a:lumOff val="-23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</a:rPr>
            <a:t>Document groundwater conditions</a:t>
          </a:r>
        </a:p>
      </dsp:txBody>
      <dsp:txXfrm>
        <a:off x="807867" y="1692921"/>
        <a:ext cx="2127982" cy="1245783"/>
      </dsp:txXfrm>
    </dsp:sp>
    <dsp:sp modelId="{6794D71C-69BC-4CD4-ACED-D6FE2BE0933F}">
      <dsp:nvSpPr>
        <dsp:cNvPr id="0" name=""/>
        <dsp:cNvSpPr/>
      </dsp:nvSpPr>
      <dsp:spPr>
        <a:xfrm>
          <a:off x="1218470" y="3532968"/>
          <a:ext cx="2925051" cy="198494"/>
        </a:xfrm>
        <a:prstGeom prst="rect">
          <a:avLst/>
        </a:prstGeom>
        <a:solidFill>
          <a:schemeClr val="accent5">
            <a:hueOff val="-2037996"/>
            <a:satOff val="-212"/>
            <a:lumOff val="-543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EA3B5D-EADC-4CED-8844-1A377FD64ACF}">
      <dsp:nvSpPr>
        <dsp:cNvPr id="0" name=""/>
        <dsp:cNvSpPr/>
      </dsp:nvSpPr>
      <dsp:spPr>
        <a:xfrm>
          <a:off x="769109" y="3308287"/>
          <a:ext cx="2205498" cy="1323299"/>
        </a:xfrm>
        <a:prstGeom prst="roundRect">
          <a:avLst>
            <a:gd name="adj" fmla="val 10000"/>
          </a:avLst>
        </a:prstGeom>
        <a:solidFill>
          <a:schemeClr val="accent5">
            <a:hueOff val="-1783246"/>
            <a:satOff val="-186"/>
            <a:lumOff val="-47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</a:rPr>
            <a:t>Evaluate water demand and supply</a:t>
          </a:r>
        </a:p>
      </dsp:txBody>
      <dsp:txXfrm>
        <a:off x="807867" y="3347045"/>
        <a:ext cx="2127982" cy="1245783"/>
      </dsp:txXfrm>
    </dsp:sp>
    <dsp:sp modelId="{99E7CE73-6A18-4CFE-91C9-BAB9EF5A51F8}">
      <dsp:nvSpPr>
        <dsp:cNvPr id="0" name=""/>
        <dsp:cNvSpPr/>
      </dsp:nvSpPr>
      <dsp:spPr>
        <a:xfrm rot="16200000">
          <a:off x="3324721" y="2705906"/>
          <a:ext cx="1645862" cy="198494"/>
        </a:xfrm>
        <a:prstGeom prst="rect">
          <a:avLst/>
        </a:prstGeom>
        <a:solidFill>
          <a:schemeClr val="accent5">
            <a:hueOff val="-3056993"/>
            <a:satOff val="-318"/>
            <a:lumOff val="-81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0F18DF-DA4A-424E-954A-0D03A44D0F10}">
      <dsp:nvSpPr>
        <dsp:cNvPr id="0" name=""/>
        <dsp:cNvSpPr/>
      </dsp:nvSpPr>
      <dsp:spPr>
        <a:xfrm>
          <a:off x="3702422" y="3308287"/>
          <a:ext cx="2205498" cy="1323299"/>
        </a:xfrm>
        <a:prstGeom prst="roundRect">
          <a:avLst>
            <a:gd name="adj" fmla="val 10000"/>
          </a:avLst>
        </a:prstGeom>
        <a:solidFill>
          <a:schemeClr val="accent5">
            <a:hueOff val="-2674869"/>
            <a:satOff val="-278"/>
            <a:lumOff val="-71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</a:rPr>
            <a:t>Update numerical model</a:t>
          </a:r>
        </a:p>
      </dsp:txBody>
      <dsp:txXfrm>
        <a:off x="3741180" y="3347045"/>
        <a:ext cx="2127982" cy="1245783"/>
      </dsp:txXfrm>
    </dsp:sp>
    <dsp:sp modelId="{B5856920-0BD2-4ADA-8260-90D2F807EF3B}">
      <dsp:nvSpPr>
        <dsp:cNvPr id="0" name=""/>
        <dsp:cNvSpPr/>
      </dsp:nvSpPr>
      <dsp:spPr>
        <a:xfrm rot="16200000">
          <a:off x="3324721" y="1051782"/>
          <a:ext cx="1645862" cy="198494"/>
        </a:xfrm>
        <a:prstGeom prst="rect">
          <a:avLst/>
        </a:prstGeom>
        <a:solidFill>
          <a:schemeClr val="accent5">
            <a:hueOff val="-4075991"/>
            <a:satOff val="-424"/>
            <a:lumOff val="-1086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B90077-51A8-49C2-B53F-005CFF6AE47E}">
      <dsp:nvSpPr>
        <dsp:cNvPr id="0" name=""/>
        <dsp:cNvSpPr/>
      </dsp:nvSpPr>
      <dsp:spPr>
        <a:xfrm>
          <a:off x="3702422" y="1654163"/>
          <a:ext cx="2205498" cy="1323299"/>
        </a:xfrm>
        <a:prstGeom prst="roundRect">
          <a:avLst>
            <a:gd name="adj" fmla="val 10000"/>
          </a:avLst>
        </a:prstGeom>
        <a:solidFill>
          <a:schemeClr val="accent5">
            <a:hueOff val="-3566492"/>
            <a:satOff val="-371"/>
            <a:lumOff val="-95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</a:rPr>
            <a:t>Consider emerging issues</a:t>
          </a:r>
        </a:p>
      </dsp:txBody>
      <dsp:txXfrm>
        <a:off x="3741180" y="1692921"/>
        <a:ext cx="2127982" cy="1245783"/>
      </dsp:txXfrm>
    </dsp:sp>
    <dsp:sp modelId="{94A3F93A-C5BC-4BA4-AFB1-6ADD17F199E8}">
      <dsp:nvSpPr>
        <dsp:cNvPr id="0" name=""/>
        <dsp:cNvSpPr/>
      </dsp:nvSpPr>
      <dsp:spPr>
        <a:xfrm>
          <a:off x="4151784" y="224720"/>
          <a:ext cx="2925051" cy="198494"/>
        </a:xfrm>
        <a:prstGeom prst="rect">
          <a:avLst/>
        </a:prstGeom>
        <a:solidFill>
          <a:schemeClr val="accent5">
            <a:hueOff val="-5094989"/>
            <a:satOff val="-530"/>
            <a:lumOff val="-135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3DEE54-EBB3-49A9-AC83-04D92E7847CA}">
      <dsp:nvSpPr>
        <dsp:cNvPr id="0" name=""/>
        <dsp:cNvSpPr/>
      </dsp:nvSpPr>
      <dsp:spPr>
        <a:xfrm>
          <a:off x="3702422" y="39"/>
          <a:ext cx="2205498" cy="1323299"/>
        </a:xfrm>
        <a:prstGeom prst="roundRect">
          <a:avLst>
            <a:gd name="adj" fmla="val 10000"/>
          </a:avLst>
        </a:prstGeom>
        <a:solidFill>
          <a:schemeClr val="accent5">
            <a:hueOff val="-4458115"/>
            <a:satOff val="-464"/>
            <a:lumOff val="-118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</a:rPr>
            <a:t>Establish sustainability goals + criteria</a:t>
          </a:r>
        </a:p>
      </dsp:txBody>
      <dsp:txXfrm>
        <a:off x="3741180" y="38797"/>
        <a:ext cx="2127982" cy="1245783"/>
      </dsp:txXfrm>
    </dsp:sp>
    <dsp:sp modelId="{33933D23-3FB7-4830-9122-DD3C921A66B9}">
      <dsp:nvSpPr>
        <dsp:cNvPr id="0" name=""/>
        <dsp:cNvSpPr/>
      </dsp:nvSpPr>
      <dsp:spPr>
        <a:xfrm rot="5400000">
          <a:off x="6258035" y="1051782"/>
          <a:ext cx="1645862" cy="198494"/>
        </a:xfrm>
        <a:prstGeom prst="rect">
          <a:avLst/>
        </a:prstGeom>
        <a:solidFill>
          <a:schemeClr val="accent5">
            <a:hueOff val="-6113987"/>
            <a:satOff val="-636"/>
            <a:lumOff val="-163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894B44-D09F-480D-904E-EDAAA132B899}">
      <dsp:nvSpPr>
        <dsp:cNvPr id="0" name=""/>
        <dsp:cNvSpPr/>
      </dsp:nvSpPr>
      <dsp:spPr>
        <a:xfrm>
          <a:off x="6635736" y="39"/>
          <a:ext cx="2205498" cy="1323299"/>
        </a:xfrm>
        <a:prstGeom prst="roundRect">
          <a:avLst>
            <a:gd name="adj" fmla="val 10000"/>
          </a:avLst>
        </a:prstGeom>
        <a:solidFill>
          <a:schemeClr val="accent5">
            <a:hueOff val="-5349738"/>
            <a:satOff val="-557"/>
            <a:lumOff val="-142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</a:rPr>
            <a:t>Evaluate management actions</a:t>
          </a:r>
        </a:p>
      </dsp:txBody>
      <dsp:txXfrm>
        <a:off x="6674494" y="38797"/>
        <a:ext cx="2127982" cy="1245783"/>
      </dsp:txXfrm>
    </dsp:sp>
    <dsp:sp modelId="{A3C4D622-BEE1-45C6-9AC5-E9BEECF74A73}">
      <dsp:nvSpPr>
        <dsp:cNvPr id="0" name=""/>
        <dsp:cNvSpPr/>
      </dsp:nvSpPr>
      <dsp:spPr>
        <a:xfrm rot="5400000">
          <a:off x="6258035" y="2705906"/>
          <a:ext cx="1645862" cy="198494"/>
        </a:xfrm>
        <a:prstGeom prst="rect">
          <a:avLst/>
        </a:prstGeom>
        <a:solidFill>
          <a:schemeClr val="accent5">
            <a:hueOff val="-7132984"/>
            <a:satOff val="-742"/>
            <a:lumOff val="-1901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4A3112-A746-40F0-8CFF-618472A4BD0F}">
      <dsp:nvSpPr>
        <dsp:cNvPr id="0" name=""/>
        <dsp:cNvSpPr/>
      </dsp:nvSpPr>
      <dsp:spPr>
        <a:xfrm>
          <a:off x="6635736" y="1654163"/>
          <a:ext cx="2205498" cy="1323299"/>
        </a:xfrm>
        <a:prstGeom prst="roundRect">
          <a:avLst>
            <a:gd name="adj" fmla="val 10000"/>
          </a:avLst>
        </a:prstGeom>
        <a:solidFill>
          <a:schemeClr val="accent5">
            <a:hueOff val="-6241361"/>
            <a:satOff val="-649"/>
            <a:lumOff val="-166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</a:rPr>
            <a:t>Assess monitoring programs</a:t>
          </a:r>
        </a:p>
      </dsp:txBody>
      <dsp:txXfrm>
        <a:off x="6674494" y="1692921"/>
        <a:ext cx="2127982" cy="1245783"/>
      </dsp:txXfrm>
    </dsp:sp>
    <dsp:sp modelId="{F3578D85-3B45-4C33-A63E-673D7D717F86}">
      <dsp:nvSpPr>
        <dsp:cNvPr id="0" name=""/>
        <dsp:cNvSpPr/>
      </dsp:nvSpPr>
      <dsp:spPr>
        <a:xfrm>
          <a:off x="6635736" y="3308287"/>
          <a:ext cx="2205498" cy="1323299"/>
        </a:xfrm>
        <a:prstGeom prst="roundRect">
          <a:avLst>
            <a:gd name="adj" fmla="val 10000"/>
          </a:avLst>
        </a:prstGeom>
        <a:solidFill>
          <a:schemeClr val="accent5">
            <a:hueOff val="-7132984"/>
            <a:satOff val="-742"/>
            <a:lumOff val="-190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</a:rPr>
            <a:t>Update implementation plan</a:t>
          </a:r>
        </a:p>
      </dsp:txBody>
      <dsp:txXfrm>
        <a:off x="6674494" y="3347045"/>
        <a:ext cx="2127982" cy="12457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66DE95-5C1F-43F5-9242-AAB505620FE4}">
      <dsp:nvSpPr>
        <dsp:cNvPr id="0" name=""/>
        <dsp:cNvSpPr/>
      </dsp:nvSpPr>
      <dsp:spPr>
        <a:xfrm>
          <a:off x="-5371718" y="-822590"/>
          <a:ext cx="6396290" cy="6396290"/>
        </a:xfrm>
        <a:prstGeom prst="blockArc">
          <a:avLst>
            <a:gd name="adj1" fmla="val 18900000"/>
            <a:gd name="adj2" fmla="val 2700000"/>
            <a:gd name="adj3" fmla="val 338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6B7989-6C51-4046-B174-42C8FCBA5A29}">
      <dsp:nvSpPr>
        <dsp:cNvPr id="0" name=""/>
        <dsp:cNvSpPr/>
      </dsp:nvSpPr>
      <dsp:spPr>
        <a:xfrm>
          <a:off x="381990" y="250193"/>
          <a:ext cx="6564523" cy="50019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031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Baseline/No Project</a:t>
          </a:r>
        </a:p>
      </dsp:txBody>
      <dsp:txXfrm>
        <a:off x="381990" y="250193"/>
        <a:ext cx="6564523" cy="500196"/>
      </dsp:txXfrm>
    </dsp:sp>
    <dsp:sp modelId="{1B83B035-2D53-470E-AEDD-73A253777812}">
      <dsp:nvSpPr>
        <dsp:cNvPr id="0" name=""/>
        <dsp:cNvSpPr/>
      </dsp:nvSpPr>
      <dsp:spPr>
        <a:xfrm>
          <a:off x="69367" y="187668"/>
          <a:ext cx="625245" cy="625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AE9C34-C6A9-4987-8A16-65B29877AE34}">
      <dsp:nvSpPr>
        <dsp:cNvPr id="0" name=""/>
        <dsp:cNvSpPr/>
      </dsp:nvSpPr>
      <dsp:spPr>
        <a:xfrm>
          <a:off x="793436" y="1000393"/>
          <a:ext cx="6153077" cy="500196"/>
        </a:xfrm>
        <a:prstGeom prst="rect">
          <a:avLst/>
        </a:prstGeom>
        <a:solidFill>
          <a:schemeClr val="accent4">
            <a:hueOff val="2311161"/>
            <a:satOff val="-2653"/>
            <a:lumOff val="-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031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Baseline w/Climate Change</a:t>
          </a:r>
        </a:p>
      </dsp:txBody>
      <dsp:txXfrm>
        <a:off x="793436" y="1000393"/>
        <a:ext cx="6153077" cy="500196"/>
      </dsp:txXfrm>
    </dsp:sp>
    <dsp:sp modelId="{8DC76BFB-2368-45D1-A4FC-C33015635D7B}">
      <dsp:nvSpPr>
        <dsp:cNvPr id="0" name=""/>
        <dsp:cNvSpPr/>
      </dsp:nvSpPr>
      <dsp:spPr>
        <a:xfrm>
          <a:off x="480813" y="937868"/>
          <a:ext cx="625245" cy="625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311161"/>
              <a:satOff val="-2653"/>
              <a:lumOff val="-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21ED51-1165-4DAE-887F-E730941F5F33}">
      <dsp:nvSpPr>
        <dsp:cNvPr id="0" name=""/>
        <dsp:cNvSpPr/>
      </dsp:nvSpPr>
      <dsp:spPr>
        <a:xfrm>
          <a:off x="981580" y="1750593"/>
          <a:ext cx="5964933" cy="500196"/>
        </a:xfrm>
        <a:prstGeom prst="rect">
          <a:avLst/>
        </a:prstGeom>
        <a:solidFill>
          <a:schemeClr val="accent4">
            <a:hueOff val="4622322"/>
            <a:satOff val="-5306"/>
            <a:lumOff val="-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031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Near Term Projects</a:t>
          </a:r>
        </a:p>
      </dsp:txBody>
      <dsp:txXfrm>
        <a:off x="981580" y="1750593"/>
        <a:ext cx="5964933" cy="500196"/>
      </dsp:txXfrm>
    </dsp:sp>
    <dsp:sp modelId="{93689D88-BF37-4C7A-B854-48778D3F44FF}">
      <dsp:nvSpPr>
        <dsp:cNvPr id="0" name=""/>
        <dsp:cNvSpPr/>
      </dsp:nvSpPr>
      <dsp:spPr>
        <a:xfrm>
          <a:off x="668957" y="1688069"/>
          <a:ext cx="625245" cy="625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622322"/>
              <a:satOff val="-5306"/>
              <a:lumOff val="-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00F1F3-65F2-440C-B295-BBD9E434F7BF}">
      <dsp:nvSpPr>
        <dsp:cNvPr id="0" name=""/>
        <dsp:cNvSpPr/>
      </dsp:nvSpPr>
      <dsp:spPr>
        <a:xfrm>
          <a:off x="981580" y="2500318"/>
          <a:ext cx="5964933" cy="500196"/>
        </a:xfrm>
        <a:prstGeom prst="rect">
          <a:avLst/>
        </a:prstGeom>
        <a:solidFill>
          <a:schemeClr val="accent4">
            <a:hueOff val="6933483"/>
            <a:satOff val="-7960"/>
            <a:lumOff val="-5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031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Near Term w/Climate Change</a:t>
          </a:r>
        </a:p>
      </dsp:txBody>
      <dsp:txXfrm>
        <a:off x="981580" y="2500318"/>
        <a:ext cx="5964933" cy="500196"/>
      </dsp:txXfrm>
    </dsp:sp>
    <dsp:sp modelId="{09F80CB7-0A74-47ED-A1D5-978AAD3FDE35}">
      <dsp:nvSpPr>
        <dsp:cNvPr id="0" name=""/>
        <dsp:cNvSpPr/>
      </dsp:nvSpPr>
      <dsp:spPr>
        <a:xfrm>
          <a:off x="668957" y="2437794"/>
          <a:ext cx="625245" cy="625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933483"/>
              <a:satOff val="-7960"/>
              <a:lumOff val="-5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DBB842-BD2D-481F-979D-8E5BA75BAE74}">
      <dsp:nvSpPr>
        <dsp:cNvPr id="0" name=""/>
        <dsp:cNvSpPr/>
      </dsp:nvSpPr>
      <dsp:spPr>
        <a:xfrm>
          <a:off x="793436" y="3250518"/>
          <a:ext cx="6153077" cy="500196"/>
        </a:xfrm>
        <a:prstGeom prst="rect">
          <a:avLst/>
        </a:prstGeom>
        <a:solidFill>
          <a:schemeClr val="accent4">
            <a:hueOff val="9244644"/>
            <a:satOff val="-10613"/>
            <a:lumOff val="-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031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Future Projects</a:t>
          </a:r>
        </a:p>
      </dsp:txBody>
      <dsp:txXfrm>
        <a:off x="793436" y="3250518"/>
        <a:ext cx="6153077" cy="500196"/>
      </dsp:txXfrm>
    </dsp:sp>
    <dsp:sp modelId="{807A7A1F-C6E3-431E-B995-BD4F5E9F21EA}">
      <dsp:nvSpPr>
        <dsp:cNvPr id="0" name=""/>
        <dsp:cNvSpPr/>
      </dsp:nvSpPr>
      <dsp:spPr>
        <a:xfrm>
          <a:off x="480813" y="3187994"/>
          <a:ext cx="625245" cy="625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244644"/>
              <a:satOff val="-10613"/>
              <a:lumOff val="-7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E1F8B2-D135-4B0E-97DD-8BC95ADB9740}">
      <dsp:nvSpPr>
        <dsp:cNvPr id="0" name=""/>
        <dsp:cNvSpPr/>
      </dsp:nvSpPr>
      <dsp:spPr>
        <a:xfrm>
          <a:off x="381990" y="4000718"/>
          <a:ext cx="6564523" cy="500196"/>
        </a:xfrm>
        <a:prstGeom prst="rect">
          <a:avLst/>
        </a:prstGeom>
        <a:solidFill>
          <a:schemeClr val="accent4">
            <a:hueOff val="11555804"/>
            <a:satOff val="-13266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031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bg1"/>
              </a:solidFill>
            </a:rPr>
            <a:t>Future Projects w/Climate Change</a:t>
          </a:r>
        </a:p>
      </dsp:txBody>
      <dsp:txXfrm>
        <a:off x="381990" y="4000718"/>
        <a:ext cx="6564523" cy="500196"/>
      </dsp:txXfrm>
    </dsp:sp>
    <dsp:sp modelId="{F8159BE5-04DC-4AF9-84E8-46C9213A59A6}">
      <dsp:nvSpPr>
        <dsp:cNvPr id="0" name=""/>
        <dsp:cNvSpPr/>
      </dsp:nvSpPr>
      <dsp:spPr>
        <a:xfrm>
          <a:off x="69367" y="3938194"/>
          <a:ext cx="625245" cy="62524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1555804"/>
              <a:satOff val="-13266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E7B6555-A9BB-45B9-A613-9CB5111E9855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BD9BF83-2E65-4B99-B534-8E0A2277C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48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60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61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44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85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Our goals are to:</a:t>
            </a:r>
          </a:p>
          <a:p>
            <a:r>
              <a:rPr lang="en-US"/>
              <a:t>Enhance public understanding about water resources in the basin</a:t>
            </a:r>
          </a:p>
          <a:p>
            <a:r>
              <a:rPr lang="en-US"/>
              <a:t>Keep you—the public and stakeholders—informed about the GSP</a:t>
            </a:r>
          </a:p>
          <a:p>
            <a:r>
              <a:rPr lang="en-US"/>
              <a:t>Engage diverse interested parties and stakeholders</a:t>
            </a:r>
          </a:p>
          <a:p>
            <a:r>
              <a:rPr lang="en-US"/>
              <a:t>Respond to your concerns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52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86E5A-B531-47A9-8C5E-AD0806C546B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49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86E5A-B531-47A9-8C5E-AD0806C546B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20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86E5A-B531-47A9-8C5E-AD0806C546B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80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86E5A-B531-47A9-8C5E-AD0806C546B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64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86E5A-B531-47A9-8C5E-AD0806C546B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27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86E5A-B531-47A9-8C5E-AD0806C546B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46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33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86E5A-B531-47A9-8C5E-AD0806C546B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82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Our goals are to:</a:t>
            </a:r>
          </a:p>
          <a:p>
            <a:r>
              <a:rPr lang="en-US"/>
              <a:t>Enhance public understanding about water resources in the basin</a:t>
            </a:r>
          </a:p>
          <a:p>
            <a:r>
              <a:rPr lang="en-US"/>
              <a:t>Keep you—the public and stakeholders—informed about the GSP</a:t>
            </a:r>
          </a:p>
          <a:p>
            <a:r>
              <a:rPr lang="en-US"/>
              <a:t>Engage diverse interested parties and stakeholders</a:t>
            </a:r>
          </a:p>
          <a:p>
            <a:r>
              <a:rPr lang="en-US"/>
              <a:t>Respond to your concerns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005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Our goals are to:</a:t>
            </a:r>
          </a:p>
          <a:p>
            <a:r>
              <a:rPr lang="en-US"/>
              <a:t>Enhance public understanding about water resources in the basin</a:t>
            </a:r>
          </a:p>
          <a:p>
            <a:r>
              <a:rPr lang="en-US"/>
              <a:t>Keep you—the public and stakeholders—informed about the GSP</a:t>
            </a:r>
          </a:p>
          <a:p>
            <a:r>
              <a:rPr lang="en-US"/>
              <a:t>Engage diverse interested parties and stakeholders</a:t>
            </a:r>
          </a:p>
          <a:p>
            <a:r>
              <a:rPr lang="en-US"/>
              <a:t>Respond to your concerns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278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Note: Average natural Inflows = 58,908 acre-feet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91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162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Currently treating 40k of WW, but only recycling 14k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419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Our goals are to:</a:t>
            </a:r>
          </a:p>
          <a:p>
            <a:r>
              <a:rPr lang="en-US"/>
              <a:t>Enhance public understanding about water resources in the basin</a:t>
            </a:r>
          </a:p>
          <a:p>
            <a:r>
              <a:rPr lang="en-US"/>
              <a:t>Keep you—the public and stakeholders—informed about the GSP</a:t>
            </a:r>
          </a:p>
          <a:p>
            <a:r>
              <a:rPr lang="en-US"/>
              <a:t>Engage diverse interested parties and stakeholders</a:t>
            </a:r>
          </a:p>
          <a:p>
            <a:r>
              <a:rPr lang="en-US"/>
              <a:t>Respond to your concerns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439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Our goals are to:</a:t>
            </a:r>
          </a:p>
          <a:p>
            <a:r>
              <a:rPr lang="en-US"/>
              <a:t>Enhance public understanding about water resources in the basin</a:t>
            </a:r>
          </a:p>
          <a:p>
            <a:r>
              <a:rPr lang="en-US"/>
              <a:t>Keep you—the public and stakeholders—informed about the GSP</a:t>
            </a:r>
          </a:p>
          <a:p>
            <a:r>
              <a:rPr lang="en-US"/>
              <a:t>Engage diverse interested parties and stakeholders</a:t>
            </a:r>
          </a:p>
          <a:p>
            <a:r>
              <a:rPr lang="en-US"/>
              <a:t>Respond to your concerns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72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60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Our goals are to:</a:t>
            </a:r>
          </a:p>
          <a:p>
            <a:r>
              <a:rPr lang="en-US"/>
              <a:t>Enhance public understanding about water resources in the basin</a:t>
            </a:r>
          </a:p>
          <a:p>
            <a:r>
              <a:rPr lang="en-US"/>
              <a:t>Keep you—the public and stakeholders—informed about the GSP</a:t>
            </a:r>
          </a:p>
          <a:p>
            <a:r>
              <a:rPr lang="en-US"/>
              <a:t>Engage diverse interested parties and stakeholders</a:t>
            </a:r>
          </a:p>
          <a:p>
            <a:r>
              <a:rPr lang="en-US"/>
              <a:t>Respond to your concerns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34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06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ADD9F-AEAA-4675-8C6B-E31CF25F2D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00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51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49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9BF83-2E65-4B99-B534-8E0A2277CB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99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ter next to a mountain&#10;&#10;Description automatically generated">
            <a:extLst>
              <a:ext uri="{FF2B5EF4-FFF2-40B4-BE49-F238E27FC236}">
                <a16:creationId xmlns:a16="http://schemas.microsoft.com/office/drawing/2014/main" id="{E23E0070-C888-43DF-AF65-213E2CF1E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44D16D-D45B-47C7-9F8B-B5239E5D7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5892"/>
            <a:ext cx="9144000" cy="2638292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617D0B-746D-4FD8-A18A-FD3E2FA98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7625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2438C-6891-490D-93FA-BA6B84E7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31EC8-83A0-4CE4-BD23-DD09B0A37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33664-E9B1-4420-8D0E-9255FB89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32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A9284-22DF-4818-85F1-3032F18A6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B16038-0F41-4021-949D-301C77C3B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E5E6D-3253-4F21-9EC4-D732985C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3EFC9-95A0-4830-97E4-F33486B93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E4DCE-6B9C-4CFF-B9F0-6B85037C9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72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1A77DF-451E-42C4-8A3D-D3A66626F8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CDE5FB-AB4A-4EBA-9E4E-93132C5C5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05F24-F926-4611-A4D2-D8249D224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74474-856E-4258-BC22-504C2917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5F27D-C8FB-4422-8B04-C42F41AAC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8F118-2226-4588-B9C9-FEF4B5767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A7A36-9D30-436B-8F81-37E1F9A9E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0FD7A-8A7C-409C-8E83-ACCE08129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EF09E-7D22-465F-AE31-F71566A3D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C4358-0168-42D4-BCB4-3F5626A4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83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ter next to a mountain&#10;&#10;Description automatically generated">
            <a:extLst>
              <a:ext uri="{FF2B5EF4-FFF2-40B4-BE49-F238E27FC236}">
                <a16:creationId xmlns:a16="http://schemas.microsoft.com/office/drawing/2014/main" id="{B210CA7F-BC65-47A4-9C81-272E0C8F3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1D519C-3FFE-49DE-9EE7-16D4460E6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A4CE6-5803-4464-B1D1-5D993B48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60434"/>
            <a:ext cx="10515600" cy="2802041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78598-6EF5-4289-B850-B0AAAC306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8EA15-CE00-4E40-A3FF-A5EBB2BDA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72800-AD0D-4BD2-B2DC-054817841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9EF11-7583-43F1-B7EF-34E74B22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53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2DB81-8120-46C7-90CF-648CE925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52FB6-F650-46E4-B683-7315AAB9F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E0D691-9E14-4605-B549-E043637BF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BD9CA-99FF-4F80-AA41-FAFC87FA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A7872-F53F-4922-BA3C-63220296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AFBE0-9E7C-4CD2-A739-B143EB753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51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685CC-EBED-4006-866E-9BA39916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122BA-956C-4DAC-9EFA-311729A08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BA9C29-7DD8-4BB6-A822-4DD6AE00B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8EAEC9-DDE4-4920-88EA-CD8D0C9367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3DA31A-0217-4515-AEFE-1A3BEF707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0964F7-A286-451C-85C5-D5D16D5E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8567C-A63B-474B-8802-51F38C7DA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5CE3B-16F4-44FA-A408-F4288093A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82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31A4D-74DA-4928-8878-1462802C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E45CBA-3AC5-4C14-BCA7-29291B914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8D0A9E-CCA6-40D7-8B85-7C07A7594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5E2AD-5CC8-4998-98F1-1A194408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44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102447-EA1A-48FE-AC37-7D2A3CD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E64EC7-A54F-4741-AB79-020FE8851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4B9AD-F4DD-447A-9668-24B94B546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60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1D3A-A7F2-4CBC-A85D-2543E0BF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14681-D9A2-49A3-8986-08375271C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AE7E9-0BDB-4945-A6AE-105D6F480F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531B3B-9898-4A08-9BFA-D63524599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E16B6-FAF0-46A1-818E-EC782B85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29DB5-EB53-40C5-9DE0-7F145CA51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5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29034-6C0E-4254-BB95-E83F95E3D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557FF7-594E-4C3B-9820-35685D3D2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051E65-EE9E-4013-B295-F32C0289F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4BF0A-3D13-4912-9B89-0D1A05315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984D4-44DB-4987-95EF-716F11773E22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1A237-3829-44C2-8F1D-1D2B7DB53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D8BD3-4892-4402-9132-EBED35570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31EDE-4099-47FA-A19B-E212578DB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2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A61037-8EE3-4836-AEDC-CBF62B30860E}"/>
              </a:ext>
            </a:extLst>
          </p:cNvPr>
          <p:cNvSpPr/>
          <p:nvPr userDrawn="1"/>
        </p:nvSpPr>
        <p:spPr>
          <a:xfrm>
            <a:off x="0" y="0"/>
            <a:ext cx="12192000" cy="134162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8B3C41-84F0-4A04-8916-EB6C33254158}"/>
              </a:ext>
            </a:extLst>
          </p:cNvPr>
          <p:cNvSpPr/>
          <p:nvPr userDrawn="1"/>
        </p:nvSpPr>
        <p:spPr>
          <a:xfrm>
            <a:off x="0" y="1324029"/>
            <a:ext cx="12192000" cy="850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707CFE-2607-4F21-ABD7-CF3F2FD0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28E4C-267E-404A-9037-85C21FB8F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72426"/>
            <a:ext cx="10515600" cy="4604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EA634-E0CC-41F3-B8A3-E979A7B147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>
                    <a:lumMod val="90000"/>
                  </a:schemeClr>
                </a:solidFill>
              </a:defRPr>
            </a:lvl1pPr>
          </a:lstStyle>
          <a:p>
            <a:fld id="{1EB984D4-44DB-4987-95EF-716F11773E22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8F0C3-0F86-4609-991C-02CACFA40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>
                    <a:lumMod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809C4-E65D-4240-A23A-56A933E26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>
                    <a:lumMod val="90000"/>
                  </a:schemeClr>
                </a:solidFill>
              </a:defRPr>
            </a:lvl1pPr>
          </a:lstStyle>
          <a:p>
            <a:fld id="{98A31EDE-4099-47FA-A19B-E212578DBB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73827C7-1477-427E-85B0-723DDE970F4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4" y="6474177"/>
            <a:ext cx="722962" cy="24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437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80000"/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5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57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8.jpe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57.sv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chart" Target="../charts/chart1.xml"/><Relationship Id="rId7" Type="http://schemas.openxmlformats.org/officeDocument/2006/relationships/image" Target="../media/image55.sv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57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8.jpe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5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8.jpe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57.sv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www.indiosubbasinsgma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iosubbasinsgma.org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10" Type="http://schemas.openxmlformats.org/officeDocument/2006/relationships/hyperlink" Target="mailto:IndioSubbasinSGMA@woodardcurran.com" TargetMode="External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668EB-AC07-4DC5-AFCD-89CAA4624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effectLst>
            <a:outerShdw blurRad="50800" dist="50800" dir="5400000" algn="ctr" rotWithShape="0">
              <a:schemeClr val="bg1">
                <a:lumMod val="85000"/>
                <a:lumOff val="15000"/>
              </a:schemeClr>
            </a:outerShdw>
          </a:effectLst>
        </p:spPr>
        <p:txBody>
          <a:bodyPr/>
          <a:lstStyle/>
          <a:p>
            <a:r>
              <a:rPr lang="en-US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2022 Indio Subbasin Alternative Plan Update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A199A9-6D84-4036-ABC4-6F43947F326B}"/>
              </a:ext>
            </a:extLst>
          </p:cNvPr>
          <p:cNvSpPr/>
          <p:nvPr/>
        </p:nvSpPr>
        <p:spPr>
          <a:xfrm>
            <a:off x="0" y="4669277"/>
            <a:ext cx="12191999" cy="2188723"/>
          </a:xfrm>
          <a:prstGeom prst="rect">
            <a:avLst/>
          </a:prstGeom>
          <a:gradFill flip="none" rotWithShape="1">
            <a:gsLst>
              <a:gs pos="35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06A651-127A-4E45-A863-A5014B310B43}"/>
              </a:ext>
            </a:extLst>
          </p:cNvPr>
          <p:cNvGrpSpPr/>
          <p:nvPr/>
        </p:nvGrpSpPr>
        <p:grpSpPr>
          <a:xfrm>
            <a:off x="2442897" y="6091559"/>
            <a:ext cx="7527954" cy="659180"/>
            <a:chOff x="2588812" y="6091559"/>
            <a:chExt cx="7527954" cy="659180"/>
          </a:xfrm>
        </p:grpSpPr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E3CADDC-721E-49A1-8602-E547396F6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8812" y="6143451"/>
              <a:ext cx="719782" cy="576399"/>
            </a:xfrm>
            <a:prstGeom prst="rect">
              <a:avLst/>
            </a:prstGeom>
          </p:spPr>
        </p:pic>
        <p:pic>
          <p:nvPicPr>
            <p:cNvPr id="13" name="Picture 12" descr="A close up of a sign&#10;&#10;Description automatically generated">
              <a:extLst>
                <a:ext uri="{FF2B5EF4-FFF2-40B4-BE49-F238E27FC236}">
                  <a16:creationId xmlns:a16="http://schemas.microsoft.com/office/drawing/2014/main" id="{BD04355F-B722-47BB-A680-3896D0B086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9" t="13156" r="7523" b="18241"/>
            <a:stretch/>
          </p:blipFill>
          <p:spPr>
            <a:xfrm>
              <a:off x="3768859" y="6136185"/>
              <a:ext cx="1780161" cy="548883"/>
            </a:xfrm>
            <a:prstGeom prst="rect">
              <a:avLst/>
            </a:prstGeom>
          </p:spPr>
        </p:pic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FD5A1A76-23DB-4B4C-9A66-67B769679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3915" y="6112564"/>
              <a:ext cx="1628775" cy="638175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4A5C8750-5CD0-445B-9597-4B81D7448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2844" y="6091559"/>
              <a:ext cx="2393922" cy="614952"/>
            </a:xfrm>
            <a:prstGeom prst="rect">
              <a:avLst/>
            </a:prstGeom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BED3387-9452-46BA-A317-F6AD0D82F8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19540"/>
            <a:ext cx="9144000" cy="165576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b="1"/>
              <a:t>Workshop #5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b="1"/>
              <a:t>June 24, 2021</a:t>
            </a:r>
          </a:p>
        </p:txBody>
      </p:sp>
    </p:spTree>
    <p:extLst>
      <p:ext uri="{BB962C8B-B14F-4D97-AF65-F5344CB8AC3E}">
        <p14:creationId xmlns:p14="http://schemas.microsoft.com/office/powerpoint/2010/main" val="3582473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68EDD-F8ED-4228-9C62-93831ABA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Status of Alternative Plan Update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5B8EA7-3E3D-4E45-A36B-BBEB020344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4"/>
            <a:ext cx="10994136" cy="4621357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100" dirty="0">
                <a:solidFill>
                  <a:schemeClr val="accent3">
                    <a:lumMod val="75000"/>
                  </a:schemeClr>
                </a:solidFill>
              </a:rPr>
              <a:t>Outline of 2022 Alternative Plan Update presents a progression of work</a:t>
            </a:r>
          </a:p>
          <a:p>
            <a:pPr marL="685800" indent="-338138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 marL="685800" indent="-338138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Plan Area</a:t>
            </a:r>
          </a:p>
          <a:p>
            <a:pPr marL="685800" indent="-338138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Hydrogeologic Conceptual Model</a:t>
            </a:r>
          </a:p>
          <a:p>
            <a:pPr marL="685800" indent="-338138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Groundwater Conditions</a:t>
            </a:r>
          </a:p>
          <a:p>
            <a:pPr marL="685800" indent="-338138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Water Demand Projections</a:t>
            </a:r>
          </a:p>
          <a:p>
            <a:pPr marL="685800" indent="-338138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Existing Water Supplies</a:t>
            </a:r>
          </a:p>
          <a:p>
            <a:pPr marL="685800" indent="-338138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Water Budgets and Plan Scenarios</a:t>
            </a:r>
          </a:p>
          <a:p>
            <a:pPr marL="685800" indent="-338138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Emerging Issues</a:t>
            </a:r>
          </a:p>
          <a:p>
            <a:pPr marL="685800" indent="-338138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Sustainable Management Criteria</a:t>
            </a:r>
          </a:p>
          <a:p>
            <a:pPr marL="685800" indent="-338138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Monitoring Program</a:t>
            </a:r>
          </a:p>
          <a:p>
            <a:pPr marL="685800" indent="-338138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Projects and Management Actions</a:t>
            </a:r>
          </a:p>
          <a:p>
            <a:pPr marL="685800" indent="-338138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Implementation Plan</a:t>
            </a:r>
          </a:p>
          <a:p>
            <a:pPr lvl="1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D1C70-038F-4293-B545-DBFC3B248EF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BEF331-98A0-4C1A-A446-589172815EC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8281991-B89C-4031-87D9-BBE4A567109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017" y="2542877"/>
            <a:ext cx="2649682" cy="3429000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FEBFD2A-8385-408A-AAA0-6EC6DBE2F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10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796921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Welcome and Introductions</a:t>
            </a:r>
          </a:p>
          <a:p>
            <a:r>
              <a:rPr lang="en-US"/>
              <a:t>Alternative Plan Status</a:t>
            </a:r>
          </a:p>
          <a:p>
            <a:r>
              <a:rPr lang="en-US" b="1"/>
              <a:t>Groundwater Conditions: Quality</a:t>
            </a:r>
          </a:p>
          <a:p>
            <a:r>
              <a:rPr lang="en-US"/>
              <a:t>Sustainable Management</a:t>
            </a:r>
          </a:p>
          <a:p>
            <a:r>
              <a:rPr lang="en-US"/>
              <a:t>Groundwater Model and Plan Scenarios</a:t>
            </a:r>
          </a:p>
          <a:p>
            <a:r>
              <a:rPr lang="en-US"/>
              <a:t>Public Comment</a:t>
            </a:r>
          </a:p>
          <a:p>
            <a:r>
              <a:rPr lang="en-US"/>
              <a:t>Get Involved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1CC4E1-C5A7-439E-AADA-4C47AEC2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11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473080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0168-FDCD-4722-ACF1-80D504B0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>
            <a:normAutofit/>
          </a:bodyPr>
          <a:lstStyle/>
          <a:p>
            <a:r>
              <a:rPr lang="en-US"/>
              <a:t>Groundwater Conditions: Water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5708-DD10-4523-B377-9674EF7F4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261" y="1573213"/>
            <a:ext cx="8066638" cy="4603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Alternative Plan Update includes:</a:t>
            </a:r>
          </a:p>
          <a:p>
            <a:pPr marL="568325"/>
            <a:r>
              <a:rPr lang="en-US" sz="2600" dirty="0"/>
              <a:t>Groundwater quality analysis </a:t>
            </a:r>
          </a:p>
          <a:p>
            <a:pPr marL="568325"/>
            <a:r>
              <a:rPr lang="en-US" sz="2600" dirty="0"/>
              <a:t>Maps for eight constituents </a:t>
            </a:r>
          </a:p>
          <a:p>
            <a:pPr marL="1025525" lvl="1"/>
            <a:r>
              <a:rPr lang="en-US" sz="2200" dirty="0"/>
              <a:t>Most recent samples from 1990-2019</a:t>
            </a:r>
          </a:p>
          <a:p>
            <a:pPr marL="1025525" lvl="1"/>
            <a:r>
              <a:rPr lang="en-US" sz="2200" dirty="0"/>
              <a:t>Relatively deep wells (&gt;300 feet) in production zones</a:t>
            </a:r>
          </a:p>
          <a:p>
            <a:pPr marL="568325"/>
            <a:r>
              <a:rPr lang="en-US" sz="2600" dirty="0"/>
              <a:t>Cross-sections for TDS, NO3, Arsenic, Cr-6 to show vertical variation</a:t>
            </a:r>
          </a:p>
          <a:p>
            <a:pPr marL="568325"/>
            <a:r>
              <a:rPr lang="en-US" sz="2600" dirty="0"/>
              <a:t>Time concentration plots for TDS and nitrate</a:t>
            </a:r>
          </a:p>
          <a:p>
            <a:pPr marL="568325"/>
            <a:r>
              <a:rPr lang="en-US" sz="2600" dirty="0"/>
              <a:t>Discussion of significance, source(s), distribution factors</a:t>
            </a:r>
          </a:p>
          <a:p>
            <a:pPr marL="339725" indent="0">
              <a:spcBef>
                <a:spcPts val="0"/>
              </a:spcBef>
              <a:buNone/>
            </a:pPr>
            <a:endParaRPr lang="en-US" sz="2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9793FD-6BB5-4EA9-8BD0-4E0FDAC5D3B1}"/>
              </a:ext>
            </a:extLst>
          </p:cNvPr>
          <p:cNvSpPr txBox="1"/>
          <p:nvPr/>
        </p:nvSpPr>
        <p:spPr>
          <a:xfrm>
            <a:off x="8797161" y="1692167"/>
            <a:ext cx="2743200" cy="405957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17475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</a:pP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</a:rPr>
              <a:t>Constituents of Concern Included</a:t>
            </a:r>
          </a:p>
          <a:p>
            <a:pPr marL="519113" indent="-285750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Salinity (TDS)</a:t>
            </a:r>
          </a:p>
          <a:p>
            <a:pPr marL="519113" indent="-285750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Nitrate</a:t>
            </a:r>
          </a:p>
          <a:p>
            <a:pPr marL="519113" indent="-285750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Arsenic</a:t>
            </a:r>
          </a:p>
          <a:p>
            <a:pPr marL="519113" indent="-285750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Hexavalent chromium (Cr-6)</a:t>
            </a:r>
          </a:p>
          <a:p>
            <a:pPr marL="519113" indent="-285750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Fluoride</a:t>
            </a:r>
          </a:p>
          <a:p>
            <a:pPr marL="519113" indent="-285750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Perchlorate</a:t>
            </a:r>
          </a:p>
          <a:p>
            <a:pPr marL="519113" indent="-285750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Uranium</a:t>
            </a:r>
          </a:p>
          <a:p>
            <a:pPr marL="519113" indent="-285750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DBCP</a:t>
            </a:r>
            <a:endParaRPr lang="en-US" sz="22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8339B13-4C34-45F6-9220-73F8BD533CA3}"/>
              </a:ext>
            </a:extLst>
          </p:cNvPr>
          <p:cNvSpPr txBox="1">
            <a:spLocks/>
          </p:cNvSpPr>
          <p:nvPr/>
        </p:nvSpPr>
        <p:spPr>
          <a:xfrm>
            <a:off x="9191856" y="6405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A31EDE-4099-47FA-A19B-E212578DBB07}" type="slidenum">
              <a:rPr lang="en-US" sz="2000" b="1" smtClean="0"/>
              <a:pPr/>
              <a:t>12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717139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0168-FDCD-4722-ACF1-80D504B0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>
            <a:normAutofit/>
          </a:bodyPr>
          <a:lstStyle/>
          <a:p>
            <a:r>
              <a:rPr lang="en-US"/>
              <a:t>Groundwater Conditions: TDS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527CCE-E54A-4230-A415-94D85C3DC64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t="7639" r="34021" b="8452"/>
          <a:stretch/>
        </p:blipFill>
        <p:spPr bwMode="auto">
          <a:xfrm>
            <a:off x="6601217" y="1546334"/>
            <a:ext cx="5431150" cy="5175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ECAB359-9F4E-4363-B81E-F82C2A4250B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1" r="5067" b="52872"/>
          <a:stretch/>
        </p:blipFill>
        <p:spPr bwMode="auto">
          <a:xfrm>
            <a:off x="9759141" y="154631"/>
            <a:ext cx="2139703" cy="281961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4EF7B6-DF26-4628-A002-1BD96A222A37}"/>
              </a:ext>
            </a:extLst>
          </p:cNvPr>
          <p:cNvSpPr txBox="1"/>
          <p:nvPr/>
        </p:nvSpPr>
        <p:spPr>
          <a:xfrm>
            <a:off x="438411" y="1609704"/>
            <a:ext cx="6029283" cy="4694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600" dirty="0"/>
              <a:t>SWRCB Consumer Acceptance Levels </a:t>
            </a:r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600" dirty="0"/>
              <a:t>recommended 500 mg/L</a:t>
            </a:r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600" dirty="0"/>
              <a:t>upper 1,000 mg/L</a:t>
            </a:r>
          </a:p>
          <a:p>
            <a:pPr marL="685800" lvl="1" indent="-228600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600" dirty="0"/>
              <a:t>short-term 1,500 mg/L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600" dirty="0"/>
              <a:t>From natural sources, return flows, imported water recharge, septic and wastewater disposal, subsurface inflow, and historical seawater inflow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600" dirty="0"/>
              <a:t>Large areas are &lt;500 mg/L with highest concentrations near Salton Sea and along basin margins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F7134EEC-6581-4970-86DB-750216151431}"/>
              </a:ext>
            </a:extLst>
          </p:cNvPr>
          <p:cNvSpPr txBox="1">
            <a:spLocks/>
          </p:cNvSpPr>
          <p:nvPr/>
        </p:nvSpPr>
        <p:spPr>
          <a:xfrm>
            <a:off x="9191856" y="6405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A31EDE-4099-47FA-A19B-E212578DBB07}" type="slidenum">
              <a:rPr lang="en-US" sz="2000" b="1" smtClean="0"/>
              <a:pPr/>
              <a:t>13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177788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0168-FDCD-4722-ACF1-80D504B0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>
            <a:normAutofit/>
          </a:bodyPr>
          <a:lstStyle/>
          <a:p>
            <a:r>
              <a:rPr lang="en-US"/>
              <a:t>TDS Cross Sections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5708-DD10-4523-B377-9674EF7F4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565" y="1609425"/>
            <a:ext cx="4442235" cy="4603750"/>
          </a:xfrm>
        </p:spPr>
        <p:txBody>
          <a:bodyPr>
            <a:normAutofit/>
          </a:bodyPr>
          <a:lstStyle/>
          <a:p>
            <a:r>
              <a:rPr lang="en-US" sz="2700" dirty="0"/>
              <a:t>14 cross sections with TDS </a:t>
            </a:r>
          </a:p>
          <a:p>
            <a:r>
              <a:rPr lang="en-US" sz="2700" dirty="0"/>
              <a:t>Shallow wells (&lt;300 feet) included to show vertical variations</a:t>
            </a:r>
          </a:p>
          <a:p>
            <a:r>
              <a:rPr lang="en-US" sz="2700" dirty="0"/>
              <a:t>Higher concentrations in shallower zones</a:t>
            </a:r>
          </a:p>
          <a:p>
            <a:r>
              <a:rPr lang="en-US" sz="2700" dirty="0"/>
              <a:t>Lower concentrations in deep wells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70046-5837-42F2-A176-DF4998979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DB9C52F9-D2E1-4672-8D4E-3979E6ACD14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t="53" r="50862" b="53852"/>
          <a:stretch/>
        </p:blipFill>
        <p:spPr>
          <a:xfrm>
            <a:off x="4761781" y="2363638"/>
            <a:ext cx="7328552" cy="4357837"/>
          </a:xfrm>
          <a:prstGeom prst="rect">
            <a:avLst/>
          </a:prstGeom>
        </p:spPr>
      </p:pic>
      <p:pic>
        <p:nvPicPr>
          <p:cNvPr id="7" name="Picture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8C231425-5E05-4077-A124-E6C7D3EF0BB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t="80701" r="86557" b="2879"/>
          <a:stretch/>
        </p:blipFill>
        <p:spPr>
          <a:xfrm>
            <a:off x="8919713" y="136525"/>
            <a:ext cx="3015343" cy="3037996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7F523C3-223F-4648-A496-2C833A24D653}"/>
              </a:ext>
            </a:extLst>
          </p:cNvPr>
          <p:cNvSpPr txBox="1">
            <a:spLocks/>
          </p:cNvSpPr>
          <p:nvPr/>
        </p:nvSpPr>
        <p:spPr>
          <a:xfrm>
            <a:off x="9191856" y="6405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A31EDE-4099-47FA-A19B-E212578DBB07}" type="slidenum">
              <a:rPr lang="en-US" sz="2000" b="1" smtClean="0"/>
              <a:pPr/>
              <a:t>14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389456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0168-FDCD-4722-ACF1-80D504B0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>
            <a:normAutofit/>
          </a:bodyPr>
          <a:lstStyle/>
          <a:p>
            <a:r>
              <a:rPr lang="en-US"/>
              <a:t>TDS Time-Concentration Plots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5708-DD10-4523-B377-9674EF7F4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620" y="1600372"/>
            <a:ext cx="3537253" cy="4603750"/>
          </a:xfrm>
        </p:spPr>
        <p:txBody>
          <a:bodyPr>
            <a:noAutofit/>
          </a:bodyPr>
          <a:lstStyle/>
          <a:p>
            <a:r>
              <a:rPr lang="en-US" sz="2500" dirty="0"/>
              <a:t>Shallow zones tend to have higher and more variable TDS</a:t>
            </a:r>
          </a:p>
          <a:p>
            <a:r>
              <a:rPr lang="en-US" sz="2500" dirty="0"/>
              <a:t>Increases in TDS since 1990 are shown with lower rates of increase in deep zones and in central/eastern Thermal subarea</a:t>
            </a:r>
          </a:p>
          <a:p>
            <a:r>
              <a:rPr lang="en-US" sz="2500" dirty="0"/>
              <a:t>These data will be used in CV-SNMP</a:t>
            </a:r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C817FB39-926E-450A-AD72-F6B5DEFBC75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3141" r="1534" b="3378"/>
          <a:stretch/>
        </p:blipFill>
        <p:spPr bwMode="auto">
          <a:xfrm>
            <a:off x="4088527" y="1634097"/>
            <a:ext cx="8019393" cy="50350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261AE22-3DB7-4C75-B885-2D24639CA0C5}"/>
              </a:ext>
            </a:extLst>
          </p:cNvPr>
          <p:cNvSpPr txBox="1">
            <a:spLocks/>
          </p:cNvSpPr>
          <p:nvPr/>
        </p:nvSpPr>
        <p:spPr>
          <a:xfrm>
            <a:off x="9191856" y="6405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A31EDE-4099-47FA-A19B-E212578DBB07}" type="slidenum">
              <a:rPr lang="en-US" sz="2000" b="1" smtClean="0"/>
              <a:pPr/>
              <a:t>15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27802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0168-FDCD-4722-ACF1-80D504B0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>
            <a:normAutofit/>
          </a:bodyPr>
          <a:lstStyle/>
          <a:p>
            <a:r>
              <a:rPr lang="en-US"/>
              <a:t>Groundwater Conditions: Nitrate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5708-DD10-4523-B377-9674EF7F4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566" y="1609425"/>
            <a:ext cx="5560703" cy="4603750"/>
          </a:xfrm>
        </p:spPr>
        <p:txBody>
          <a:bodyPr>
            <a:normAutofit/>
          </a:bodyPr>
          <a:lstStyle/>
          <a:p>
            <a:r>
              <a:rPr lang="en-US" sz="2700" dirty="0"/>
              <a:t>MCL is 45 mg/L as NO</a:t>
            </a:r>
            <a:r>
              <a:rPr lang="en-US" sz="2700" baseline="-25000" dirty="0"/>
              <a:t>3</a:t>
            </a:r>
          </a:p>
          <a:p>
            <a:r>
              <a:rPr lang="en-US" sz="2700" dirty="0"/>
              <a:t>Natural mesquite sources and loading from historical agriculture, landscaping, septic and wastewater disposal</a:t>
            </a:r>
          </a:p>
          <a:p>
            <a:r>
              <a:rPr lang="en-US" sz="2700" dirty="0"/>
              <a:t>Higher concentrations in shallow groundwater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70046-5837-42F2-A176-DF4998979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DECEA7-673D-4265-861E-B0F777E31AD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" t="5597" r="33948" b="7795"/>
          <a:stretch/>
        </p:blipFill>
        <p:spPr bwMode="auto">
          <a:xfrm>
            <a:off x="6196732" y="1573213"/>
            <a:ext cx="5839056" cy="514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4D5B89-71C2-4920-B71F-520A8E01404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2" t="995" r="7697" b="61630"/>
          <a:stretch/>
        </p:blipFill>
        <p:spPr bwMode="auto">
          <a:xfrm>
            <a:off x="9762037" y="172017"/>
            <a:ext cx="1989367" cy="272509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615711A-63A3-4F54-BA1C-F76BFDDE84A0}"/>
              </a:ext>
            </a:extLst>
          </p:cNvPr>
          <p:cNvSpPr txBox="1">
            <a:spLocks/>
          </p:cNvSpPr>
          <p:nvPr/>
        </p:nvSpPr>
        <p:spPr>
          <a:xfrm>
            <a:off x="9191856" y="6405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A31EDE-4099-47FA-A19B-E212578DBB07}" type="slidenum">
              <a:rPr lang="en-US" sz="2000" b="1" smtClean="0"/>
              <a:pPr/>
              <a:t>16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4015957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0168-FDCD-4722-ACF1-80D504B0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>
            <a:normAutofit/>
          </a:bodyPr>
          <a:lstStyle/>
          <a:p>
            <a:r>
              <a:rPr lang="en-US"/>
              <a:t>Time-Concentration Plots: Nitrate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70046-5837-42F2-A176-DF4998979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615711A-63A3-4F54-BA1C-F76BFDDE84A0}"/>
              </a:ext>
            </a:extLst>
          </p:cNvPr>
          <p:cNvSpPr txBox="1">
            <a:spLocks/>
          </p:cNvSpPr>
          <p:nvPr/>
        </p:nvSpPr>
        <p:spPr>
          <a:xfrm>
            <a:off x="9191856" y="6405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A31EDE-4099-47FA-A19B-E212578DBB07}" type="slidenum">
              <a:rPr lang="en-US" sz="2000" b="1" smtClean="0"/>
              <a:pPr/>
              <a:t>17</a:t>
            </a:fld>
            <a:endParaRPr lang="en-US" sz="2000" b="1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3251BA-7272-4EB6-B9BB-BF25730EBCC5}"/>
              </a:ext>
            </a:extLst>
          </p:cNvPr>
          <p:cNvSpPr txBox="1">
            <a:spLocks/>
          </p:cNvSpPr>
          <p:nvPr/>
        </p:nvSpPr>
        <p:spPr>
          <a:xfrm>
            <a:off x="443625" y="1611460"/>
            <a:ext cx="3583430" cy="4603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/>
              <a:t>Higher NO</a:t>
            </a:r>
            <a:r>
              <a:rPr lang="en-US" sz="2500" baseline="-25000" dirty="0"/>
              <a:t>3</a:t>
            </a:r>
            <a:r>
              <a:rPr lang="en-US" sz="2500" dirty="0"/>
              <a:t> in shallow zones than deep and more variable through time</a:t>
            </a:r>
          </a:p>
          <a:p>
            <a:r>
              <a:rPr lang="en-US" sz="2500" dirty="0"/>
              <a:t>Locally increasing in western areas that already have higher concentrations in shallow wells</a:t>
            </a:r>
          </a:p>
          <a:p>
            <a:r>
              <a:rPr lang="en-US" sz="2500" dirty="0"/>
              <a:t>These data will be used in CV-SNMP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44B4C6C-00CB-48EE-B134-5F1362FEE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05" y="1636393"/>
            <a:ext cx="7960536" cy="503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31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0168-FDCD-4722-ACF1-80D504B0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>
            <a:normAutofit/>
          </a:bodyPr>
          <a:lstStyle/>
          <a:p>
            <a:r>
              <a:rPr lang="en-US"/>
              <a:t>Groundwater Conditions: Arsenic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5708-DD10-4523-B377-9674EF7F4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11" y="1609425"/>
            <a:ext cx="5828144" cy="4603750"/>
          </a:xfrm>
        </p:spPr>
        <p:txBody>
          <a:bodyPr>
            <a:normAutofit/>
          </a:bodyPr>
          <a:lstStyle/>
          <a:p>
            <a:r>
              <a:rPr lang="en-US" sz="2700" dirty="0"/>
              <a:t>MCL is 10 </a:t>
            </a:r>
            <a:r>
              <a:rPr lang="en-US" sz="2700" dirty="0" err="1"/>
              <a:t>μg</a:t>
            </a:r>
            <a:r>
              <a:rPr lang="en-US" sz="2700" dirty="0"/>
              <a:t>/L</a:t>
            </a:r>
          </a:p>
          <a:p>
            <a:r>
              <a:rPr lang="en-US" sz="2700" dirty="0"/>
              <a:t>Natural due to geochemistry and/or geothermal factors</a:t>
            </a:r>
          </a:p>
          <a:p>
            <a:r>
              <a:rPr lang="en-US" sz="2700" dirty="0"/>
              <a:t>Wide occurrence in East Valley</a:t>
            </a:r>
          </a:p>
          <a:p>
            <a:r>
              <a:rPr lang="en-US" sz="2700" dirty="0"/>
              <a:t>Higher levels at depth</a:t>
            </a:r>
          </a:p>
          <a:p>
            <a:pPr marL="0" indent="0">
              <a:buNone/>
            </a:pPr>
            <a:r>
              <a:rPr lang="en-US" sz="2700" dirty="0"/>
              <a:t>		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70046-5837-42F2-A176-DF4998979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30EB03-6D2B-4203-9A02-37771FC82C6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6419" r="33654" b="7709"/>
          <a:stretch/>
        </p:blipFill>
        <p:spPr bwMode="auto">
          <a:xfrm>
            <a:off x="6373640" y="1573214"/>
            <a:ext cx="5684346" cy="514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4191F5-A8A2-4877-A6E8-29EAF73324C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0" r="5462" b="62292"/>
          <a:stretch/>
        </p:blipFill>
        <p:spPr bwMode="auto">
          <a:xfrm>
            <a:off x="9758814" y="152184"/>
            <a:ext cx="2028005" cy="28584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615711A-63A3-4F54-BA1C-F76BFDDE84A0}"/>
              </a:ext>
            </a:extLst>
          </p:cNvPr>
          <p:cNvSpPr txBox="1">
            <a:spLocks/>
          </p:cNvSpPr>
          <p:nvPr/>
        </p:nvSpPr>
        <p:spPr>
          <a:xfrm>
            <a:off x="9191856" y="6405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A31EDE-4099-47FA-A19B-E212578DBB07}" type="slidenum">
              <a:rPr lang="en-US" sz="2000" b="1" smtClean="0"/>
              <a:pPr/>
              <a:t>18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185660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0168-FDCD-4722-ACF1-80D504B0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>
            <a:normAutofit/>
          </a:bodyPr>
          <a:lstStyle/>
          <a:p>
            <a:r>
              <a:rPr lang="en-US"/>
              <a:t>Groundwater Conditions: Chromium-6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70046-5837-42F2-A176-DF4998979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D9372B-169C-49DE-84A0-7EBB560AD95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3" t="6136" r="34171" b="7782"/>
          <a:stretch/>
        </p:blipFill>
        <p:spPr bwMode="auto">
          <a:xfrm>
            <a:off x="6337742" y="1579466"/>
            <a:ext cx="5747690" cy="5123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CFCE400-3AF5-4358-854C-03EB14B14AF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3" r="7914" b="66923"/>
          <a:stretch/>
        </p:blipFill>
        <p:spPr bwMode="auto">
          <a:xfrm>
            <a:off x="9759649" y="238510"/>
            <a:ext cx="1979168" cy="265860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8AB7EC-2396-4AE3-BDB9-A55D4E7DFF58}"/>
              </a:ext>
            </a:extLst>
          </p:cNvPr>
          <p:cNvSpPr txBox="1">
            <a:spLocks/>
          </p:cNvSpPr>
          <p:nvPr/>
        </p:nvSpPr>
        <p:spPr>
          <a:xfrm>
            <a:off x="443621" y="1609425"/>
            <a:ext cx="5747690" cy="4603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/>
              <a:t>MCL is 50 ug/L for total chromium</a:t>
            </a:r>
          </a:p>
          <a:p>
            <a:r>
              <a:rPr lang="en-US" sz="2700" dirty="0"/>
              <a:t>MCL for Cr-6 may be set lower requiring treatment</a:t>
            </a:r>
          </a:p>
          <a:p>
            <a:r>
              <a:rPr lang="en-US" sz="2700" dirty="0"/>
              <a:t>Natural sources likely in Indio Subbasin</a:t>
            </a:r>
          </a:p>
          <a:p>
            <a:r>
              <a:rPr lang="en-US" sz="2700" dirty="0"/>
              <a:t>Higher concentrations at depth</a:t>
            </a:r>
          </a:p>
          <a:p>
            <a:r>
              <a:rPr lang="en-US" sz="2700" dirty="0"/>
              <a:t>Levels are stable in most wells and decreasing near GRFs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615711A-63A3-4F54-BA1C-F76BFDDE84A0}"/>
              </a:ext>
            </a:extLst>
          </p:cNvPr>
          <p:cNvSpPr txBox="1">
            <a:spLocks/>
          </p:cNvSpPr>
          <p:nvPr/>
        </p:nvSpPr>
        <p:spPr>
          <a:xfrm>
            <a:off x="9191856" y="6405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A31EDE-4099-47FA-A19B-E212578DBB07}" type="slidenum">
              <a:rPr lang="en-US" sz="2000" b="1" smtClean="0"/>
              <a:pPr/>
              <a:t>19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204854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87A84-9AD7-4780-B6D6-BDCD47158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GoToMeeting – Quick How 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E7821-B7DE-411C-8F38-49738C6A6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426"/>
            <a:ext cx="8092440" cy="4604537"/>
          </a:xfrm>
        </p:spPr>
        <p:txBody>
          <a:bodyPr/>
          <a:lstStyle/>
          <a:p>
            <a:r>
              <a:rPr lang="en-US"/>
              <a:t>Your screen should look like this: 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B349D96-BFD7-43F0-81D5-AB985DC7F9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/>
          <a:stretch/>
        </p:blipFill>
        <p:spPr>
          <a:xfrm>
            <a:off x="1016000" y="2039662"/>
            <a:ext cx="7914640" cy="480008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C1D316-4709-4C85-B67B-D0C3AAA3184B}"/>
              </a:ext>
            </a:extLst>
          </p:cNvPr>
          <p:cNvSpPr txBox="1">
            <a:spLocks/>
          </p:cNvSpPr>
          <p:nvPr/>
        </p:nvSpPr>
        <p:spPr>
          <a:xfrm>
            <a:off x="9159240" y="2037164"/>
            <a:ext cx="2717800" cy="4533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/>
              <a:t>Turn on/off your Mic (mute) and Camera (video) using the controls along the bottom</a:t>
            </a:r>
          </a:p>
          <a:p>
            <a:r>
              <a:rPr lang="en-US" sz="2100"/>
              <a:t>During the meeting, you may need to wiggle your mouse to make the controls appear</a:t>
            </a:r>
          </a:p>
          <a:p>
            <a:r>
              <a:rPr lang="en-US" sz="2100"/>
              <a:t>For Callers: use *6 to unmute on the phone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5C8023-BA2C-4445-AB73-0A595766C37F}"/>
              </a:ext>
            </a:extLst>
          </p:cNvPr>
          <p:cNvSpPr/>
          <p:nvPr/>
        </p:nvSpPr>
        <p:spPr>
          <a:xfrm>
            <a:off x="3750692" y="6176963"/>
            <a:ext cx="1282262" cy="6617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67B566A-16C7-44BD-9DFD-0C09BEF12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4116954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0168-FDCD-4722-ACF1-80D504B0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>
            <a:normAutofit/>
          </a:bodyPr>
          <a:lstStyle/>
          <a:p>
            <a:r>
              <a:rPr lang="en-US"/>
              <a:t>Groundwater Conditions: Uranium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70046-5837-42F2-A176-DF4998979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53278D-6564-4DA2-BF03-4B497D7D239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" t="4300" r="34291" b="8141"/>
          <a:stretch/>
        </p:blipFill>
        <p:spPr bwMode="auto">
          <a:xfrm>
            <a:off x="6326361" y="1573328"/>
            <a:ext cx="5724634" cy="5102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BE5C1C-9AD5-4D87-B490-30BE555C766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23" t="-1297" r="5667" b="60009"/>
          <a:stretch/>
        </p:blipFill>
        <p:spPr bwMode="auto">
          <a:xfrm>
            <a:off x="9714366" y="54318"/>
            <a:ext cx="2269190" cy="308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D051087-5191-4512-9FA6-203476704BDC}"/>
              </a:ext>
            </a:extLst>
          </p:cNvPr>
          <p:cNvSpPr txBox="1">
            <a:spLocks/>
          </p:cNvSpPr>
          <p:nvPr/>
        </p:nvSpPr>
        <p:spPr>
          <a:xfrm>
            <a:off x="445476" y="1609425"/>
            <a:ext cx="5609327" cy="4603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/>
              <a:t>MCL of 20 picocuries per liter</a:t>
            </a:r>
          </a:p>
          <a:p>
            <a:r>
              <a:rPr lang="en-US" sz="2700" dirty="0"/>
              <a:t>Likely from natural geologic sources</a:t>
            </a:r>
          </a:p>
          <a:p>
            <a:r>
              <a:rPr lang="en-US" sz="2700" dirty="0"/>
              <a:t>Higher in northwest, but below MCL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615711A-63A3-4F54-BA1C-F76BFDDE84A0}"/>
              </a:ext>
            </a:extLst>
          </p:cNvPr>
          <p:cNvSpPr txBox="1">
            <a:spLocks/>
          </p:cNvSpPr>
          <p:nvPr/>
        </p:nvSpPr>
        <p:spPr>
          <a:xfrm>
            <a:off x="9191856" y="6405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A31EDE-4099-47FA-A19B-E212578DBB07}" type="slidenum">
              <a:rPr lang="en-US" sz="2000" b="1" smtClean="0"/>
              <a:pPr/>
              <a:t>20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702425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0168-FDCD-4722-ACF1-80D504B0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>
            <a:normAutofit/>
          </a:bodyPr>
          <a:lstStyle/>
          <a:p>
            <a:r>
              <a:rPr lang="en-US"/>
              <a:t>Groundwater Conditions: Fluoride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5708-DD10-4523-B377-9674EF7F4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621" y="1609425"/>
            <a:ext cx="5783190" cy="4603750"/>
          </a:xfrm>
        </p:spPr>
        <p:txBody>
          <a:bodyPr>
            <a:normAutofit/>
          </a:bodyPr>
          <a:lstStyle/>
          <a:p>
            <a:r>
              <a:rPr lang="en-US" sz="2700" dirty="0"/>
              <a:t>MCL of 2 mg/L</a:t>
            </a:r>
          </a:p>
          <a:p>
            <a:r>
              <a:rPr lang="en-US" sz="2700" dirty="0"/>
              <a:t>Naturally occurring</a:t>
            </a:r>
          </a:p>
          <a:p>
            <a:r>
              <a:rPr lang="en-US" sz="2700" dirty="0"/>
              <a:t>Associated with faulting and with geothermal areas near Salton Sea</a:t>
            </a:r>
          </a:p>
          <a:p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70046-5837-42F2-A176-DF4998979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DC9ABE-3A1D-411E-9F7C-734A11751BE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7192" r="33978" b="8582"/>
          <a:stretch/>
        </p:blipFill>
        <p:spPr bwMode="auto">
          <a:xfrm>
            <a:off x="6369263" y="1573213"/>
            <a:ext cx="5633541" cy="512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44B243-A3BE-4160-97E8-9515DF935FC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5" t="625" r="5404" b="61993"/>
          <a:stretch/>
        </p:blipFill>
        <p:spPr bwMode="auto">
          <a:xfrm>
            <a:off x="9747150" y="172737"/>
            <a:ext cx="2039007" cy="294300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615711A-63A3-4F54-BA1C-F76BFDDE84A0}"/>
              </a:ext>
            </a:extLst>
          </p:cNvPr>
          <p:cNvSpPr txBox="1">
            <a:spLocks/>
          </p:cNvSpPr>
          <p:nvPr/>
        </p:nvSpPr>
        <p:spPr>
          <a:xfrm>
            <a:off x="9191856" y="6405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A31EDE-4099-47FA-A19B-E212578DBB07}" type="slidenum">
              <a:rPr lang="en-US" sz="2000" b="1" smtClean="0"/>
              <a:pPr/>
              <a:t>21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5972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0168-FDCD-4722-ACF1-80D504B0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>
            <a:normAutofit/>
          </a:bodyPr>
          <a:lstStyle/>
          <a:p>
            <a:r>
              <a:rPr lang="en-US"/>
              <a:t>Groundwater Conditions: Perchlorate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70046-5837-42F2-A176-DF4998979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A1D270-4311-408E-BBB7-41D0107966D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" t="6758" r="33588" b="8775"/>
          <a:stretch/>
        </p:blipFill>
        <p:spPr bwMode="auto">
          <a:xfrm>
            <a:off x="6207245" y="1579157"/>
            <a:ext cx="5843738" cy="50503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F5D725F-7C78-4CFC-9E32-AD4955888CAA}"/>
              </a:ext>
            </a:extLst>
          </p:cNvPr>
          <p:cNvSpPr txBox="1">
            <a:spLocks/>
          </p:cNvSpPr>
          <p:nvPr/>
        </p:nvSpPr>
        <p:spPr>
          <a:xfrm>
            <a:off x="443619" y="1608339"/>
            <a:ext cx="55682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/>
              <a:t>MCL of 6 ug/L</a:t>
            </a:r>
          </a:p>
          <a:p>
            <a:r>
              <a:rPr lang="en-US" sz="2700" dirty="0"/>
              <a:t>Potential sources include industrial, fertilizer, and natural</a:t>
            </a:r>
          </a:p>
          <a:p>
            <a:r>
              <a:rPr lang="en-US" sz="2700" dirty="0"/>
              <a:t>Localized detections in groundwater are below MCL</a:t>
            </a:r>
          </a:p>
          <a:p>
            <a:pPr marL="0" indent="0">
              <a:buNone/>
            </a:pPr>
            <a:endParaRPr lang="en-US" sz="2700" dirty="0"/>
          </a:p>
          <a:p>
            <a:pPr marL="0" indent="0">
              <a:buNone/>
            </a:pPr>
            <a:endParaRPr lang="en-US" sz="270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615711A-63A3-4F54-BA1C-F76BFDDE84A0}"/>
              </a:ext>
            </a:extLst>
          </p:cNvPr>
          <p:cNvSpPr txBox="1">
            <a:spLocks/>
          </p:cNvSpPr>
          <p:nvPr/>
        </p:nvSpPr>
        <p:spPr>
          <a:xfrm>
            <a:off x="9191856" y="6405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A31EDE-4099-47FA-A19B-E212578DBB07}" type="slidenum">
              <a:rPr lang="en-US" sz="2000" b="1" smtClean="0"/>
              <a:pPr/>
              <a:t>22</a:t>
            </a:fld>
            <a:endParaRPr lang="en-US" sz="2000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3E200F-036E-426B-8D07-450E623C6CB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45" t="1032" r="7090" b="73195"/>
          <a:stretch/>
        </p:blipFill>
        <p:spPr bwMode="auto">
          <a:xfrm>
            <a:off x="9759640" y="183247"/>
            <a:ext cx="2073240" cy="25509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44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0168-FDCD-4722-ACF1-80D504B0A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Groundwater Conditions: DBCP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2B4B5A-4929-442F-8C33-6ACFFF1F4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4527" y="1608340"/>
            <a:ext cx="5181600" cy="4557069"/>
          </a:xfrm>
        </p:spPr>
        <p:txBody>
          <a:bodyPr>
            <a:normAutofit/>
          </a:bodyPr>
          <a:lstStyle/>
          <a:p>
            <a:r>
              <a:rPr lang="en-US" sz="2700" dirty="0"/>
              <a:t>MCL of 0.2 ug/L</a:t>
            </a:r>
          </a:p>
          <a:p>
            <a:r>
              <a:rPr lang="en-US" sz="2700" dirty="0"/>
              <a:t>Pesticide banned since 1979</a:t>
            </a:r>
          </a:p>
          <a:p>
            <a:r>
              <a:rPr lang="en-US" sz="2700" dirty="0"/>
              <a:t>Persistent in groundwater</a:t>
            </a:r>
          </a:p>
          <a:p>
            <a:r>
              <a:rPr lang="en-US" sz="2700" dirty="0"/>
              <a:t>Detected in small historical agricultural area</a:t>
            </a:r>
          </a:p>
          <a:p>
            <a:r>
              <a:rPr lang="en-US" sz="2700" dirty="0"/>
              <a:t>Most recent water samples show levels above MCL in only three private irrigation wells</a:t>
            </a:r>
          </a:p>
          <a:p>
            <a:pPr marL="0" indent="0">
              <a:buNone/>
            </a:pPr>
            <a:endParaRPr lang="en-US" sz="2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6E95CE-C1D7-4969-9316-DB3D87A662E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5" t="6839" r="33392" b="7444"/>
          <a:stretch/>
        </p:blipFill>
        <p:spPr bwMode="auto">
          <a:xfrm>
            <a:off x="6210681" y="1606316"/>
            <a:ext cx="5813143" cy="501862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3E2B09D-C02D-47CC-8A2F-4F76A88902C6}"/>
              </a:ext>
            </a:extLst>
          </p:cNvPr>
          <p:cNvSpPr txBox="1">
            <a:spLocks/>
          </p:cNvSpPr>
          <p:nvPr/>
        </p:nvSpPr>
        <p:spPr>
          <a:xfrm>
            <a:off x="9344256" y="65579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615711A-63A3-4F54-BA1C-F76BFDDE84A0}"/>
              </a:ext>
            </a:extLst>
          </p:cNvPr>
          <p:cNvSpPr txBox="1">
            <a:spLocks/>
          </p:cNvSpPr>
          <p:nvPr/>
        </p:nvSpPr>
        <p:spPr>
          <a:xfrm>
            <a:off x="9191856" y="6405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A31EDE-4099-47FA-A19B-E212578DBB07}" type="slidenum">
              <a:rPr lang="en-US" sz="2000" b="1" smtClean="0"/>
              <a:pPr/>
              <a:t>23</a:t>
            </a:fld>
            <a:endParaRPr lang="en-US" sz="2000" b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06677C-9C5B-428E-AA29-2DCFB69F389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10" r="7055" b="72087"/>
          <a:stretch/>
        </p:blipFill>
        <p:spPr bwMode="auto">
          <a:xfrm>
            <a:off x="9763446" y="247152"/>
            <a:ext cx="2171610" cy="2368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0831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3EEBC-EBDC-4892-9BB4-59873B10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/>
          <a:lstStyle/>
          <a:p>
            <a:r>
              <a:rPr lang="en-US" dirty="0"/>
              <a:t>Summary of Groundwater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1DBEA-5A37-4FD9-8C6A-F9540E6C2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2581" y="1825625"/>
            <a:ext cx="11065163" cy="4351338"/>
          </a:xfrm>
        </p:spPr>
        <p:txBody>
          <a:bodyPr>
            <a:normAutofit/>
          </a:bodyPr>
          <a:lstStyle/>
          <a:p>
            <a:r>
              <a:rPr lang="en-US" dirty="0"/>
              <a:t>These constituents are being tracked by GSAs</a:t>
            </a:r>
          </a:p>
          <a:p>
            <a:r>
              <a:rPr lang="en-US" dirty="0"/>
              <a:t>Water from large water systems meets all drinking water standards</a:t>
            </a:r>
          </a:p>
          <a:p>
            <a:r>
              <a:rPr lang="en-US" dirty="0"/>
              <a:t>Domestic wells and small water systems may be affected by some constituents</a:t>
            </a:r>
          </a:p>
          <a:p>
            <a:pPr lvl="1"/>
            <a:r>
              <a:rPr lang="en-US" dirty="0"/>
              <a:t>Nitrate (multiple sources)</a:t>
            </a:r>
          </a:p>
          <a:p>
            <a:pPr lvl="1"/>
            <a:r>
              <a:rPr lang="en-US" dirty="0"/>
              <a:t>Naturally occurring Cr-6 </a:t>
            </a:r>
          </a:p>
          <a:p>
            <a:pPr lvl="1"/>
            <a:r>
              <a:rPr lang="en-US" dirty="0"/>
              <a:t>Naturally occurring Arsenic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524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38980-1BD3-40C1-809A-9D1D22E35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Indio Subbasin – Groundwater Quality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A2D5-75B8-40ED-9CE6-34F361175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3628765"/>
            <a:ext cx="10515600" cy="1500187"/>
          </a:xfrm>
        </p:spPr>
        <p:txBody>
          <a:bodyPr>
            <a:normAutofit/>
          </a:bodyPr>
          <a:lstStyle/>
          <a:p>
            <a:r>
              <a:rPr lang="en-US" sz="5400"/>
              <a:t>Questions?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00C1CE5-5C7D-4C61-8CBE-16529CE3C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25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716758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Welcome and Introductions</a:t>
            </a:r>
          </a:p>
          <a:p>
            <a:r>
              <a:rPr lang="en-US"/>
              <a:t>Alternative Plan Status</a:t>
            </a:r>
          </a:p>
          <a:p>
            <a:r>
              <a:rPr lang="en-US" b="1"/>
              <a:t>Groundwater Conditions: GDEs</a:t>
            </a:r>
          </a:p>
          <a:p>
            <a:r>
              <a:rPr lang="en-US"/>
              <a:t>Sustainable Management</a:t>
            </a:r>
          </a:p>
          <a:p>
            <a:r>
              <a:rPr lang="en-US"/>
              <a:t>Groundwater Model and Plan Scenarios</a:t>
            </a:r>
          </a:p>
          <a:p>
            <a:r>
              <a:rPr lang="en-US"/>
              <a:t>Public Comment</a:t>
            </a:r>
          </a:p>
          <a:p>
            <a:r>
              <a:rPr lang="en-US"/>
              <a:t>Get Involved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1CC4E1-C5A7-439E-AADA-4C47AEC2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26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324853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E003A-4E66-458B-A4CD-FF32FDCCC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USEPA Ecoregions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D410E-3A87-4C30-8993-E19987477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1633107"/>
            <a:ext cx="3807611" cy="4623313"/>
          </a:xfrm>
        </p:spPr>
        <p:txBody>
          <a:bodyPr>
            <a:normAutofit/>
          </a:bodyPr>
          <a:lstStyle/>
          <a:p>
            <a:r>
              <a:rPr lang="en-US" b="0" dirty="0"/>
              <a:t>USEPA Level III and IV Ecoregions</a:t>
            </a:r>
          </a:p>
          <a:p>
            <a:r>
              <a:rPr lang="en-US" b="0" dirty="0"/>
              <a:t>Indio Subbasin sits within the </a:t>
            </a:r>
            <a:r>
              <a:rPr lang="en-US" b="0" i="1" dirty="0"/>
              <a:t>Sonoran Basin and Range</a:t>
            </a:r>
          </a:p>
          <a:p>
            <a:r>
              <a:rPr lang="en-US" b="0" dirty="0"/>
              <a:t>Hot, dry mix of desert scrub and woodlands that occupy washes and canyons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62A72-C4FD-41D9-AA7A-03FE092BC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88A2-8AFB-413D-B6B4-F45D33155C02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BC3C5F-BD6B-4D71-BEFC-8AACC2836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8160" y="1633107"/>
            <a:ext cx="7863840" cy="5088368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0D55C5E-BBED-433D-B61E-0FFBCE3C1FEE}"/>
              </a:ext>
            </a:extLst>
          </p:cNvPr>
          <p:cNvSpPr txBox="1">
            <a:spLocks/>
          </p:cNvSpPr>
          <p:nvPr/>
        </p:nvSpPr>
        <p:spPr>
          <a:xfrm>
            <a:off x="9191856" y="6405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A31EDE-4099-47FA-A19B-E212578DBB07}" type="slidenum">
              <a:rPr lang="en-US" sz="2000" b="1" smtClean="0"/>
              <a:pPr/>
              <a:t>27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831993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E003A-4E66-458B-A4CD-FF32FDCCC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Coachella Valley MSHCP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D410E-3A87-4C30-8993-E19987477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622983"/>
            <a:ext cx="4079576" cy="2572675"/>
          </a:xfrm>
        </p:spPr>
        <p:txBody>
          <a:bodyPr>
            <a:normAutofit fontScale="92500" lnSpcReduction="10000"/>
          </a:bodyPr>
          <a:lstStyle/>
          <a:p>
            <a:r>
              <a:rPr lang="en-US" b="0" dirty="0"/>
              <a:t>Indio Subbasin is largely covered by the Coachella Valley Multiple Species Habitat Conservation Plan (MSHCP)</a:t>
            </a:r>
          </a:p>
          <a:p>
            <a:r>
              <a:rPr lang="en-US" b="0" dirty="0"/>
              <a:t>CVWD, CWA, and IWA are permittees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62A72-C4FD-41D9-AA7A-03FE092BC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88A2-8AFB-413D-B6B4-F45D33155C02}" type="slidenum">
              <a:rPr lang="en-US" smtClean="0"/>
              <a:t>28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BC3C5F-BD6B-4D71-BEFC-8AACC2836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8160" y="1628046"/>
            <a:ext cx="7863840" cy="5088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37CD86-3D62-4C82-9EB0-6B43BF81A1D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9307" y="4143737"/>
            <a:ext cx="1987976" cy="2572676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573725C-635C-461E-A2D1-1C0BCA676487}"/>
              </a:ext>
            </a:extLst>
          </p:cNvPr>
          <p:cNvSpPr txBox="1">
            <a:spLocks/>
          </p:cNvSpPr>
          <p:nvPr/>
        </p:nvSpPr>
        <p:spPr>
          <a:xfrm>
            <a:off x="9191856" y="6405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A31EDE-4099-47FA-A19B-E212578DBB07}" type="slidenum">
              <a:rPr lang="en-US" sz="2000" b="1" smtClean="0"/>
              <a:pPr/>
              <a:t>28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433280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E003A-4E66-458B-A4CD-FF32FDCCC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Protected Species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D410E-3A87-4C30-8993-E19987477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814" y="1758367"/>
            <a:ext cx="5608513" cy="4963107"/>
          </a:xfrm>
        </p:spPr>
        <p:txBody>
          <a:bodyPr>
            <a:normAutofit lnSpcReduction="10000"/>
          </a:bodyPr>
          <a:lstStyle/>
          <a:p>
            <a:r>
              <a:rPr lang="en-US" sz="2400" b="0" dirty="0"/>
              <a:t>Focused only on federal- and state-listed “Threatened &amp; Endangered” species</a:t>
            </a:r>
          </a:p>
          <a:p>
            <a:r>
              <a:rPr lang="en-US" sz="2400" b="0" dirty="0"/>
              <a:t>17 listed species in Indio Subbasin </a:t>
            </a:r>
            <a:br>
              <a:rPr lang="en-US" sz="2400" b="0" dirty="0"/>
            </a:br>
            <a:r>
              <a:rPr lang="en-US" sz="2400" b="0" dirty="0"/>
              <a:t>(CNDDB 2020)</a:t>
            </a:r>
          </a:p>
          <a:p>
            <a:pPr lvl="1"/>
            <a:r>
              <a:rPr lang="en-US" sz="2000" b="0" dirty="0"/>
              <a:t>6 species “direct” reliance on groundwater</a:t>
            </a:r>
          </a:p>
          <a:p>
            <a:pPr lvl="1"/>
            <a:r>
              <a:rPr lang="en-US" sz="2000" b="0" dirty="0"/>
              <a:t>7 species “indirect” reliance on groundwater</a:t>
            </a:r>
          </a:p>
          <a:p>
            <a:pPr marL="228600" lvl="1">
              <a:spcBef>
                <a:spcPts val="1000"/>
              </a:spcBef>
            </a:pPr>
            <a:r>
              <a:rPr lang="en-US" b="0" dirty="0"/>
              <a:t>Habitats along the mountain front may provide habitat for southwest willow flycatcher and least bell’s vireo</a:t>
            </a:r>
          </a:p>
          <a:p>
            <a:pPr marL="228600" lvl="1">
              <a:spcBef>
                <a:spcPts val="1000"/>
              </a:spcBef>
            </a:pPr>
            <a:r>
              <a:rPr lang="en-US" dirty="0"/>
              <a:t>Habitats around Salton Sea may </a:t>
            </a:r>
            <a:r>
              <a:rPr lang="en-US" b="0" dirty="0"/>
              <a:t>provide habitat for desert pupfish and Yuma Ridgway’s rail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BC3C5F-BD6B-4D71-BEFC-8AACC2836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4721" y="1841846"/>
            <a:ext cx="6207279" cy="4016475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3E17DA5-F121-45A3-96B8-88E70FA7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29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941218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520A9A4-C820-40EC-87F6-E7C4CB6697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/>
          <a:stretch/>
        </p:blipFill>
        <p:spPr>
          <a:xfrm>
            <a:off x="384444" y="1343818"/>
            <a:ext cx="5943600" cy="36046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287A84-9AD7-4780-B6D6-BDCD47158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GoToMeeting – How to Ask a Question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C1D316-4709-4C85-B67B-D0C3AAA3184B}"/>
              </a:ext>
            </a:extLst>
          </p:cNvPr>
          <p:cNvSpPr txBox="1">
            <a:spLocks/>
          </p:cNvSpPr>
          <p:nvPr/>
        </p:nvSpPr>
        <p:spPr>
          <a:xfrm>
            <a:off x="6579704" y="1679713"/>
            <a:ext cx="5493165" cy="4599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300"/>
              <a:t>Our organizer will mute everyone at the beginning of the meeting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300"/>
              <a:t>Let us know you have a question by clicking the </a:t>
            </a:r>
            <a:r>
              <a:rPr lang="en-US" sz="2300" b="1"/>
              <a:t>Chat</a:t>
            </a:r>
            <a:r>
              <a:rPr lang="en-US" sz="2300"/>
              <a:t> icon in the top right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200"/>
              <a:t>Click on </a:t>
            </a:r>
            <a:r>
              <a:rPr lang="en-US" sz="2200" i="1"/>
              <a:t>Enter your message</a:t>
            </a:r>
            <a:r>
              <a:rPr lang="en-US" sz="2200"/>
              <a:t>, type your message and hit SEND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300"/>
              <a:t>Once we receive your Chat, we will call on you and answer your question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300"/>
              <a:t>For Callers: when ask for your questions or comments, use *6 to unmute</a:t>
            </a:r>
            <a:br>
              <a:rPr lang="en-US" sz="2200"/>
            </a:br>
            <a:endParaRPr lang="en-US" sz="22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EE4650-1EA2-4E30-8519-F80DF2B02EA7}"/>
              </a:ext>
            </a:extLst>
          </p:cNvPr>
          <p:cNvPicPr/>
          <p:nvPr/>
        </p:nvPicPr>
        <p:blipFill rotWithShape="1">
          <a:blip r:embed="rId3"/>
          <a:srcRect l="78846" b="6438"/>
          <a:stretch/>
        </p:blipFill>
        <p:spPr bwMode="auto">
          <a:xfrm>
            <a:off x="4152065" y="2160574"/>
            <a:ext cx="1808583" cy="4499571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DA3E7EF-358D-450A-A6BF-2B2912F5D9B9}"/>
              </a:ext>
            </a:extLst>
          </p:cNvPr>
          <p:cNvSpPr/>
          <p:nvPr/>
        </p:nvSpPr>
        <p:spPr>
          <a:xfrm>
            <a:off x="5479203" y="1312294"/>
            <a:ext cx="244453" cy="2260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0EDADE48-0C58-43BE-8520-691689F5E9C6}"/>
              </a:ext>
            </a:extLst>
          </p:cNvPr>
          <p:cNvSpPr/>
          <p:nvPr/>
        </p:nvSpPr>
        <p:spPr>
          <a:xfrm>
            <a:off x="5489229" y="907076"/>
            <a:ext cx="209739" cy="36584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0CE9E38-6BD2-478C-A46D-82352AD9ED93}"/>
              </a:ext>
            </a:extLst>
          </p:cNvPr>
          <p:cNvSpPr/>
          <p:nvPr/>
        </p:nvSpPr>
        <p:spPr>
          <a:xfrm>
            <a:off x="3979292" y="5382219"/>
            <a:ext cx="1282262" cy="37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A2DF788-35F6-478F-8DC2-9E527DCA4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3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770041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E003A-4E66-458B-A4CD-FF32FDCCC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Groundwater Dependent Ecosystem (GDE) </a:t>
            </a:r>
            <a:br>
              <a:rPr lang="en-US" sz="2800" dirty="0"/>
            </a:br>
            <a:r>
              <a:rPr lang="en-US" dirty="0"/>
              <a:t>Assessment and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D410E-3A87-4C30-8993-E19987477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814" y="1633107"/>
            <a:ext cx="4237820" cy="4613383"/>
          </a:xfrm>
        </p:spPr>
        <p:txBody>
          <a:bodyPr>
            <a:normAutofit/>
          </a:bodyPr>
          <a:lstStyle/>
          <a:p>
            <a:r>
              <a:rPr lang="en-US" sz="2700" b="0"/>
              <a:t>Preliminary desktop analysis completed in 2020</a:t>
            </a:r>
          </a:p>
          <a:p>
            <a:r>
              <a:rPr lang="en-US" sz="2700" b="0"/>
              <a:t>Focused only on 882 mapped NCCAG Polygons </a:t>
            </a:r>
          </a:p>
          <a:p>
            <a:pPr lvl="1"/>
            <a:r>
              <a:rPr lang="en-US" b="0">
                <a:solidFill>
                  <a:srgbClr val="00B050"/>
                </a:solidFill>
              </a:rPr>
              <a:t>746 NCCAG Vegetation</a:t>
            </a:r>
          </a:p>
          <a:p>
            <a:pPr lvl="1"/>
            <a:r>
              <a:rPr lang="en-US" b="0">
                <a:solidFill>
                  <a:srgbClr val="00B0F0"/>
                </a:solidFill>
              </a:rPr>
              <a:t>136 NCCAG Wetland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62A72-C4FD-41D9-AA7A-03FE092BC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88A2-8AFB-413D-B6B4-F45D33155C02}" type="slidenum">
              <a:rPr lang="en-US" smtClean="0"/>
              <a:t>30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BC3C5F-BD6B-4D71-BEFC-8AACC2836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8160" y="1633107"/>
            <a:ext cx="7863840" cy="5088368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AE2BA4D-1DF6-4797-89B2-4A5696E079C5}"/>
              </a:ext>
            </a:extLst>
          </p:cNvPr>
          <p:cNvSpPr txBox="1">
            <a:spLocks/>
          </p:cNvSpPr>
          <p:nvPr/>
        </p:nvSpPr>
        <p:spPr>
          <a:xfrm>
            <a:off x="9191856" y="6405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A31EDE-4099-47FA-A19B-E212578DBB07}" type="slidenum">
              <a:rPr lang="en-US" sz="2000" b="1" smtClean="0"/>
              <a:pPr/>
              <a:t>30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422152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E003A-4E66-458B-A4CD-FF32FDCCC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GDE Assessment and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D410E-3A87-4C30-8993-E19987477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813" y="1717964"/>
            <a:ext cx="3959346" cy="4740708"/>
          </a:xfrm>
        </p:spPr>
        <p:txBody>
          <a:bodyPr>
            <a:normAutofit fontScale="92500" lnSpcReduction="10000"/>
          </a:bodyPr>
          <a:lstStyle/>
          <a:p>
            <a:r>
              <a:rPr lang="en-US" b="0" dirty="0"/>
              <a:t>Field surveys completed in January 2021</a:t>
            </a:r>
          </a:p>
          <a:p>
            <a:r>
              <a:rPr lang="en-US" b="0" dirty="0"/>
              <a:t>15 sites originally planned</a:t>
            </a:r>
          </a:p>
          <a:p>
            <a:r>
              <a:rPr lang="en-US" b="0" dirty="0"/>
              <a:t>Only 13 sites visited/surveyed due to access limitations</a:t>
            </a:r>
          </a:p>
          <a:p>
            <a:pPr lvl="1"/>
            <a:r>
              <a:rPr lang="en-US" sz="2600" b="0" dirty="0">
                <a:solidFill>
                  <a:srgbClr val="00B0F0"/>
                </a:solidFill>
              </a:rPr>
              <a:t>Probable GDE </a:t>
            </a:r>
            <a:r>
              <a:rPr lang="en-US" sz="2600" b="0" dirty="0"/>
              <a:t>= </a:t>
            </a:r>
            <a:br>
              <a:rPr lang="en-US" sz="2600" b="0" dirty="0"/>
            </a:br>
            <a:r>
              <a:rPr lang="en-US" sz="2600" b="0" dirty="0"/>
              <a:t>1 site (8%)</a:t>
            </a:r>
          </a:p>
          <a:p>
            <a:pPr lvl="1"/>
            <a:r>
              <a:rPr lang="en-US" sz="2600" b="0" dirty="0">
                <a:solidFill>
                  <a:srgbClr val="FFFF00"/>
                </a:solidFill>
              </a:rPr>
              <a:t>Probable Non-GDE </a:t>
            </a:r>
            <a:r>
              <a:rPr lang="en-US" sz="2600" b="0" dirty="0"/>
              <a:t>= </a:t>
            </a:r>
            <a:br>
              <a:rPr lang="en-US" sz="2600" b="0" dirty="0"/>
            </a:br>
            <a:r>
              <a:rPr lang="en-US" sz="2600" b="0" dirty="0"/>
              <a:t>9 sites (69%)</a:t>
            </a:r>
          </a:p>
          <a:p>
            <a:pPr lvl="1"/>
            <a:r>
              <a:rPr lang="en-US" sz="2600" b="0" dirty="0">
                <a:solidFill>
                  <a:srgbClr val="00B050"/>
                </a:solidFill>
              </a:rPr>
              <a:t>Playa Wetlands </a:t>
            </a:r>
            <a:r>
              <a:rPr lang="en-US" sz="2600" b="0" dirty="0"/>
              <a:t>= </a:t>
            </a:r>
            <a:br>
              <a:rPr lang="en-US" sz="2600" b="0" dirty="0"/>
            </a:br>
            <a:r>
              <a:rPr lang="en-US" sz="2600" b="0" dirty="0"/>
              <a:t>3 points (23%)</a:t>
            </a:r>
          </a:p>
          <a:p>
            <a:pPr lvl="1"/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62A72-C4FD-41D9-AA7A-03FE092BC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88A2-8AFB-413D-B6B4-F45D33155C02}" type="slidenum">
              <a:rPr lang="en-US" smtClean="0"/>
              <a:t>31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BC3C5F-BD6B-4D71-BEFC-8AACC2836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8160" y="1633108"/>
            <a:ext cx="7863840" cy="5088367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2D945ED-DA90-4F55-9D0E-B4533415C5BF}"/>
              </a:ext>
            </a:extLst>
          </p:cNvPr>
          <p:cNvSpPr txBox="1">
            <a:spLocks/>
          </p:cNvSpPr>
          <p:nvPr/>
        </p:nvSpPr>
        <p:spPr>
          <a:xfrm>
            <a:off x="9191856" y="6405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A31EDE-4099-47FA-A19B-E212578DBB07}" type="slidenum">
              <a:rPr lang="en-US" sz="2000" b="1" smtClean="0"/>
              <a:pPr/>
              <a:t>31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8633053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38980-1BD3-40C1-809A-9D1D22E35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Probable GDEs – Site 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A2D5-75B8-40ED-9CE6-34F361175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566" y="1688841"/>
            <a:ext cx="4262562" cy="5032634"/>
          </a:xfrm>
        </p:spPr>
        <p:txBody>
          <a:bodyPr/>
          <a:lstStyle/>
          <a:p>
            <a:r>
              <a:rPr lang="en-US"/>
              <a:t>Site 15 may be the only “Probable GDE” out of the 13 locations assessed in the field</a:t>
            </a:r>
          </a:p>
          <a:p>
            <a:r>
              <a:rPr lang="en-US"/>
              <a:t>Water was observed seeping from the ground during the field survey</a:t>
            </a:r>
          </a:p>
          <a:p>
            <a:r>
              <a:rPr lang="en-US"/>
              <a:t>Hydrophytes and phreatophytes present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0E882A-CF64-487E-A04C-7CC534458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9286" y="1688841"/>
            <a:ext cx="5984164" cy="448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D1F593-FD2A-4641-BB1F-4208EF2F7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32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4282907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38980-1BD3-40C1-809A-9D1D22E35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Probable Non-GDEs – Site 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A2D5-75B8-40ED-9CE6-34F361175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566" y="1688841"/>
            <a:ext cx="4262562" cy="5032634"/>
          </a:xfrm>
        </p:spPr>
        <p:txBody>
          <a:bodyPr/>
          <a:lstStyle/>
          <a:p>
            <a:r>
              <a:rPr lang="en-US" dirty="0"/>
              <a:t>Site 14 is within the floodplain of the Whitewater River, a dry wash </a:t>
            </a:r>
          </a:p>
          <a:p>
            <a:r>
              <a:rPr lang="en-US" dirty="0"/>
              <a:t>No evidence of groundwater observed</a:t>
            </a:r>
          </a:p>
          <a:p>
            <a:r>
              <a:rPr lang="en-US" dirty="0"/>
              <a:t>Per CVWD, this area floods once every 2-3 years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0E882A-CF64-487E-A04C-7CC534458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9287" y="1688841"/>
            <a:ext cx="5984162" cy="448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FE4575C-BDEC-48FA-8606-95E4EF49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33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965349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38980-1BD3-40C1-809A-9D1D22E35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Probable Non-GDEs – Site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A2D5-75B8-40ED-9CE6-34F361175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620" y="1688841"/>
            <a:ext cx="4253508" cy="5032634"/>
          </a:xfrm>
        </p:spPr>
        <p:txBody>
          <a:bodyPr/>
          <a:lstStyle/>
          <a:p>
            <a:r>
              <a:rPr lang="en-US"/>
              <a:t>Site 6 is a recently planted agricultural field</a:t>
            </a:r>
          </a:p>
          <a:p>
            <a:r>
              <a:rPr lang="en-US"/>
              <a:t>Irrigation systems were observed actively watering fields</a:t>
            </a:r>
          </a:p>
          <a:p>
            <a:r>
              <a:rPr lang="en-US"/>
              <a:t>No evidence of groundwater observed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0E882A-CF64-487E-A04C-7CC534458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9287" y="1688841"/>
            <a:ext cx="5984161" cy="448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09554B5-E12C-4F85-8BF4-DE941E552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34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183462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38980-1BD3-40C1-809A-9D1D22E35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Probable Non-GDEs – Site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A2D5-75B8-40ED-9CE6-34F361175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673" y="1688841"/>
            <a:ext cx="4244455" cy="5032634"/>
          </a:xfrm>
        </p:spPr>
        <p:txBody>
          <a:bodyPr/>
          <a:lstStyle/>
          <a:p>
            <a:r>
              <a:rPr lang="en-US"/>
              <a:t>Site 2 is situated in a “bajada” or dry streambed full of alluvial material </a:t>
            </a:r>
          </a:p>
          <a:p>
            <a:r>
              <a:rPr lang="en-US"/>
              <a:t>Per CVWD, this area floods once every 2-3 years</a:t>
            </a:r>
          </a:p>
          <a:p>
            <a:r>
              <a:rPr lang="en-US"/>
              <a:t>No evidence of groundwater observed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0E882A-CF64-487E-A04C-7CC534458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9287" y="1688841"/>
            <a:ext cx="5984161" cy="448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A38B05A-2311-45D5-BA25-8E1744CF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35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447345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38980-1BD3-40C1-809A-9D1D22E35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Playa Wetlands – Site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A2D5-75B8-40ED-9CE6-34F361175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566" y="1688841"/>
            <a:ext cx="4262562" cy="4576157"/>
          </a:xfrm>
        </p:spPr>
        <p:txBody>
          <a:bodyPr>
            <a:normAutofit lnSpcReduction="10000"/>
          </a:bodyPr>
          <a:lstStyle/>
          <a:p>
            <a:r>
              <a:rPr lang="en-US"/>
              <a:t>Site 4 is a lacustrine fringe emergent marsh wetland that receives irrigation return flow from the Grant Street Drain</a:t>
            </a:r>
          </a:p>
          <a:p>
            <a:r>
              <a:rPr lang="en-US"/>
              <a:t>Surface water and wetland dependent wildlife (fish and birds) observed </a:t>
            </a:r>
          </a:p>
          <a:p>
            <a:r>
              <a:rPr lang="en-US"/>
              <a:t>Hydrophytes and phreatophytes present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0E882A-CF64-487E-A04C-7CC534458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9287" y="1688841"/>
            <a:ext cx="5984162" cy="448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CD22358-70B9-4265-8EA7-568EEF64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36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5483985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38980-1BD3-40C1-809A-9D1D22E35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Playa Wetlands – Site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A2D5-75B8-40ED-9CE6-34F361175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620" y="1688841"/>
            <a:ext cx="4380628" cy="5032634"/>
          </a:xfrm>
        </p:spPr>
        <p:txBody>
          <a:bodyPr/>
          <a:lstStyle/>
          <a:p>
            <a:r>
              <a:rPr lang="en-US"/>
              <a:t>Site 3 is an exposed alkaline flat dominated by halophytes </a:t>
            </a:r>
          </a:p>
          <a:p>
            <a:r>
              <a:rPr lang="en-US"/>
              <a:t>Located east of the </a:t>
            </a:r>
            <a:br>
              <a:rPr lang="en-US"/>
            </a:br>
            <a:r>
              <a:rPr lang="en-US"/>
              <a:t>74th Avenue Drain</a:t>
            </a:r>
          </a:p>
          <a:p>
            <a:r>
              <a:rPr lang="en-US"/>
              <a:t>Evidence of periodic inundation and saturation observed </a:t>
            </a:r>
          </a:p>
          <a:p>
            <a:r>
              <a:rPr lang="en-US"/>
              <a:t>Hydrophytes and phreatophytes present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0E882A-CF64-487E-A04C-7CC534458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9287" y="1688841"/>
            <a:ext cx="5984162" cy="448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295884D-7142-4892-B6BD-DA905BFA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37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988708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68FE63-ED2A-4B1A-9656-06AC4860F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21" y="158127"/>
            <a:ext cx="5486400" cy="3278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F4B75F-DBE9-4FB0-A920-EF3D7D05C998}"/>
              </a:ext>
            </a:extLst>
          </p:cNvPr>
          <p:cNvSpPr txBox="1"/>
          <p:nvPr/>
        </p:nvSpPr>
        <p:spPr>
          <a:xfrm>
            <a:off x="5091705" y="2750355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2006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471ECB-F94B-4531-B380-17074E2AE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180" y="158127"/>
            <a:ext cx="5486400" cy="3269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14FFE1-B416-492E-B829-B314BB43B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21" y="3566787"/>
            <a:ext cx="5486400" cy="32729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FD1E95-EAB5-4EEA-9828-A7DDDA088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179" y="3568872"/>
            <a:ext cx="5486400" cy="32708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7F864D3-84D8-4C56-982E-29617D825460}"/>
              </a:ext>
            </a:extLst>
          </p:cNvPr>
          <p:cNvSpPr txBox="1"/>
          <p:nvPr/>
        </p:nvSpPr>
        <p:spPr>
          <a:xfrm>
            <a:off x="10838534" y="2795519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2011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B74407-654B-47A5-9346-F374F823E20D}"/>
              </a:ext>
            </a:extLst>
          </p:cNvPr>
          <p:cNvSpPr txBox="1"/>
          <p:nvPr/>
        </p:nvSpPr>
        <p:spPr>
          <a:xfrm>
            <a:off x="5105755" y="6193823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2016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993634-E1FF-46F3-9426-513F1A8A8ADB}"/>
              </a:ext>
            </a:extLst>
          </p:cNvPr>
          <p:cNvSpPr txBox="1"/>
          <p:nvPr/>
        </p:nvSpPr>
        <p:spPr>
          <a:xfrm>
            <a:off x="10838535" y="6193823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2019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AD99A4E-0616-4A2B-863B-12CC39DC0D2E}"/>
              </a:ext>
            </a:extLst>
          </p:cNvPr>
          <p:cNvSpPr/>
          <p:nvPr/>
        </p:nvSpPr>
        <p:spPr>
          <a:xfrm rot="1546340">
            <a:off x="8275187" y="4050082"/>
            <a:ext cx="1426542" cy="808167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10CBD6-C702-4683-A0AF-440F10408E8D}"/>
              </a:ext>
            </a:extLst>
          </p:cNvPr>
          <p:cNvSpPr/>
          <p:nvPr/>
        </p:nvSpPr>
        <p:spPr>
          <a:xfrm rot="1546340">
            <a:off x="2508349" y="648577"/>
            <a:ext cx="1426542" cy="808167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403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E003A-4E66-458B-A4CD-FF32FDCCC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GDE Assessment and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D410E-3A87-4C30-8993-E19987477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815" y="1633107"/>
            <a:ext cx="3969854" cy="4772463"/>
          </a:xfrm>
        </p:spPr>
        <p:txBody>
          <a:bodyPr>
            <a:normAutofit lnSpcReduction="10000"/>
          </a:bodyPr>
          <a:lstStyle/>
          <a:p>
            <a:r>
              <a:rPr lang="en-US" b="0" dirty="0"/>
              <a:t>Desktop work was then refined based on field survey information</a:t>
            </a:r>
          </a:p>
          <a:p>
            <a:r>
              <a:rPr lang="en-US" b="0" dirty="0"/>
              <a:t>1,045 assessment points</a:t>
            </a:r>
          </a:p>
          <a:p>
            <a:pPr lvl="1"/>
            <a:r>
              <a:rPr lang="en-US" sz="2600" b="0" dirty="0">
                <a:solidFill>
                  <a:srgbClr val="00B0F0"/>
                </a:solidFill>
              </a:rPr>
              <a:t>Probable GDE </a:t>
            </a:r>
            <a:r>
              <a:rPr lang="en-US" sz="2600" b="0" dirty="0"/>
              <a:t>= </a:t>
            </a:r>
            <a:br>
              <a:rPr lang="en-US" sz="2600" b="0" dirty="0"/>
            </a:br>
            <a:r>
              <a:rPr lang="en-US" sz="2600" b="0" dirty="0"/>
              <a:t>50 points (5%)</a:t>
            </a:r>
          </a:p>
          <a:p>
            <a:pPr lvl="1"/>
            <a:r>
              <a:rPr lang="en-US" sz="2600" b="0" dirty="0">
                <a:solidFill>
                  <a:srgbClr val="FFFF00"/>
                </a:solidFill>
              </a:rPr>
              <a:t>Probable Non-GDE </a:t>
            </a:r>
            <a:r>
              <a:rPr lang="en-US" sz="2600" b="0" dirty="0"/>
              <a:t>= 932 points (89%)</a:t>
            </a:r>
          </a:p>
          <a:p>
            <a:pPr lvl="1"/>
            <a:r>
              <a:rPr lang="en-US" sz="2600" b="0" dirty="0">
                <a:solidFill>
                  <a:srgbClr val="00B050"/>
                </a:solidFill>
              </a:rPr>
              <a:t>Playa Wetlands </a:t>
            </a:r>
            <a:r>
              <a:rPr lang="en-US" sz="2600" b="0" dirty="0"/>
              <a:t>= </a:t>
            </a:r>
            <a:br>
              <a:rPr lang="en-US" sz="2600" b="0" dirty="0"/>
            </a:br>
            <a:r>
              <a:rPr lang="en-US" sz="2600" b="0" dirty="0"/>
              <a:t>63 points (6%)</a:t>
            </a:r>
          </a:p>
          <a:p>
            <a:pPr lvl="1"/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62A72-C4FD-41D9-AA7A-03FE092BC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88A2-8AFB-413D-B6B4-F45D33155C02}" type="slidenum">
              <a:rPr lang="en-US" smtClean="0"/>
              <a:t>39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BC3C5F-BD6B-4D71-BEFC-8AACC2836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8160" y="1633108"/>
            <a:ext cx="7863840" cy="5088367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932B12B-9FA6-411B-9E74-3D10749F5B87}"/>
              </a:ext>
            </a:extLst>
          </p:cNvPr>
          <p:cNvSpPr txBox="1">
            <a:spLocks/>
          </p:cNvSpPr>
          <p:nvPr/>
        </p:nvSpPr>
        <p:spPr>
          <a:xfrm>
            <a:off x="9191856" y="6405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A31EDE-4099-47FA-A19B-E212578DBB07}" type="slidenum">
              <a:rPr lang="en-US" sz="2000" b="1" smtClean="0"/>
              <a:pPr/>
              <a:t>39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820792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87CC0A5-3640-4E32-B4DD-65128853DB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/>
          <a:stretch/>
        </p:blipFill>
        <p:spPr>
          <a:xfrm>
            <a:off x="384444" y="1343818"/>
            <a:ext cx="5943600" cy="3604684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47006DBC-1852-4239-A103-FAE714F5A24C}"/>
              </a:ext>
            </a:extLst>
          </p:cNvPr>
          <p:cNvSpPr/>
          <p:nvPr/>
        </p:nvSpPr>
        <p:spPr>
          <a:xfrm>
            <a:off x="3251373" y="865594"/>
            <a:ext cx="209739" cy="36584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87A84-9AD7-4780-B6D6-BDCD47158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GoToMeeting – How to See Everyone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C1D316-4709-4C85-B67B-D0C3AAA3184B}"/>
              </a:ext>
            </a:extLst>
          </p:cNvPr>
          <p:cNvSpPr txBox="1">
            <a:spLocks/>
          </p:cNvSpPr>
          <p:nvPr/>
        </p:nvSpPr>
        <p:spPr>
          <a:xfrm>
            <a:off x="6614336" y="1709529"/>
            <a:ext cx="5354144" cy="4997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/>
              <a:t>To change your display options, select the </a:t>
            </a:r>
            <a:r>
              <a:rPr lang="en-US" sz="2600" b="1"/>
              <a:t>View </a:t>
            </a:r>
            <a:r>
              <a:rPr lang="en-US" sz="2600"/>
              <a:t>menu in the top center</a:t>
            </a:r>
          </a:p>
          <a:p>
            <a:pPr lvl="1"/>
            <a:r>
              <a:rPr lang="en-US" sz="2200"/>
              <a:t>Select View-Everyone to display all attendees in the meetings</a:t>
            </a:r>
          </a:p>
          <a:p>
            <a:pPr lvl="1"/>
            <a:r>
              <a:rPr lang="en-US" sz="2200"/>
              <a:t>Select Camera Viewer-Top to display participant images along the top of your screen</a:t>
            </a:r>
          </a:p>
          <a:p>
            <a:r>
              <a:rPr lang="en-US" sz="2600"/>
              <a:t>The grey divider can be raised or lowered, which will change the screen size</a:t>
            </a:r>
            <a:br>
              <a:rPr lang="en-US" sz="2400"/>
            </a:br>
            <a:endParaRPr lang="en-US" sz="2400" b="1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5C8023-BA2C-4445-AB73-0A595766C37F}"/>
              </a:ext>
            </a:extLst>
          </p:cNvPr>
          <p:cNvSpPr/>
          <p:nvPr/>
        </p:nvSpPr>
        <p:spPr>
          <a:xfrm>
            <a:off x="2942975" y="1292323"/>
            <a:ext cx="826537" cy="2659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9ACB54-2013-4716-A362-44B7E99FE864}"/>
              </a:ext>
            </a:extLst>
          </p:cNvPr>
          <p:cNvPicPr/>
          <p:nvPr/>
        </p:nvPicPr>
        <p:blipFill rotWithShape="1">
          <a:blip r:embed="rId3"/>
          <a:srcRect l="45513" t="4842" r="38141" b="45015"/>
          <a:stretch/>
        </p:blipFill>
        <p:spPr bwMode="auto">
          <a:xfrm>
            <a:off x="3970144" y="2869098"/>
            <a:ext cx="2125856" cy="36681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BFDA391-EEE6-49A1-B736-98DCA455B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4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7183581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E003A-4E66-458B-A4CD-FF32FDCCC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GDE Assessment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D410E-3A87-4C30-8993-E19987477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815" y="1758369"/>
            <a:ext cx="3980364" cy="4162598"/>
          </a:xfrm>
        </p:spPr>
        <p:txBody>
          <a:bodyPr>
            <a:noAutofit/>
          </a:bodyPr>
          <a:lstStyle/>
          <a:p>
            <a:r>
              <a:rPr lang="en-US" sz="2400" b="0"/>
              <a:t>GDEs have been assessed and mapped in the Indio Subbasin</a:t>
            </a:r>
          </a:p>
          <a:p>
            <a:r>
              <a:rPr lang="en-US" sz="2400" b="0"/>
              <a:t>Probable GDEs occur in mountain-front canyons and may rely partially on surface water or snowmelt</a:t>
            </a:r>
          </a:p>
          <a:p>
            <a:r>
              <a:rPr lang="en-US" sz="2400" b="0"/>
              <a:t>Playa wetlands occur along the Salton Sea exposed seabed near drain and surface water outlets</a:t>
            </a:r>
          </a:p>
          <a:p>
            <a:endParaRPr lang="en-US" sz="2400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62A72-C4FD-41D9-AA7A-03FE092BC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88A2-8AFB-413D-B6B4-F45D33155C02}" type="slidenum">
              <a:rPr lang="en-US" smtClean="0"/>
              <a:t>40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BC3C5F-BD6B-4D71-BEFC-8AACC2836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8160" y="1633108"/>
            <a:ext cx="7863840" cy="5088367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E6745AC-EFC6-4258-803F-B0099240F02F}"/>
              </a:ext>
            </a:extLst>
          </p:cNvPr>
          <p:cNvSpPr txBox="1">
            <a:spLocks/>
          </p:cNvSpPr>
          <p:nvPr/>
        </p:nvSpPr>
        <p:spPr>
          <a:xfrm>
            <a:off x="9191856" y="64055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A31EDE-4099-47FA-A19B-E212578DBB07}" type="slidenum">
              <a:rPr lang="en-US" sz="2000" b="1" smtClean="0"/>
              <a:pPr/>
              <a:t>40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51670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38980-1BD3-40C1-809A-9D1D22E35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Indio Subbasin – GDE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A2D5-75B8-40ED-9CE6-34F361175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3628765"/>
            <a:ext cx="10515600" cy="1500187"/>
          </a:xfrm>
        </p:spPr>
        <p:txBody>
          <a:bodyPr>
            <a:normAutofit/>
          </a:bodyPr>
          <a:lstStyle/>
          <a:p>
            <a:r>
              <a:rPr lang="en-US" sz="5400"/>
              <a:t>Questions?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00C1CE5-5C7D-4C61-8CBE-16529CE3C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41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1149571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Welcome and Introductions</a:t>
            </a:r>
          </a:p>
          <a:p>
            <a:r>
              <a:rPr lang="en-US"/>
              <a:t>Alternative Plan Status</a:t>
            </a:r>
          </a:p>
          <a:p>
            <a:r>
              <a:rPr lang="en-US"/>
              <a:t>Groundwater Conditions</a:t>
            </a:r>
          </a:p>
          <a:p>
            <a:r>
              <a:rPr lang="en-US" b="1"/>
              <a:t>Sustainable Management</a:t>
            </a:r>
          </a:p>
          <a:p>
            <a:r>
              <a:rPr lang="en-US"/>
              <a:t>Groundwater Model and Plan Scenarios</a:t>
            </a:r>
          </a:p>
          <a:p>
            <a:r>
              <a:rPr lang="en-US"/>
              <a:t>Public Comment</a:t>
            </a:r>
          </a:p>
          <a:p>
            <a:r>
              <a:rPr lang="en-US"/>
              <a:t>Get Involved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243B2A0-D830-47F2-BCD6-0B5DE397E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42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076001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0DD86A-26EA-41A8-8A01-08557955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Sustainable Management: Recap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E2B01AB-C9DF-4A52-8DE0-122C5BD60534}"/>
              </a:ext>
            </a:extLst>
          </p:cNvPr>
          <p:cNvSpPr txBox="1">
            <a:spLocks/>
          </p:cNvSpPr>
          <p:nvPr/>
        </p:nvSpPr>
        <p:spPr>
          <a:xfrm>
            <a:off x="2026373" y="1868589"/>
            <a:ext cx="6524340" cy="4285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sz="2400"/>
              <a:t>Chronic lowering of groundwater levels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sz="2400"/>
              <a:t>Reduction of groundwater storage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/>
              <a:t>Land subsidence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sz="2400"/>
              <a:t>Degraded water quality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/>
              <a:t>Seawater intrusion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sz="2400"/>
              <a:t>Depletions of connected surface water with impacts on beneficial uses  including GDEs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sz="240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sz="240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sz="240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D2D2AD-A1C3-4224-B92E-AC1145484FCF}"/>
              </a:ext>
            </a:extLst>
          </p:cNvPr>
          <p:cNvGrpSpPr/>
          <p:nvPr/>
        </p:nvGrpSpPr>
        <p:grpSpPr>
          <a:xfrm>
            <a:off x="1413086" y="1824698"/>
            <a:ext cx="613286" cy="3813010"/>
            <a:chOff x="1069848" y="1433114"/>
            <a:chExt cx="647562" cy="39974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5CBC43-D5AF-46F2-B1F8-3FD21F93C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848" y="1433114"/>
              <a:ext cx="615262" cy="58535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D89F68-5F30-42C3-BBD1-89075CB6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849" y="2117318"/>
              <a:ext cx="614504" cy="59286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75B44C4-51B3-4321-8D0C-A6849EB5A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525" y="4155801"/>
              <a:ext cx="624885" cy="60303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384E5BF-6337-46E8-82EC-EF4535982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3669" y="3492767"/>
              <a:ext cx="608785" cy="57919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8B724C8-9E29-437B-B0A2-9822969D2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849" y="2776990"/>
              <a:ext cx="632606" cy="60624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CE3C157-D4BC-4CBD-BCE3-C570CF107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0289" y="4842678"/>
              <a:ext cx="609358" cy="587902"/>
            </a:xfrm>
            <a:prstGeom prst="rect">
              <a:avLst/>
            </a:prstGeom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2D186C2-14F8-47A2-B71B-9D5533838E17}"/>
              </a:ext>
            </a:extLst>
          </p:cNvPr>
          <p:cNvSpPr/>
          <p:nvPr/>
        </p:nvSpPr>
        <p:spPr>
          <a:xfrm>
            <a:off x="1054763" y="1760235"/>
            <a:ext cx="6880123" cy="1949103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7233AE-A3E2-424B-BB85-B5086AF7B399}"/>
              </a:ext>
            </a:extLst>
          </p:cNvPr>
          <p:cNvSpPr txBox="1"/>
          <p:nvPr/>
        </p:nvSpPr>
        <p:spPr>
          <a:xfrm>
            <a:off x="8070242" y="1949956"/>
            <a:ext cx="3446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We discussed these criteria in detail last workshop.</a:t>
            </a:r>
          </a:p>
          <a:p>
            <a:r>
              <a:rPr lang="en-US" sz="2400" b="1">
                <a:solidFill>
                  <a:schemeClr val="accent2"/>
                </a:solidFill>
              </a:rPr>
              <a:t>Here is a recap.</a:t>
            </a:r>
            <a:endParaRPr lang="en-US" sz="2400">
              <a:solidFill>
                <a:schemeClr val="accent2"/>
              </a:solidFill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DD9BC445-754F-46A7-9EDA-AEAD8C5C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43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2798132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0DD86A-26EA-41A8-8A01-08557955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Sustainable Management: Recap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D5E5708-DD10-4523-B377-9674EF7F4F5E}"/>
              </a:ext>
            </a:extLst>
          </p:cNvPr>
          <p:cNvSpPr>
            <a:spLocks noGrp="1"/>
          </p:cNvSpPr>
          <p:nvPr/>
        </p:nvSpPr>
        <p:spPr>
          <a:xfrm>
            <a:off x="588578" y="1494594"/>
            <a:ext cx="11183007" cy="4604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>
                <a:solidFill>
                  <a:schemeClr val="accent2"/>
                </a:solidFill>
              </a:rPr>
              <a:t>DWR Recommendations:</a:t>
            </a:r>
          </a:p>
          <a:p>
            <a:pPr lvl="1"/>
            <a:r>
              <a:rPr lang="en-US" sz="2600" dirty="0"/>
              <a:t>Set Minimum Thresholds (MTs) for groundwater levels </a:t>
            </a:r>
          </a:p>
          <a:p>
            <a:pPr lvl="1"/>
            <a:r>
              <a:rPr lang="en-US" sz="2600" dirty="0"/>
              <a:t>Consider using levels as a proxy for storage and subsidence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dirty="0"/>
              <a:t>Groundwater levels, storage, and subsidence are correlated.</a:t>
            </a:r>
          </a:p>
          <a:p>
            <a:pPr marL="0" indent="0">
              <a:buNone/>
            </a:pPr>
            <a:r>
              <a:rPr lang="en-US" dirty="0"/>
              <a:t>MT defined to avoid undesirable results of significant + unreasonable: </a:t>
            </a:r>
          </a:p>
          <a:p>
            <a:pPr marL="798513" lvl="1" indent="-336550"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Loss of yield from existing production wells due to chronic level decline</a:t>
            </a:r>
          </a:p>
          <a:p>
            <a:pPr marL="798513" lvl="1" indent="-336550"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Reduction of groundwater storage</a:t>
            </a:r>
          </a:p>
          <a:p>
            <a:pPr marL="798513" lvl="1" indent="-336550"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Reduction in the viability of water conveyance, flood control and other infrastructure due to subsidence</a:t>
            </a:r>
          </a:p>
          <a:p>
            <a:pPr marL="684213" indent="-457200"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85A0568-8528-4223-8476-9A009ACEE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44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42539917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0DD86A-26EA-41A8-8A01-08557955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Sustainable Management: Recap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D5E5708-DD10-4523-B377-9674EF7F4F5E}"/>
              </a:ext>
            </a:extLst>
          </p:cNvPr>
          <p:cNvSpPr>
            <a:spLocks noGrp="1"/>
          </p:cNvSpPr>
          <p:nvPr/>
        </p:nvSpPr>
        <p:spPr>
          <a:xfrm>
            <a:off x="483479" y="1494594"/>
            <a:ext cx="7168055" cy="2665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MTs for groundwater levels defined as historical lows as measured at 57 Key Wells: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3">
                    <a:lumMod val="90000"/>
                  </a:schemeClr>
                </a:solidFill>
              </a:rPr>
              <a:t>An undesirable result occurs when the MT is crossed in five consecutive low-season monitoring events in 25% of wells across the subbasin</a:t>
            </a:r>
          </a:p>
          <a:p>
            <a:pPr marL="227013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9" name="Content Placeholder 3" descr="Map&#10;&#10;Description automatically generated">
            <a:extLst>
              <a:ext uri="{FF2B5EF4-FFF2-40B4-BE49-F238E27FC236}">
                <a16:creationId xmlns:a16="http://schemas.microsoft.com/office/drawing/2014/main" id="{89FB56FA-6DF6-4EA0-A129-D68B7802E5D9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1389" y="1059036"/>
            <a:ext cx="4277710" cy="39686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775A77-7CA8-41B1-BAD3-82D57DE487A4}"/>
              </a:ext>
            </a:extLst>
          </p:cNvPr>
          <p:cNvGrpSpPr/>
          <p:nvPr/>
        </p:nvGrpSpPr>
        <p:grpSpPr>
          <a:xfrm>
            <a:off x="5297193" y="3752193"/>
            <a:ext cx="4677103" cy="3087552"/>
            <a:chOff x="211736" y="1604402"/>
            <a:chExt cx="5774416" cy="4194108"/>
          </a:xfrm>
        </p:grpSpPr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6EBAC7D9-B0E0-43DF-AD6A-E5257E10CE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1736" y="1604402"/>
              <a:ext cx="5774416" cy="4194108"/>
            </a:xfrm>
            <a:prstGeom prst="rect">
              <a:avLst/>
            </a:prstGeom>
          </p:spPr>
        </p:pic>
        <p:pic>
          <p:nvPicPr>
            <p:cNvPr id="7" name="Picture 6" descr="Map&#10;&#10;Description automatically generated">
              <a:extLst>
                <a:ext uri="{FF2B5EF4-FFF2-40B4-BE49-F238E27FC236}">
                  <a16:creationId xmlns:a16="http://schemas.microsoft.com/office/drawing/2014/main" id="{AB86E563-457D-4F4B-B845-2FFE7C84EE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3570" y="1786469"/>
              <a:ext cx="1572172" cy="1307932"/>
            </a:xfrm>
            <a:prstGeom prst="rect">
              <a:avLst/>
            </a:prstGeom>
          </p:spPr>
        </p:pic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7DD807D9-DE1D-4EC1-9FC0-E640CB9233D4}"/>
                </a:ext>
              </a:extLst>
            </p:cNvPr>
            <p:cNvSpPr/>
            <p:nvPr/>
          </p:nvSpPr>
          <p:spPr>
            <a:xfrm>
              <a:off x="4567881" y="2031211"/>
              <a:ext cx="135924" cy="12719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B4E4B962-ED56-4237-ACE9-76B4870255A5}"/>
              </a:ext>
            </a:extLst>
          </p:cNvPr>
          <p:cNvSpPr/>
          <p:nvPr/>
        </p:nvSpPr>
        <p:spPr>
          <a:xfrm>
            <a:off x="8046426" y="5529305"/>
            <a:ext cx="885669" cy="80882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D97401-9C8F-4367-B825-6885104A4BBB}"/>
              </a:ext>
            </a:extLst>
          </p:cNvPr>
          <p:cNvSpPr txBox="1"/>
          <p:nvPr/>
        </p:nvSpPr>
        <p:spPr>
          <a:xfrm>
            <a:off x="525517" y="4224797"/>
            <a:ext cx="460935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/>
              <a:t>GSAs will monitor levels, respond as needed, and provide annual reporting</a:t>
            </a:r>
          </a:p>
          <a:p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2FAD43C-451D-4910-A47C-E3C8F8BE0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45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42041768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0DD86A-26EA-41A8-8A01-08557955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Sustainable Management Update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E2B01AB-C9DF-4A52-8DE0-122C5BD60534}"/>
              </a:ext>
            </a:extLst>
          </p:cNvPr>
          <p:cNvSpPr txBox="1">
            <a:spLocks/>
          </p:cNvSpPr>
          <p:nvPr/>
        </p:nvSpPr>
        <p:spPr>
          <a:xfrm>
            <a:off x="2026373" y="1868589"/>
            <a:ext cx="6524340" cy="4285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sz="2400"/>
              <a:t>Chronic lowering of groundwater levels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sz="2400"/>
              <a:t>Reduction of groundwater storage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/>
              <a:t>Land subsidence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sz="2400"/>
              <a:t>Degraded water quality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/>
              <a:t>Seawater intrusion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sz="2400"/>
              <a:t>Depletions of connected surface water with impacts on beneficial uses  including GDEs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sz="240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sz="240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sz="240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D2D2AD-A1C3-4224-B92E-AC1145484FCF}"/>
              </a:ext>
            </a:extLst>
          </p:cNvPr>
          <p:cNvGrpSpPr/>
          <p:nvPr/>
        </p:nvGrpSpPr>
        <p:grpSpPr>
          <a:xfrm>
            <a:off x="1413086" y="1824698"/>
            <a:ext cx="613286" cy="3813010"/>
            <a:chOff x="1069848" y="1433114"/>
            <a:chExt cx="647562" cy="39974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5CBC43-D5AF-46F2-B1F8-3FD21F93C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848" y="1433114"/>
              <a:ext cx="615262" cy="58535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D89F68-5F30-42C3-BBD1-89075CB64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849" y="2117318"/>
              <a:ext cx="614504" cy="59286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75B44C4-51B3-4321-8D0C-A6849EB5A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525" y="4155801"/>
              <a:ext cx="624885" cy="60303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384E5BF-6337-46E8-82EC-EF4535982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3669" y="3492767"/>
              <a:ext cx="608785" cy="57919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8B724C8-9E29-437B-B0A2-9822969D2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849" y="2776990"/>
              <a:ext cx="632606" cy="60624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CE3C157-D4BC-4CBD-BCE3-C570CF107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0289" y="4842678"/>
              <a:ext cx="609358" cy="587902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E45890D-6DB9-461F-8928-5F6E96512A81}"/>
              </a:ext>
            </a:extLst>
          </p:cNvPr>
          <p:cNvSpPr/>
          <p:nvPr/>
        </p:nvSpPr>
        <p:spPr>
          <a:xfrm>
            <a:off x="1312266" y="3744122"/>
            <a:ext cx="6880123" cy="2131163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16188C-5559-4F5C-B3CD-82FAF79DE17F}"/>
              </a:ext>
            </a:extLst>
          </p:cNvPr>
          <p:cNvSpPr txBox="1"/>
          <p:nvPr/>
        </p:nvSpPr>
        <p:spPr>
          <a:xfrm>
            <a:off x="8314686" y="4004442"/>
            <a:ext cx="3446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DWR provided specific recommendations for these criteria.</a:t>
            </a:r>
          </a:p>
          <a:p>
            <a:r>
              <a:rPr lang="en-US" sz="2400" b="1">
                <a:solidFill>
                  <a:schemeClr val="accent2"/>
                </a:solidFill>
              </a:rPr>
              <a:t>Here is an update.</a:t>
            </a:r>
            <a:endParaRPr lang="en-US" sz="2400">
              <a:solidFill>
                <a:schemeClr val="accent2"/>
              </a:solidFill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EE98C166-AB87-4B98-BA6C-D349F6449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46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5447280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0DD86A-26EA-41A8-8A01-08557955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Sustainable Management: Water Quality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D5E5708-DD10-4523-B377-9674EF7F4F5E}"/>
              </a:ext>
            </a:extLst>
          </p:cNvPr>
          <p:cNvSpPr>
            <a:spLocks noGrp="1"/>
          </p:cNvSpPr>
          <p:nvPr/>
        </p:nvSpPr>
        <p:spPr>
          <a:xfrm>
            <a:off x="588578" y="1573213"/>
            <a:ext cx="5633541" cy="28726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>
                <a:solidFill>
                  <a:schemeClr val="accent2"/>
                </a:solidFill>
              </a:rPr>
              <a:t>DWR Recommendation:</a:t>
            </a:r>
          </a:p>
          <a:p>
            <a:pPr marL="0" indent="0">
              <a:buNone/>
            </a:pPr>
            <a:r>
              <a:rPr lang="en-US" dirty="0"/>
              <a:t>Provide maps of constituents of concern: </a:t>
            </a:r>
          </a:p>
          <a:p>
            <a:pPr marL="461963">
              <a:spcBef>
                <a:spcPts val="600"/>
              </a:spcBef>
            </a:pPr>
            <a:r>
              <a:rPr lang="en-US" sz="2400" dirty="0"/>
              <a:t>Fluoride</a:t>
            </a:r>
          </a:p>
          <a:p>
            <a:pPr marL="461963">
              <a:spcBef>
                <a:spcPts val="600"/>
              </a:spcBef>
            </a:pPr>
            <a:r>
              <a:rPr lang="en-US" sz="2400" dirty="0"/>
              <a:t>Arsenic</a:t>
            </a:r>
          </a:p>
          <a:p>
            <a:pPr marL="461963">
              <a:spcBef>
                <a:spcPts val="600"/>
              </a:spcBef>
            </a:pPr>
            <a:r>
              <a:rPr lang="en-US" sz="2400" dirty="0"/>
              <a:t>Hexavalent chromium</a:t>
            </a:r>
          </a:p>
          <a:p>
            <a:pPr marL="461963">
              <a:spcBef>
                <a:spcPts val="600"/>
              </a:spcBef>
            </a:pPr>
            <a:r>
              <a:rPr lang="en-US" sz="2400" dirty="0"/>
              <a:t>DBCP</a:t>
            </a:r>
            <a:endParaRPr lang="en-US" sz="3200" dirty="0"/>
          </a:p>
          <a:p>
            <a:pPr marL="227013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DE4A7-4C2B-42EB-B8F0-CC7423D3C00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" t="7192" r="33978" b="8582"/>
          <a:stretch/>
        </p:blipFill>
        <p:spPr bwMode="auto">
          <a:xfrm>
            <a:off x="6369263" y="1573213"/>
            <a:ext cx="5633541" cy="512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225DD4-58A3-476A-96D6-D8CB450C7848}"/>
              </a:ext>
            </a:extLst>
          </p:cNvPr>
          <p:cNvSpPr txBox="1"/>
          <p:nvPr/>
        </p:nvSpPr>
        <p:spPr>
          <a:xfrm>
            <a:off x="1686907" y="4402155"/>
            <a:ext cx="4682356" cy="243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0">
              <a:buNone/>
            </a:pPr>
            <a:r>
              <a:rPr lang="en-US" sz="2800" dirty="0"/>
              <a:t>This update also provided:</a:t>
            </a:r>
          </a:p>
          <a:p>
            <a:pPr marL="461963" indent="-228600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Salinity</a:t>
            </a:r>
          </a:p>
          <a:p>
            <a:pPr marL="461963" indent="-228600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Nitrate</a:t>
            </a:r>
          </a:p>
          <a:p>
            <a:pPr marL="461963" indent="-228600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Uranium</a:t>
            </a:r>
          </a:p>
          <a:p>
            <a:pPr marL="461963" indent="-228600">
              <a:lnSpc>
                <a:spcPct val="90000"/>
              </a:lnSpc>
              <a:spcBef>
                <a:spcPts val="600"/>
              </a:spcBef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Perchlorate</a:t>
            </a:r>
          </a:p>
          <a:p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1CD21A9-8BCA-4ED0-A465-7002E0D7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47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876118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0DD86A-26EA-41A8-8A01-08557955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Sustainable Management: Water Quality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D5E5708-DD10-4523-B377-9674EF7F4F5E}"/>
              </a:ext>
            </a:extLst>
          </p:cNvPr>
          <p:cNvSpPr>
            <a:spLocks noGrp="1"/>
          </p:cNvSpPr>
          <p:nvPr/>
        </p:nvSpPr>
        <p:spPr>
          <a:xfrm>
            <a:off x="838200" y="1774479"/>
            <a:ext cx="10569166" cy="4324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accent2"/>
                </a:solidFill>
              </a:rPr>
              <a:t>DWR Recommendation:</a:t>
            </a:r>
          </a:p>
          <a:p>
            <a:pPr marL="342900" marR="0" lvl="0" indent="-342900"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Continue to study the rate and level of</a:t>
            </a:r>
            <a:r>
              <a:rPr lang="en-US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</a:t>
            </a:r>
            <a:r>
              <a:rPr lang="en-US" spc="7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salt</a:t>
            </a:r>
            <a:r>
              <a:rPr lang="en-US" spc="6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contents</a:t>
            </a:r>
            <a:r>
              <a:rPr lang="en-US" spc="6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en-US" spc="7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groundwater</a:t>
            </a:r>
            <a:r>
              <a:rPr lang="en-US" spc="6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due</a:t>
            </a:r>
            <a:r>
              <a:rPr lang="en-US" spc="7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n-US" spc="7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pc="7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importation</a:t>
            </a:r>
            <a:r>
              <a:rPr lang="en-US" spc="7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pc="8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Colorado</a:t>
            </a:r>
            <a:r>
              <a:rPr lang="en-US" spc="7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River</a:t>
            </a:r>
            <a:r>
              <a:rPr lang="en-US" spc="6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water.</a:t>
            </a:r>
          </a:p>
          <a:p>
            <a:pPr marL="342900" indent="-342900"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Incorporate</a:t>
            </a:r>
            <a:r>
              <a:rPr lang="en-US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en-US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approved</a:t>
            </a:r>
            <a:r>
              <a:rPr lang="en-US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Salt</a:t>
            </a:r>
            <a:r>
              <a:rPr lang="en-US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Nutrient</a:t>
            </a:r>
            <a:r>
              <a:rPr lang="en-US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Management</a:t>
            </a:r>
            <a:r>
              <a:rPr lang="en-US" spc="-1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</a:t>
            </a:r>
            <a:r>
              <a:rPr lang="en-US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en-US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</a:t>
            </a:r>
            <a:r>
              <a:rPr lang="en-US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iterations of the</a:t>
            </a:r>
            <a:r>
              <a:rPr lang="en-US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Alternative Plan.</a:t>
            </a:r>
          </a:p>
          <a:p>
            <a:pPr marL="0" marR="0" lvl="0" indent="0">
              <a:spcBef>
                <a:spcPts val="1200"/>
              </a:spcBef>
              <a:spcAft>
                <a:spcPts val="600"/>
              </a:spcAft>
              <a:buNone/>
            </a:pP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Bef>
                <a:spcPts val="1200"/>
              </a:spcBef>
              <a:spcAft>
                <a:spcPts val="600"/>
              </a:spcAft>
            </a:pPr>
            <a:endParaRPr lang="en-US" dirty="0"/>
          </a:p>
          <a:p>
            <a:pPr marL="684213" indent="-4572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en-US" dirty="0"/>
          </a:p>
          <a:p>
            <a:pPr lvl="1">
              <a:spcBef>
                <a:spcPts val="12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963EB6E-CCD1-4514-82BB-197E76EAD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48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198297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0168-FDCD-4722-ACF1-80D504B0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>
            <a:normAutofit/>
          </a:bodyPr>
          <a:lstStyle/>
          <a:p>
            <a:r>
              <a:rPr lang="en-US"/>
              <a:t>Groundwater Conditions: Salinity Studies/SNMP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5708-DD10-4523-B377-9674EF7F4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1373"/>
            <a:ext cx="10691648" cy="4603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Alternative Plan Update includes:</a:t>
            </a:r>
          </a:p>
          <a:p>
            <a:pPr marL="568325"/>
            <a:r>
              <a:rPr lang="en-US" sz="2600" dirty="0"/>
              <a:t>Substantial groundwater quality data compilation into databases </a:t>
            </a:r>
          </a:p>
          <a:p>
            <a:pPr marL="568325"/>
            <a:r>
              <a:rPr lang="en-US" sz="2600" dirty="0"/>
              <a:t>Groundwater quality analyses including maps, cross-sections, time concentration plots for TDS and nitrate</a:t>
            </a:r>
          </a:p>
          <a:p>
            <a:pPr marL="568325"/>
            <a:r>
              <a:rPr lang="en-US" sz="2600" dirty="0"/>
              <a:t>Discussion of significance, source(s), distribution factors</a:t>
            </a:r>
          </a:p>
          <a:p>
            <a:pPr marL="568325"/>
            <a:r>
              <a:rPr lang="en-US" sz="2600" dirty="0"/>
              <a:t>Coordination with CV-SNMP update started in 2020</a:t>
            </a:r>
          </a:p>
          <a:p>
            <a:pPr marL="1376363" lvl="2" indent="-457200">
              <a:buFont typeface="Wingdings" panose="05000000000000000000" pitchFamily="2" charset="2"/>
              <a:buChar char="v"/>
            </a:pPr>
            <a:r>
              <a:rPr lang="en-US" sz="2400" dirty="0"/>
              <a:t>Monitoring workplan approved in February 2021</a:t>
            </a:r>
          </a:p>
          <a:p>
            <a:pPr marL="1376363" lvl="2" indent="-457200">
              <a:buFont typeface="Wingdings" panose="05000000000000000000" pitchFamily="2" charset="2"/>
              <a:buChar char="v"/>
            </a:pPr>
            <a:r>
              <a:rPr lang="en-US" sz="2400" dirty="0"/>
              <a:t>Workplan to update CV-SNMP submitted in May 2021</a:t>
            </a:r>
          </a:p>
          <a:p>
            <a:pPr marL="568325"/>
            <a:r>
              <a:rPr lang="en-US" sz="2600" dirty="0"/>
              <a:t>Application to DWR for installation of additional monitoring wells</a:t>
            </a:r>
          </a:p>
          <a:p>
            <a:pPr marL="568325"/>
            <a:r>
              <a:rPr lang="en-US" sz="2600" dirty="0"/>
              <a:t>Update and improvement of numerical flow model that can be basis for salt and nutrient balance studies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C2344E1-2123-46E9-9A9D-2F0A98089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49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846711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0BDC-EED2-45A5-A96E-789C99BC9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/>
          <a:lstStyle/>
          <a:p>
            <a:r>
              <a:rPr lang="en-US"/>
              <a:t>Meeting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02DDE-B263-4331-90A8-3D9A96F7F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426"/>
            <a:ext cx="10515600" cy="46045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Provide overview and status of the Alternative Plan Update</a:t>
            </a:r>
          </a:p>
          <a:p>
            <a:r>
              <a:rPr lang="en-US" dirty="0"/>
              <a:t>Discuss Groundwater Conditions for water quality and GDEs </a:t>
            </a:r>
            <a:endParaRPr lang="en-US" dirty="0">
              <a:cs typeface="segoe ui"/>
            </a:endParaRPr>
          </a:p>
          <a:p>
            <a:r>
              <a:rPr lang="en-US" dirty="0"/>
              <a:t>Present an update on Sustainable Management</a:t>
            </a:r>
          </a:p>
          <a:p>
            <a:r>
              <a:rPr lang="en-US" dirty="0">
                <a:cs typeface="segoe ui"/>
              </a:rPr>
              <a:t>Update on status of the Groundwater Model Update and modeling for Plan Scenarios</a:t>
            </a:r>
          </a:p>
          <a:p>
            <a:r>
              <a:rPr lang="en-US" dirty="0"/>
              <a:t>Request input and feedback to support the Plan Update</a:t>
            </a:r>
            <a:endParaRPr lang="en-US" dirty="0">
              <a:cs typeface="segoe ui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F6F09-CB1E-4289-A99A-04B5AABE8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5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3270865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0DD86A-26EA-41A8-8A01-08557955A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>
            <a:normAutofit/>
          </a:bodyPr>
          <a:lstStyle/>
          <a:p>
            <a:r>
              <a:rPr lang="en-US"/>
              <a:t>Sustainable Management: Water Quality and Drain Flows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49845B3-D7E7-4594-89A3-E848E9D2B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D5E5708-DD10-4523-B377-9674EF7F4F5E}"/>
              </a:ext>
            </a:extLst>
          </p:cNvPr>
          <p:cNvSpPr>
            <a:spLocks noGrp="1"/>
          </p:cNvSpPr>
          <p:nvPr/>
        </p:nvSpPr>
        <p:spPr>
          <a:xfrm>
            <a:off x="838200" y="1729212"/>
            <a:ext cx="10931306" cy="4865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b="1" dirty="0">
                <a:solidFill>
                  <a:schemeClr val="accent2"/>
                </a:solidFill>
              </a:rPr>
              <a:t>DWR Recommendation:</a:t>
            </a:r>
          </a:p>
          <a:p>
            <a:pPr marL="0" indent="0">
              <a:buNone/>
            </a:pPr>
            <a:r>
              <a:rPr lang="en-US" sz="2400" dirty="0"/>
              <a:t>Clarify: is there a minimum threshold associated with subsurface drain flow?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500" dirty="0"/>
              <a:t>2002 CVWMP and 2010 CVWMP 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400" dirty="0"/>
              <a:t>Recognized potential degradation of water quality, including downward migration of shallow water/return flows in the East Valley into deep zones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400" dirty="0"/>
              <a:t>Simulated (and implemented) a mix of projects to raise groundwater levels in deep productive zones and cause upward gradients/flow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400" dirty="0"/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400" dirty="0"/>
              <a:t>Available data indicate high groundwater levels generally protect deep zones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400" dirty="0"/>
              <a:t>While higher drain flows are beneficial--because they are associated with higher groundwater levels--they were not intended to be a numeric minimum threshold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7379925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0DD86A-26EA-41A8-8A01-08557955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Sustainable Management: Seawater Intrusion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D5E5708-DD10-4523-B377-9674EF7F4F5E}"/>
              </a:ext>
            </a:extLst>
          </p:cNvPr>
          <p:cNvSpPr>
            <a:spLocks noGrp="1"/>
          </p:cNvSpPr>
          <p:nvPr/>
        </p:nvSpPr>
        <p:spPr>
          <a:xfrm>
            <a:off x="838200" y="1792587"/>
            <a:ext cx="10954406" cy="4958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chemeClr val="accent2"/>
                </a:solidFill>
              </a:rPr>
              <a:t>DWR Recommendation:</a:t>
            </a:r>
          </a:p>
          <a:p>
            <a:pPr>
              <a:spcBef>
                <a:spcPts val="1200"/>
              </a:spcBef>
            </a:pPr>
            <a:r>
              <a:rPr lang="en-US"/>
              <a:t>Provide the modeled elevation that minimizes risk of saltwater intrusion</a:t>
            </a:r>
          </a:p>
          <a:p>
            <a:pPr>
              <a:spcBef>
                <a:spcPts val="1200"/>
              </a:spcBef>
            </a:pPr>
            <a:r>
              <a:rPr lang="en-US"/>
              <a:t>Discuss how recent groundwater levels compare</a:t>
            </a:r>
          </a:p>
          <a:p>
            <a:pPr>
              <a:spcBef>
                <a:spcPts val="1200"/>
              </a:spcBef>
            </a:pPr>
            <a:r>
              <a:rPr lang="en-US"/>
              <a:t>Correlate the inflow with recent groundwater levels and the model</a:t>
            </a:r>
          </a:p>
          <a:p>
            <a:pPr lvl="1"/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DDBD1C0-22CF-41C5-8E22-E25B5D6BC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51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3526325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0DD86A-26EA-41A8-8A01-08557955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Sustainable Management: Seawater Intrusion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D5E5708-DD10-4523-B377-9674EF7F4F5E}"/>
              </a:ext>
            </a:extLst>
          </p:cNvPr>
          <p:cNvSpPr>
            <a:spLocks noGrp="1"/>
          </p:cNvSpPr>
          <p:nvPr/>
        </p:nvSpPr>
        <p:spPr>
          <a:xfrm>
            <a:off x="452673" y="1593410"/>
            <a:ext cx="5643328" cy="4680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600"/>
              <a:t>Modeling indicates:</a:t>
            </a:r>
          </a:p>
          <a:p>
            <a:pPr lvl="1">
              <a:spcBef>
                <a:spcPts val="600"/>
              </a:spcBef>
            </a:pPr>
            <a:r>
              <a:rPr lang="en-US" sz="2200" u="sng"/>
              <a:t>net inflow </a:t>
            </a:r>
            <a:r>
              <a:rPr lang="en-US" sz="2200"/>
              <a:t>from Sea 1997-2014</a:t>
            </a:r>
          </a:p>
          <a:p>
            <a:pPr lvl="1">
              <a:spcBef>
                <a:spcPts val="600"/>
              </a:spcBef>
            </a:pPr>
            <a:r>
              <a:rPr lang="en-US" sz="2200" u="sng"/>
              <a:t>net outflow </a:t>
            </a:r>
            <a:r>
              <a:rPr lang="en-US" sz="2200"/>
              <a:t>to Sea, 2015 on</a:t>
            </a:r>
          </a:p>
          <a:p>
            <a:pPr>
              <a:spcBef>
                <a:spcPts val="600"/>
              </a:spcBef>
            </a:pPr>
            <a:r>
              <a:rPr lang="en-US" sz="2600"/>
              <a:t>Simulated 2020 shallow groundwater contour (-220 feet) is higher than Salton Sea </a:t>
            </a:r>
          </a:p>
          <a:p>
            <a:pPr>
              <a:spcBef>
                <a:spcPts val="600"/>
              </a:spcBef>
            </a:pPr>
            <a:r>
              <a:rPr lang="en-US" sz="2600"/>
              <a:t>Simulated 2020 deep groundwater contour (-200 feet) is even higher (groundwater flowing upward)</a:t>
            </a:r>
          </a:p>
          <a:p>
            <a:pPr>
              <a:spcBef>
                <a:spcPts val="600"/>
              </a:spcBef>
            </a:pPr>
            <a:r>
              <a:rPr lang="en-US" sz="2600"/>
              <a:t>Modeling results match observed groundwater levels, rising from 2010 on</a:t>
            </a:r>
          </a:p>
          <a:p>
            <a:pPr lvl="1"/>
            <a:endParaRPr lang="en-US"/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  <p:pic>
        <p:nvPicPr>
          <p:cNvPr id="5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AEBD0F8D-2C3B-48BE-B2C0-74371A1D1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" t="7373" r="50553" b="14150"/>
          <a:stretch/>
        </p:blipFill>
        <p:spPr>
          <a:xfrm>
            <a:off x="6589452" y="1243998"/>
            <a:ext cx="5345604" cy="5430071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98326C3-031F-4327-B034-A802F3BB1941}"/>
              </a:ext>
            </a:extLst>
          </p:cNvPr>
          <p:cNvGrpSpPr/>
          <p:nvPr/>
        </p:nvGrpSpPr>
        <p:grpSpPr>
          <a:xfrm>
            <a:off x="7704083" y="1526109"/>
            <a:ext cx="4335652" cy="5008796"/>
            <a:chOff x="7704083" y="1526109"/>
            <a:chExt cx="4335652" cy="5008796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E34C495-099A-4C10-AD22-AF64A5EB3882}"/>
                </a:ext>
              </a:extLst>
            </p:cNvPr>
            <p:cNvSpPr/>
            <p:nvPr/>
          </p:nvSpPr>
          <p:spPr>
            <a:xfrm>
              <a:off x="10545407" y="5116748"/>
              <a:ext cx="961548" cy="909662"/>
            </a:xfrm>
            <a:custGeom>
              <a:avLst/>
              <a:gdLst>
                <a:gd name="connsiteX0" fmla="*/ 1081973 w 1081973"/>
                <a:gd name="connsiteY0" fmla="*/ 144654 h 991139"/>
                <a:gd name="connsiteX1" fmla="*/ 998629 w 1081973"/>
                <a:gd name="connsiteY1" fmla="*/ 137510 h 991139"/>
                <a:gd name="connsiteX2" fmla="*/ 931954 w 1081973"/>
                <a:gd name="connsiteY2" fmla="*/ 139892 h 991139"/>
                <a:gd name="connsiteX3" fmla="*/ 841467 w 1081973"/>
                <a:gd name="connsiteY3" fmla="*/ 139892 h 991139"/>
                <a:gd name="connsiteX4" fmla="*/ 791461 w 1081973"/>
                <a:gd name="connsiteY4" fmla="*/ 147035 h 991139"/>
                <a:gd name="connsiteX5" fmla="*/ 734311 w 1081973"/>
                <a:gd name="connsiteY5" fmla="*/ 142273 h 991139"/>
                <a:gd name="connsiteX6" fmla="*/ 641442 w 1081973"/>
                <a:gd name="connsiteY6" fmla="*/ 149417 h 991139"/>
                <a:gd name="connsiteX7" fmla="*/ 562861 w 1081973"/>
                <a:gd name="connsiteY7" fmla="*/ 139892 h 991139"/>
                <a:gd name="connsiteX8" fmla="*/ 505711 w 1081973"/>
                <a:gd name="connsiteY8" fmla="*/ 135129 h 991139"/>
                <a:gd name="connsiteX9" fmla="*/ 465229 w 1081973"/>
                <a:gd name="connsiteY9" fmla="*/ 120842 h 991139"/>
                <a:gd name="connsiteX10" fmla="*/ 381886 w 1081973"/>
                <a:gd name="connsiteY10" fmla="*/ 94648 h 991139"/>
                <a:gd name="connsiteX11" fmla="*/ 360454 w 1081973"/>
                <a:gd name="connsiteY11" fmla="*/ 66073 h 991139"/>
                <a:gd name="connsiteX12" fmla="*/ 296161 w 1081973"/>
                <a:gd name="connsiteY12" fmla="*/ 44642 h 991139"/>
                <a:gd name="connsiteX13" fmla="*/ 250917 w 1081973"/>
                <a:gd name="connsiteY13" fmla="*/ 18448 h 991139"/>
                <a:gd name="connsiteX14" fmla="*/ 215198 w 1081973"/>
                <a:gd name="connsiteY14" fmla="*/ 6542 h 991139"/>
                <a:gd name="connsiteX15" fmla="*/ 172336 w 1081973"/>
                <a:gd name="connsiteY15" fmla="*/ 1779 h 991139"/>
                <a:gd name="connsiteX16" fmla="*/ 148523 w 1081973"/>
                <a:gd name="connsiteY16" fmla="*/ 1779 h 991139"/>
                <a:gd name="connsiteX17" fmla="*/ 98517 w 1081973"/>
                <a:gd name="connsiteY17" fmla="*/ 23210 h 991139"/>
                <a:gd name="connsiteX18" fmla="*/ 29461 w 1081973"/>
                <a:gd name="connsiteY18" fmla="*/ 118460 h 991139"/>
                <a:gd name="connsiteX19" fmla="*/ 17554 w 1081973"/>
                <a:gd name="connsiteY19" fmla="*/ 199423 h 991139"/>
                <a:gd name="connsiteX20" fmla="*/ 3267 w 1081973"/>
                <a:gd name="connsiteY20" fmla="*/ 299435 h 991139"/>
                <a:gd name="connsiteX21" fmla="*/ 886 w 1081973"/>
                <a:gd name="connsiteY21" fmla="*/ 430404 h 991139"/>
                <a:gd name="connsiteX22" fmla="*/ 15173 w 1081973"/>
                <a:gd name="connsiteY22" fmla="*/ 485173 h 991139"/>
                <a:gd name="connsiteX23" fmla="*/ 27079 w 1081973"/>
                <a:gd name="connsiteY23" fmla="*/ 520892 h 991139"/>
                <a:gd name="connsiteX24" fmla="*/ 65179 w 1081973"/>
                <a:gd name="connsiteY24" fmla="*/ 568517 h 991139"/>
                <a:gd name="connsiteX25" fmla="*/ 119948 w 1081973"/>
                <a:gd name="connsiteY25" fmla="*/ 620904 h 991139"/>
                <a:gd name="connsiteX26" fmla="*/ 174717 w 1081973"/>
                <a:gd name="connsiteY26" fmla="*/ 654242 h 991139"/>
                <a:gd name="connsiteX27" fmla="*/ 205673 w 1081973"/>
                <a:gd name="connsiteY27" fmla="*/ 697104 h 991139"/>
                <a:gd name="connsiteX28" fmla="*/ 229486 w 1081973"/>
                <a:gd name="connsiteY28" fmla="*/ 728060 h 991139"/>
                <a:gd name="connsiteX29" fmla="*/ 246154 w 1081973"/>
                <a:gd name="connsiteY29" fmla="*/ 749492 h 991139"/>
                <a:gd name="connsiteX30" fmla="*/ 262823 w 1081973"/>
                <a:gd name="connsiteY30" fmla="*/ 780448 h 991139"/>
                <a:gd name="connsiteX31" fmla="*/ 291398 w 1081973"/>
                <a:gd name="connsiteY31" fmla="*/ 842360 h 991139"/>
                <a:gd name="connsiteX32" fmla="*/ 327117 w 1081973"/>
                <a:gd name="connsiteY32" fmla="*/ 928085 h 991139"/>
                <a:gd name="connsiteX33" fmla="*/ 358073 w 1081973"/>
                <a:gd name="connsiteY33" fmla="*/ 966185 h 991139"/>
                <a:gd name="connsiteX34" fmla="*/ 374742 w 1081973"/>
                <a:gd name="connsiteY34" fmla="*/ 989998 h 991139"/>
                <a:gd name="connsiteX35" fmla="*/ 374742 w 1081973"/>
                <a:gd name="connsiteY35" fmla="*/ 987617 h 991139"/>
                <a:gd name="connsiteX36" fmla="*/ 367598 w 1081973"/>
                <a:gd name="connsiteY36" fmla="*/ 985235 h 991139"/>
                <a:gd name="connsiteX37" fmla="*/ 372361 w 1081973"/>
                <a:gd name="connsiteY37" fmla="*/ 989998 h 991139"/>
                <a:gd name="connsiteX38" fmla="*/ 355692 w 1081973"/>
                <a:gd name="connsiteY38" fmla="*/ 989998 h 991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81973" h="991139">
                  <a:moveTo>
                    <a:pt x="1081973" y="144654"/>
                  </a:moveTo>
                  <a:cubicBezTo>
                    <a:pt x="1052802" y="141479"/>
                    <a:pt x="1023632" y="138304"/>
                    <a:pt x="998629" y="137510"/>
                  </a:cubicBezTo>
                  <a:cubicBezTo>
                    <a:pt x="973626" y="136716"/>
                    <a:pt x="958148" y="139495"/>
                    <a:pt x="931954" y="139892"/>
                  </a:cubicBezTo>
                  <a:cubicBezTo>
                    <a:pt x="905760" y="140289"/>
                    <a:pt x="864882" y="138702"/>
                    <a:pt x="841467" y="139892"/>
                  </a:cubicBezTo>
                  <a:cubicBezTo>
                    <a:pt x="818052" y="141082"/>
                    <a:pt x="809320" y="146638"/>
                    <a:pt x="791461" y="147035"/>
                  </a:cubicBezTo>
                  <a:cubicBezTo>
                    <a:pt x="773602" y="147432"/>
                    <a:pt x="759314" y="141876"/>
                    <a:pt x="734311" y="142273"/>
                  </a:cubicBezTo>
                  <a:cubicBezTo>
                    <a:pt x="709308" y="142670"/>
                    <a:pt x="670017" y="149814"/>
                    <a:pt x="641442" y="149417"/>
                  </a:cubicBezTo>
                  <a:cubicBezTo>
                    <a:pt x="612867" y="149020"/>
                    <a:pt x="585483" y="142273"/>
                    <a:pt x="562861" y="139892"/>
                  </a:cubicBezTo>
                  <a:cubicBezTo>
                    <a:pt x="540239" y="137511"/>
                    <a:pt x="521983" y="138304"/>
                    <a:pt x="505711" y="135129"/>
                  </a:cubicBezTo>
                  <a:cubicBezTo>
                    <a:pt x="489439" y="131954"/>
                    <a:pt x="485866" y="127589"/>
                    <a:pt x="465229" y="120842"/>
                  </a:cubicBezTo>
                  <a:cubicBezTo>
                    <a:pt x="444592" y="114095"/>
                    <a:pt x="399348" y="103776"/>
                    <a:pt x="381886" y="94648"/>
                  </a:cubicBezTo>
                  <a:cubicBezTo>
                    <a:pt x="364423" y="85520"/>
                    <a:pt x="374741" y="74407"/>
                    <a:pt x="360454" y="66073"/>
                  </a:cubicBezTo>
                  <a:cubicBezTo>
                    <a:pt x="346167" y="57739"/>
                    <a:pt x="314417" y="52579"/>
                    <a:pt x="296161" y="44642"/>
                  </a:cubicBezTo>
                  <a:cubicBezTo>
                    <a:pt x="277905" y="36705"/>
                    <a:pt x="264411" y="24798"/>
                    <a:pt x="250917" y="18448"/>
                  </a:cubicBezTo>
                  <a:cubicBezTo>
                    <a:pt x="237423" y="12098"/>
                    <a:pt x="228295" y="9320"/>
                    <a:pt x="215198" y="6542"/>
                  </a:cubicBezTo>
                  <a:cubicBezTo>
                    <a:pt x="202101" y="3764"/>
                    <a:pt x="183448" y="2573"/>
                    <a:pt x="172336" y="1779"/>
                  </a:cubicBezTo>
                  <a:cubicBezTo>
                    <a:pt x="161224" y="985"/>
                    <a:pt x="160826" y="-1793"/>
                    <a:pt x="148523" y="1779"/>
                  </a:cubicBezTo>
                  <a:cubicBezTo>
                    <a:pt x="136220" y="5351"/>
                    <a:pt x="118361" y="3763"/>
                    <a:pt x="98517" y="23210"/>
                  </a:cubicBezTo>
                  <a:cubicBezTo>
                    <a:pt x="78673" y="42657"/>
                    <a:pt x="42955" y="89091"/>
                    <a:pt x="29461" y="118460"/>
                  </a:cubicBezTo>
                  <a:cubicBezTo>
                    <a:pt x="15967" y="147829"/>
                    <a:pt x="21920" y="169261"/>
                    <a:pt x="17554" y="199423"/>
                  </a:cubicBezTo>
                  <a:cubicBezTo>
                    <a:pt x="13188" y="229585"/>
                    <a:pt x="6045" y="260938"/>
                    <a:pt x="3267" y="299435"/>
                  </a:cubicBezTo>
                  <a:cubicBezTo>
                    <a:pt x="489" y="337932"/>
                    <a:pt x="-1098" y="399448"/>
                    <a:pt x="886" y="430404"/>
                  </a:cubicBezTo>
                  <a:cubicBezTo>
                    <a:pt x="2870" y="461360"/>
                    <a:pt x="10808" y="470092"/>
                    <a:pt x="15173" y="485173"/>
                  </a:cubicBezTo>
                  <a:cubicBezTo>
                    <a:pt x="19538" y="500254"/>
                    <a:pt x="18745" y="507001"/>
                    <a:pt x="27079" y="520892"/>
                  </a:cubicBezTo>
                  <a:cubicBezTo>
                    <a:pt x="35413" y="534783"/>
                    <a:pt x="49701" y="551848"/>
                    <a:pt x="65179" y="568517"/>
                  </a:cubicBezTo>
                  <a:cubicBezTo>
                    <a:pt x="80657" y="585186"/>
                    <a:pt x="101692" y="606616"/>
                    <a:pt x="119948" y="620904"/>
                  </a:cubicBezTo>
                  <a:cubicBezTo>
                    <a:pt x="138204" y="635192"/>
                    <a:pt x="160429" y="641542"/>
                    <a:pt x="174717" y="654242"/>
                  </a:cubicBezTo>
                  <a:cubicBezTo>
                    <a:pt x="189004" y="666942"/>
                    <a:pt x="196545" y="684801"/>
                    <a:pt x="205673" y="697104"/>
                  </a:cubicBezTo>
                  <a:cubicBezTo>
                    <a:pt x="214801" y="709407"/>
                    <a:pt x="229486" y="728060"/>
                    <a:pt x="229486" y="728060"/>
                  </a:cubicBezTo>
                  <a:cubicBezTo>
                    <a:pt x="236233" y="736791"/>
                    <a:pt x="240598" y="740761"/>
                    <a:pt x="246154" y="749492"/>
                  </a:cubicBezTo>
                  <a:cubicBezTo>
                    <a:pt x="251710" y="758223"/>
                    <a:pt x="255282" y="764970"/>
                    <a:pt x="262823" y="780448"/>
                  </a:cubicBezTo>
                  <a:cubicBezTo>
                    <a:pt x="270364" y="795926"/>
                    <a:pt x="280682" y="817754"/>
                    <a:pt x="291398" y="842360"/>
                  </a:cubicBezTo>
                  <a:cubicBezTo>
                    <a:pt x="302114" y="866966"/>
                    <a:pt x="316005" y="907448"/>
                    <a:pt x="327117" y="928085"/>
                  </a:cubicBezTo>
                  <a:cubicBezTo>
                    <a:pt x="338229" y="948722"/>
                    <a:pt x="350136" y="955866"/>
                    <a:pt x="358073" y="966185"/>
                  </a:cubicBezTo>
                  <a:cubicBezTo>
                    <a:pt x="366010" y="976504"/>
                    <a:pt x="374742" y="989998"/>
                    <a:pt x="374742" y="989998"/>
                  </a:cubicBezTo>
                  <a:cubicBezTo>
                    <a:pt x="377520" y="993570"/>
                    <a:pt x="374742" y="987617"/>
                    <a:pt x="374742" y="987617"/>
                  </a:cubicBezTo>
                  <a:cubicBezTo>
                    <a:pt x="373551" y="986823"/>
                    <a:pt x="367995" y="984838"/>
                    <a:pt x="367598" y="985235"/>
                  </a:cubicBezTo>
                  <a:cubicBezTo>
                    <a:pt x="367201" y="985632"/>
                    <a:pt x="374345" y="989204"/>
                    <a:pt x="372361" y="989998"/>
                  </a:cubicBezTo>
                  <a:cubicBezTo>
                    <a:pt x="370377" y="990792"/>
                    <a:pt x="353708" y="989601"/>
                    <a:pt x="355692" y="98999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B87A14-C201-4E5E-8B97-CE0B8D366083}"/>
                </a:ext>
              </a:extLst>
            </p:cNvPr>
            <p:cNvSpPr txBox="1"/>
            <p:nvPr/>
          </p:nvSpPr>
          <p:spPr>
            <a:xfrm>
              <a:off x="9866838" y="4483647"/>
              <a:ext cx="10819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-220 ft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02662F7-5D7B-479A-9D4F-206672A93F9F}"/>
                </a:ext>
              </a:extLst>
            </p:cNvPr>
            <p:cNvSpPr txBox="1"/>
            <p:nvPr/>
          </p:nvSpPr>
          <p:spPr>
            <a:xfrm>
              <a:off x="8775912" y="1526109"/>
              <a:ext cx="32638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Simulated Levels in Shallow Aquifer, 2020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030A62-BDE5-4834-BC0B-C03D2893CCD4}"/>
                </a:ext>
              </a:extLst>
            </p:cNvPr>
            <p:cNvSpPr txBox="1"/>
            <p:nvPr/>
          </p:nvSpPr>
          <p:spPr>
            <a:xfrm>
              <a:off x="7704083" y="6165573"/>
              <a:ext cx="412759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Salton Sea currently is about -238 ft</a:t>
              </a:r>
            </a:p>
          </p:txBody>
        </p:sp>
      </p:grp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B1CC138-68E2-4A92-B9F4-1D167D79C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52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4439094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0DD86A-26EA-41A8-8A01-08557955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Sustainable Management: GDEs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D5E5708-DD10-4523-B377-9674EF7F4F5E}"/>
              </a:ext>
            </a:extLst>
          </p:cNvPr>
          <p:cNvSpPr>
            <a:spLocks noGrp="1"/>
          </p:cNvSpPr>
          <p:nvPr/>
        </p:nvSpPr>
        <p:spPr>
          <a:xfrm>
            <a:off x="588579" y="1686014"/>
            <a:ext cx="4298732" cy="4604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>
                <a:solidFill>
                  <a:schemeClr val="accent2"/>
                </a:solidFill>
              </a:rPr>
              <a:t>DWR Recommendation:</a:t>
            </a:r>
          </a:p>
          <a:p>
            <a:pPr marL="460375" lvl="1" indent="-457200">
              <a:buFont typeface="Wingdings" panose="05000000000000000000" pitchFamily="2" charset="2"/>
              <a:buChar char="§"/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an identification of GDEs</a:t>
            </a:r>
            <a:r>
              <a:rPr lang="en-US" sz="26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en-US" sz="26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2600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Subbasin</a:t>
            </a:r>
            <a:endParaRPr lang="en-US" sz="2600" dirty="0"/>
          </a:p>
          <a:p>
            <a:pPr marL="52388" indent="0">
              <a:buNone/>
            </a:pPr>
            <a:endParaRPr lang="en-US" sz="1200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Alternative Plan Update includes as an appendix: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Technical Memorandum,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 dirty="0">
                <a:effectLst/>
                <a:latin typeface="CIDFont+F2"/>
                <a:ea typeface="Times New Roman" panose="02020603050405020304" pitchFamily="18" charset="0"/>
                <a:cs typeface="CIDFont+F2"/>
              </a:rPr>
              <a:t>Indio Subbasin Groundwater Dependent Ecosystems Study</a:t>
            </a:r>
            <a:r>
              <a:rPr lang="en-US" sz="2600" dirty="0">
                <a:effectLst/>
                <a:latin typeface="CIDFont+F2"/>
                <a:ea typeface="Times New Roman" panose="02020603050405020304" pitchFamily="18" charset="0"/>
                <a:cs typeface="CIDFont+F2"/>
              </a:rPr>
              <a:t> </a:t>
            </a:r>
            <a:endParaRPr lang="en-US" sz="26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700" dirty="0"/>
          </a:p>
          <a:p>
            <a:pPr marL="457200" lvl="1" indent="0">
              <a:buNone/>
            </a:pPr>
            <a:endParaRPr lang="en-US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770A20-A73E-44FE-9BBF-A654940AF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2326" y="1686015"/>
            <a:ext cx="7116103" cy="4604537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88C0D28-47FD-4F55-9288-4EED5DA54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53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2185041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Welcome and Introductions</a:t>
            </a:r>
          </a:p>
          <a:p>
            <a:r>
              <a:rPr lang="en-US"/>
              <a:t>Alternative Plan Status</a:t>
            </a:r>
          </a:p>
          <a:p>
            <a:r>
              <a:rPr lang="en-US"/>
              <a:t>Groundwater Conditions</a:t>
            </a:r>
          </a:p>
          <a:p>
            <a:r>
              <a:rPr lang="en-US"/>
              <a:t>Sustainable Management</a:t>
            </a:r>
          </a:p>
          <a:p>
            <a:r>
              <a:rPr lang="en-US" b="1"/>
              <a:t>Groundwater Model and Plan Scenarios</a:t>
            </a:r>
          </a:p>
          <a:p>
            <a:r>
              <a:rPr lang="en-US"/>
              <a:t>Public Comment</a:t>
            </a:r>
          </a:p>
          <a:p>
            <a:r>
              <a:rPr lang="en-US"/>
              <a:t>Get Involved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1CC4E1-C5A7-439E-AADA-4C47AEC2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54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8710326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E65D2-4DBE-4531-8072-3CEBDD0CD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Groundwater Model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4E7D4-BFCF-4846-8777-5CD716267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451" y="1571488"/>
            <a:ext cx="4695204" cy="4605475"/>
          </a:xfrm>
        </p:spPr>
        <p:txBody>
          <a:bodyPr/>
          <a:lstStyle/>
          <a:p>
            <a:r>
              <a:rPr lang="en-US" sz="2700" dirty="0"/>
              <a:t>Original Historical Simulation 1936-1996</a:t>
            </a:r>
          </a:p>
          <a:p>
            <a:r>
              <a:rPr lang="en-US" sz="2700" dirty="0"/>
              <a:t>2010 CVWMP Model Simulation (beginning in 1997)</a:t>
            </a:r>
          </a:p>
          <a:p>
            <a:r>
              <a:rPr lang="en-US" sz="2700" dirty="0"/>
              <a:t>Updated and calibrated for historical period 2009-2017</a:t>
            </a:r>
          </a:p>
          <a:p>
            <a:r>
              <a:rPr lang="en-US" sz="2700" dirty="0"/>
              <a:t>Being applied to future scenarios (revised)</a:t>
            </a:r>
          </a:p>
          <a:p>
            <a:endParaRPr lang="en-US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AB0A1AD1-ED55-461E-A53C-267AF6F791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t="15740" r="27861" b="11467"/>
          <a:stretch/>
        </p:blipFill>
        <p:spPr bwMode="auto">
          <a:xfrm>
            <a:off x="5324701" y="1571488"/>
            <a:ext cx="6793235" cy="50166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EEAFD56-BF99-49EC-AB26-A7088E912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55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42445951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E2631-A91D-4808-AD2B-A3954BB01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Revised Plan Scenarios 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75A57159-095F-44C6-8572-C41E8CC16B18}"/>
              </a:ext>
            </a:extLst>
          </p:cNvPr>
          <p:cNvGraphicFramePr>
            <a:graphicFrameLocks/>
          </p:cNvGraphicFramePr>
          <p:nvPr/>
        </p:nvGraphicFramePr>
        <p:xfrm>
          <a:off x="649887" y="1622357"/>
          <a:ext cx="7012553" cy="4751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Graphic 7" descr="Water with solid fill">
            <a:extLst>
              <a:ext uri="{FF2B5EF4-FFF2-40B4-BE49-F238E27FC236}">
                <a16:creationId xmlns:a16="http://schemas.microsoft.com/office/drawing/2014/main" id="{AA15A47E-23B9-4303-98A7-50EB6F0A454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0163" y="1898463"/>
            <a:ext cx="548640" cy="548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E9AD86-5A00-4C70-9BF1-52F5D135C1CB}"/>
              </a:ext>
            </a:extLst>
          </p:cNvPr>
          <p:cNvSpPr txBox="1"/>
          <p:nvPr/>
        </p:nvSpPr>
        <p:spPr>
          <a:xfrm>
            <a:off x="8423554" y="1972728"/>
            <a:ext cx="3299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Existing supplies &amp; facilities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8B4C65-AD34-431F-BB0F-2C067C69FCA7}"/>
              </a:ext>
            </a:extLst>
          </p:cNvPr>
          <p:cNvSpPr txBox="1"/>
          <p:nvPr/>
        </p:nvSpPr>
        <p:spPr>
          <a:xfrm>
            <a:off x="8423554" y="2577621"/>
            <a:ext cx="3497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Existing supplies &amp; facilities limited by climate changes</a:t>
            </a:r>
          </a:p>
        </p:txBody>
      </p:sp>
      <p:pic>
        <p:nvPicPr>
          <p:cNvPr id="20" name="Graphic 19" descr="Water with solid fill">
            <a:extLst>
              <a:ext uri="{FF2B5EF4-FFF2-40B4-BE49-F238E27FC236}">
                <a16:creationId xmlns:a16="http://schemas.microsoft.com/office/drawing/2014/main" id="{898E7CD7-4280-430F-A758-CE00C576E0D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50163" y="2651886"/>
            <a:ext cx="548640" cy="548640"/>
          </a:xfrm>
          <a:prstGeom prst="rect">
            <a:avLst/>
          </a:prstGeom>
        </p:spPr>
      </p:pic>
      <p:pic>
        <p:nvPicPr>
          <p:cNvPr id="21" name="Graphic 20" descr="Water with solid fill">
            <a:extLst>
              <a:ext uri="{FF2B5EF4-FFF2-40B4-BE49-F238E27FC236}">
                <a16:creationId xmlns:a16="http://schemas.microsoft.com/office/drawing/2014/main" id="{2E8536A8-01F4-406C-A12D-E000F8159B0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0163" y="3405309"/>
            <a:ext cx="548640" cy="548640"/>
          </a:xfrm>
          <a:prstGeom prst="rect">
            <a:avLst/>
          </a:prstGeom>
        </p:spPr>
      </p:pic>
      <p:pic>
        <p:nvPicPr>
          <p:cNvPr id="22" name="Graphic 21" descr="Water with solid fill">
            <a:extLst>
              <a:ext uri="{FF2B5EF4-FFF2-40B4-BE49-F238E27FC236}">
                <a16:creationId xmlns:a16="http://schemas.microsoft.com/office/drawing/2014/main" id="{357767F0-07F9-438D-95FB-F1A38EC0CD9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50163" y="4158732"/>
            <a:ext cx="548640" cy="548640"/>
          </a:xfrm>
          <a:prstGeom prst="rect">
            <a:avLst/>
          </a:prstGeom>
        </p:spPr>
      </p:pic>
      <p:pic>
        <p:nvPicPr>
          <p:cNvPr id="23" name="Graphic 22" descr="Water with solid fill">
            <a:extLst>
              <a:ext uri="{FF2B5EF4-FFF2-40B4-BE49-F238E27FC236}">
                <a16:creationId xmlns:a16="http://schemas.microsoft.com/office/drawing/2014/main" id="{1A6E8E19-FEDD-438E-9AA8-CE227E5A2F7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0163" y="4912155"/>
            <a:ext cx="548640" cy="548640"/>
          </a:xfrm>
          <a:prstGeom prst="rect">
            <a:avLst/>
          </a:prstGeom>
        </p:spPr>
      </p:pic>
      <p:pic>
        <p:nvPicPr>
          <p:cNvPr id="24" name="Graphic 23" descr="Water with solid fill">
            <a:extLst>
              <a:ext uri="{FF2B5EF4-FFF2-40B4-BE49-F238E27FC236}">
                <a16:creationId xmlns:a16="http://schemas.microsoft.com/office/drawing/2014/main" id="{9C8A73CE-668A-484A-9C7B-66C405775B2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50163" y="5665580"/>
            <a:ext cx="548640" cy="54864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1AB507E-1DCD-4366-9632-A7D439D0CADD}"/>
              </a:ext>
            </a:extLst>
          </p:cNvPr>
          <p:cNvSpPr txBox="1"/>
          <p:nvPr/>
        </p:nvSpPr>
        <p:spPr>
          <a:xfrm>
            <a:off x="8445038" y="3468858"/>
            <a:ext cx="3590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5-Year CIP supplies &amp; facilities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193710-C5CD-4D30-A6F7-AC4AF2BFA99E}"/>
              </a:ext>
            </a:extLst>
          </p:cNvPr>
          <p:cNvSpPr txBox="1"/>
          <p:nvPr/>
        </p:nvSpPr>
        <p:spPr>
          <a:xfrm>
            <a:off x="8445038" y="4073751"/>
            <a:ext cx="3746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5-Year CIP supplies &amp; facilities limited by climate changes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0B6D7-C3FC-4A67-AFA5-1FB4B4D6A094}"/>
              </a:ext>
            </a:extLst>
          </p:cNvPr>
          <p:cNvSpPr txBox="1"/>
          <p:nvPr/>
        </p:nvSpPr>
        <p:spPr>
          <a:xfrm>
            <a:off x="8445038" y="4976981"/>
            <a:ext cx="3716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All planned supplies &amp; facilities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5E37F3-7878-47EA-B524-9901713A9DC3}"/>
              </a:ext>
            </a:extLst>
          </p:cNvPr>
          <p:cNvSpPr txBox="1"/>
          <p:nvPr/>
        </p:nvSpPr>
        <p:spPr>
          <a:xfrm>
            <a:off x="8445038" y="5581874"/>
            <a:ext cx="3746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All planned supplies &amp; facilities limited by climate changes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2EB607-A441-4CEF-8DEE-E39B34AE93FF}"/>
              </a:ext>
            </a:extLst>
          </p:cNvPr>
          <p:cNvSpPr txBox="1"/>
          <p:nvPr/>
        </p:nvSpPr>
        <p:spPr>
          <a:xfrm>
            <a:off x="11434233" y="6375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E97F"/>
                </a:solidFill>
                <a:cs typeface="segoe ui"/>
              </a:rPr>
              <a:t>56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277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793207A-5177-41EE-91EB-D536B0822AD6}"/>
              </a:ext>
            </a:extLst>
          </p:cNvPr>
          <p:cNvGrpSpPr/>
          <p:nvPr/>
        </p:nvGrpSpPr>
        <p:grpSpPr>
          <a:xfrm>
            <a:off x="6008089" y="1609954"/>
            <a:ext cx="6057142" cy="4928958"/>
            <a:chOff x="5979514" y="1609954"/>
            <a:chExt cx="6057142" cy="492895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50DC485-69F9-441D-B329-6D2D84AC8D06}"/>
                </a:ext>
              </a:extLst>
            </p:cNvPr>
            <p:cNvGrpSpPr/>
            <p:nvPr/>
          </p:nvGrpSpPr>
          <p:grpSpPr>
            <a:xfrm>
              <a:off x="5979514" y="1609954"/>
              <a:ext cx="6057142" cy="4928958"/>
              <a:chOff x="5979514" y="1609954"/>
              <a:chExt cx="6057142" cy="492895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86E85979-2818-45D2-83EF-179B3E1C0B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79514" y="1609954"/>
                <a:ext cx="6057142" cy="4928958"/>
              </a:xfrm>
              <a:prstGeom prst="rect">
                <a:avLst/>
              </a:prstGeom>
            </p:spPr>
          </p:pic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DC52ABDE-E503-473A-A34D-E0124C7A398E}"/>
                  </a:ext>
                </a:extLst>
              </p:cNvPr>
              <p:cNvSpPr/>
              <p:nvPr/>
            </p:nvSpPr>
            <p:spPr>
              <a:xfrm>
                <a:off x="6813176" y="2188374"/>
                <a:ext cx="4782671" cy="1939873"/>
              </a:xfrm>
              <a:custGeom>
                <a:avLst/>
                <a:gdLst>
                  <a:gd name="connsiteX0" fmla="*/ 0 w 4782671"/>
                  <a:gd name="connsiteY0" fmla="*/ 666885 h 1939873"/>
                  <a:gd name="connsiteX1" fmla="*/ 206189 w 4782671"/>
                  <a:gd name="connsiteY1" fmla="*/ 595167 h 1939873"/>
                  <a:gd name="connsiteX2" fmla="*/ 242048 w 4782671"/>
                  <a:gd name="connsiteY2" fmla="*/ 505520 h 1939873"/>
                  <a:gd name="connsiteX3" fmla="*/ 376518 w 4782671"/>
                  <a:gd name="connsiteY3" fmla="*/ 424838 h 1939873"/>
                  <a:gd name="connsiteX4" fmla="*/ 502024 w 4782671"/>
                  <a:gd name="connsiteY4" fmla="*/ 388979 h 1939873"/>
                  <a:gd name="connsiteX5" fmla="*/ 672353 w 4782671"/>
                  <a:gd name="connsiteY5" fmla="*/ 384497 h 1939873"/>
                  <a:gd name="connsiteX6" fmla="*/ 918883 w 4782671"/>
                  <a:gd name="connsiteY6" fmla="*/ 353120 h 1939873"/>
                  <a:gd name="connsiteX7" fmla="*/ 1035424 w 4782671"/>
                  <a:gd name="connsiteY7" fmla="*/ 218650 h 1939873"/>
                  <a:gd name="connsiteX8" fmla="*/ 1093695 w 4782671"/>
                  <a:gd name="connsiteY8" fmla="*/ 79697 h 1939873"/>
                  <a:gd name="connsiteX9" fmla="*/ 1147483 w 4782671"/>
                  <a:gd name="connsiteY9" fmla="*/ 16944 h 1939873"/>
                  <a:gd name="connsiteX10" fmla="*/ 1317812 w 4782671"/>
                  <a:gd name="connsiteY10" fmla="*/ 7979 h 1939873"/>
                  <a:gd name="connsiteX11" fmla="*/ 1434353 w 4782671"/>
                  <a:gd name="connsiteY11" fmla="*/ 7979 h 1939873"/>
                  <a:gd name="connsiteX12" fmla="*/ 1609165 w 4782671"/>
                  <a:gd name="connsiteY12" fmla="*/ 111073 h 1939873"/>
                  <a:gd name="connsiteX13" fmla="*/ 1801906 w 4782671"/>
                  <a:gd name="connsiteY13" fmla="*/ 178308 h 1939873"/>
                  <a:gd name="connsiteX14" fmla="*/ 1967753 w 4782671"/>
                  <a:gd name="connsiteY14" fmla="*/ 294850 h 1939873"/>
                  <a:gd name="connsiteX15" fmla="*/ 2133600 w 4782671"/>
                  <a:gd name="connsiteY15" fmla="*/ 380014 h 1939873"/>
                  <a:gd name="connsiteX16" fmla="*/ 2344271 w 4782671"/>
                  <a:gd name="connsiteY16" fmla="*/ 478626 h 1939873"/>
                  <a:gd name="connsiteX17" fmla="*/ 2626659 w 4782671"/>
                  <a:gd name="connsiteY17" fmla="*/ 662402 h 1939873"/>
                  <a:gd name="connsiteX18" fmla="*/ 2720789 w 4782671"/>
                  <a:gd name="connsiteY18" fmla="*/ 653438 h 1939873"/>
                  <a:gd name="connsiteX19" fmla="*/ 2922495 w 4782671"/>
                  <a:gd name="connsiteY19" fmla="*/ 774461 h 1939873"/>
                  <a:gd name="connsiteX20" fmla="*/ 3164542 w 4782671"/>
                  <a:gd name="connsiteY20" fmla="*/ 931344 h 1939873"/>
                  <a:gd name="connsiteX21" fmla="*/ 3397624 w 4782671"/>
                  <a:gd name="connsiteY21" fmla="*/ 1110638 h 1939873"/>
                  <a:gd name="connsiteX22" fmla="*/ 3541059 w 4782671"/>
                  <a:gd name="connsiteY22" fmla="*/ 1249591 h 1939873"/>
                  <a:gd name="connsiteX23" fmla="*/ 3711389 w 4782671"/>
                  <a:gd name="connsiteY23" fmla="*/ 1397508 h 1939873"/>
                  <a:gd name="connsiteX24" fmla="*/ 3917577 w 4782671"/>
                  <a:gd name="connsiteY24" fmla="*/ 1684379 h 1939873"/>
                  <a:gd name="connsiteX25" fmla="*/ 4083424 w 4782671"/>
                  <a:gd name="connsiteY25" fmla="*/ 1859191 h 1939873"/>
                  <a:gd name="connsiteX26" fmla="*/ 4204448 w 4782671"/>
                  <a:gd name="connsiteY26" fmla="*/ 1917461 h 1939873"/>
                  <a:gd name="connsiteX27" fmla="*/ 4365812 w 4782671"/>
                  <a:gd name="connsiteY27" fmla="*/ 1886085 h 1939873"/>
                  <a:gd name="connsiteX28" fmla="*/ 4518212 w 4782671"/>
                  <a:gd name="connsiteY28" fmla="*/ 1886085 h 1939873"/>
                  <a:gd name="connsiteX29" fmla="*/ 4688542 w 4782671"/>
                  <a:gd name="connsiteY29" fmla="*/ 1904014 h 1939873"/>
                  <a:gd name="connsiteX30" fmla="*/ 4782671 w 4782671"/>
                  <a:gd name="connsiteY30" fmla="*/ 1939873 h 1939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782671" h="1939873">
                    <a:moveTo>
                      <a:pt x="0" y="666885"/>
                    </a:moveTo>
                    <a:cubicBezTo>
                      <a:pt x="82924" y="644473"/>
                      <a:pt x="165848" y="622061"/>
                      <a:pt x="206189" y="595167"/>
                    </a:cubicBezTo>
                    <a:cubicBezTo>
                      <a:pt x="246530" y="568273"/>
                      <a:pt x="213660" y="533908"/>
                      <a:pt x="242048" y="505520"/>
                    </a:cubicBezTo>
                    <a:cubicBezTo>
                      <a:pt x="270436" y="477132"/>
                      <a:pt x="333189" y="444261"/>
                      <a:pt x="376518" y="424838"/>
                    </a:cubicBezTo>
                    <a:cubicBezTo>
                      <a:pt x="419847" y="405415"/>
                      <a:pt x="452718" y="395702"/>
                      <a:pt x="502024" y="388979"/>
                    </a:cubicBezTo>
                    <a:cubicBezTo>
                      <a:pt x="551330" y="382256"/>
                      <a:pt x="602877" y="390473"/>
                      <a:pt x="672353" y="384497"/>
                    </a:cubicBezTo>
                    <a:cubicBezTo>
                      <a:pt x="741830" y="378520"/>
                      <a:pt x="858371" y="380761"/>
                      <a:pt x="918883" y="353120"/>
                    </a:cubicBezTo>
                    <a:cubicBezTo>
                      <a:pt x="979395" y="325479"/>
                      <a:pt x="1006289" y="264220"/>
                      <a:pt x="1035424" y="218650"/>
                    </a:cubicBezTo>
                    <a:cubicBezTo>
                      <a:pt x="1064559" y="173080"/>
                      <a:pt x="1075019" y="113315"/>
                      <a:pt x="1093695" y="79697"/>
                    </a:cubicBezTo>
                    <a:cubicBezTo>
                      <a:pt x="1112371" y="46079"/>
                      <a:pt x="1110130" y="28897"/>
                      <a:pt x="1147483" y="16944"/>
                    </a:cubicBezTo>
                    <a:cubicBezTo>
                      <a:pt x="1184836" y="4991"/>
                      <a:pt x="1270000" y="9473"/>
                      <a:pt x="1317812" y="7979"/>
                    </a:cubicBezTo>
                    <a:cubicBezTo>
                      <a:pt x="1365624" y="6485"/>
                      <a:pt x="1385794" y="-9203"/>
                      <a:pt x="1434353" y="7979"/>
                    </a:cubicBezTo>
                    <a:cubicBezTo>
                      <a:pt x="1482912" y="25161"/>
                      <a:pt x="1547906" y="82685"/>
                      <a:pt x="1609165" y="111073"/>
                    </a:cubicBezTo>
                    <a:cubicBezTo>
                      <a:pt x="1670424" y="139461"/>
                      <a:pt x="1742141" y="147678"/>
                      <a:pt x="1801906" y="178308"/>
                    </a:cubicBezTo>
                    <a:cubicBezTo>
                      <a:pt x="1861671" y="208937"/>
                      <a:pt x="1912471" y="261232"/>
                      <a:pt x="1967753" y="294850"/>
                    </a:cubicBezTo>
                    <a:cubicBezTo>
                      <a:pt x="2023035" y="328468"/>
                      <a:pt x="2070847" y="349385"/>
                      <a:pt x="2133600" y="380014"/>
                    </a:cubicBezTo>
                    <a:cubicBezTo>
                      <a:pt x="2196353" y="410643"/>
                      <a:pt x="2262095" y="431561"/>
                      <a:pt x="2344271" y="478626"/>
                    </a:cubicBezTo>
                    <a:cubicBezTo>
                      <a:pt x="2426448" y="525691"/>
                      <a:pt x="2563906" y="633267"/>
                      <a:pt x="2626659" y="662402"/>
                    </a:cubicBezTo>
                    <a:cubicBezTo>
                      <a:pt x="2689412" y="691537"/>
                      <a:pt x="2671483" y="634762"/>
                      <a:pt x="2720789" y="653438"/>
                    </a:cubicBezTo>
                    <a:cubicBezTo>
                      <a:pt x="2770095" y="672114"/>
                      <a:pt x="2848536" y="728143"/>
                      <a:pt x="2922495" y="774461"/>
                    </a:cubicBezTo>
                    <a:cubicBezTo>
                      <a:pt x="2996454" y="820779"/>
                      <a:pt x="3085354" y="875315"/>
                      <a:pt x="3164542" y="931344"/>
                    </a:cubicBezTo>
                    <a:cubicBezTo>
                      <a:pt x="3243730" y="987373"/>
                      <a:pt x="3334871" y="1057597"/>
                      <a:pt x="3397624" y="1110638"/>
                    </a:cubicBezTo>
                    <a:cubicBezTo>
                      <a:pt x="3460377" y="1163679"/>
                      <a:pt x="3488765" y="1201779"/>
                      <a:pt x="3541059" y="1249591"/>
                    </a:cubicBezTo>
                    <a:cubicBezTo>
                      <a:pt x="3593353" y="1297403"/>
                      <a:pt x="3648636" y="1325043"/>
                      <a:pt x="3711389" y="1397508"/>
                    </a:cubicBezTo>
                    <a:cubicBezTo>
                      <a:pt x="3774142" y="1469973"/>
                      <a:pt x="3855571" y="1607432"/>
                      <a:pt x="3917577" y="1684379"/>
                    </a:cubicBezTo>
                    <a:cubicBezTo>
                      <a:pt x="3979583" y="1761326"/>
                      <a:pt x="4035612" y="1820344"/>
                      <a:pt x="4083424" y="1859191"/>
                    </a:cubicBezTo>
                    <a:cubicBezTo>
                      <a:pt x="4131236" y="1898038"/>
                      <a:pt x="4157383" y="1912979"/>
                      <a:pt x="4204448" y="1917461"/>
                    </a:cubicBezTo>
                    <a:cubicBezTo>
                      <a:pt x="4251513" y="1921943"/>
                      <a:pt x="4313518" y="1891314"/>
                      <a:pt x="4365812" y="1886085"/>
                    </a:cubicBezTo>
                    <a:cubicBezTo>
                      <a:pt x="4418106" y="1880856"/>
                      <a:pt x="4464424" y="1883097"/>
                      <a:pt x="4518212" y="1886085"/>
                    </a:cubicBezTo>
                    <a:cubicBezTo>
                      <a:pt x="4572000" y="1889073"/>
                      <a:pt x="4644466" y="1895049"/>
                      <a:pt x="4688542" y="1904014"/>
                    </a:cubicBezTo>
                    <a:cubicBezTo>
                      <a:pt x="4732618" y="1912979"/>
                      <a:pt x="4757644" y="1926426"/>
                      <a:pt x="4782671" y="1939873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A405B5E-39C8-4407-AF6A-8B2BC02919C4}"/>
                  </a:ext>
                </a:extLst>
              </p:cNvPr>
              <p:cNvSpPr/>
              <p:nvPr/>
            </p:nvSpPr>
            <p:spPr>
              <a:xfrm>
                <a:off x="9444793" y="3642818"/>
                <a:ext cx="2146572" cy="1471673"/>
              </a:xfrm>
              <a:custGeom>
                <a:avLst/>
                <a:gdLst>
                  <a:gd name="connsiteX0" fmla="*/ 12972 w 2146572"/>
                  <a:gd name="connsiteY0" fmla="*/ 727476 h 1471673"/>
                  <a:gd name="connsiteX1" fmla="*/ 4007 w 2146572"/>
                  <a:gd name="connsiteY1" fmla="*/ 628864 h 1471673"/>
                  <a:gd name="connsiteX2" fmla="*/ 4007 w 2146572"/>
                  <a:gd name="connsiteY2" fmla="*/ 557147 h 1471673"/>
                  <a:gd name="connsiteX3" fmla="*/ 53313 w 2146572"/>
                  <a:gd name="connsiteY3" fmla="*/ 566111 h 1471673"/>
                  <a:gd name="connsiteX4" fmla="*/ 138478 w 2146572"/>
                  <a:gd name="connsiteY4" fmla="*/ 454053 h 1471673"/>
                  <a:gd name="connsiteX5" fmla="*/ 151925 w 2146572"/>
                  <a:gd name="connsiteY5" fmla="*/ 315100 h 1471673"/>
                  <a:gd name="connsiteX6" fmla="*/ 120548 w 2146572"/>
                  <a:gd name="connsiteY6" fmla="*/ 225453 h 1471673"/>
                  <a:gd name="connsiteX7" fmla="*/ 120548 w 2146572"/>
                  <a:gd name="connsiteY7" fmla="*/ 113394 h 1471673"/>
                  <a:gd name="connsiteX8" fmla="*/ 138478 w 2146572"/>
                  <a:gd name="connsiteY8" fmla="*/ 14782 h 1471673"/>
                  <a:gd name="connsiteX9" fmla="*/ 214678 w 2146572"/>
                  <a:gd name="connsiteY9" fmla="*/ 1335 h 1471673"/>
                  <a:gd name="connsiteX10" fmla="*/ 317772 w 2146572"/>
                  <a:gd name="connsiteY10" fmla="*/ 23747 h 1471673"/>
                  <a:gd name="connsiteX11" fmla="*/ 371560 w 2146572"/>
                  <a:gd name="connsiteY11" fmla="*/ 86500 h 1471673"/>
                  <a:gd name="connsiteX12" fmla="*/ 497066 w 2146572"/>
                  <a:gd name="connsiteY12" fmla="*/ 140288 h 1471673"/>
                  <a:gd name="connsiteX13" fmla="*/ 636019 w 2146572"/>
                  <a:gd name="connsiteY13" fmla="*/ 279241 h 1471673"/>
                  <a:gd name="connsiteX14" fmla="*/ 752560 w 2146572"/>
                  <a:gd name="connsiteY14" fmla="*/ 413711 h 1471673"/>
                  <a:gd name="connsiteX15" fmla="*/ 842207 w 2146572"/>
                  <a:gd name="connsiteY15" fmla="*/ 534735 h 1471673"/>
                  <a:gd name="connsiteX16" fmla="*/ 882548 w 2146572"/>
                  <a:gd name="connsiteY16" fmla="*/ 646794 h 1471673"/>
                  <a:gd name="connsiteX17" fmla="*/ 1012536 w 2146572"/>
                  <a:gd name="connsiteY17" fmla="*/ 758853 h 1471673"/>
                  <a:gd name="connsiteX18" fmla="*/ 1093219 w 2146572"/>
                  <a:gd name="connsiteY18" fmla="*/ 902288 h 1471673"/>
                  <a:gd name="connsiteX19" fmla="*/ 1173901 w 2146572"/>
                  <a:gd name="connsiteY19" fmla="*/ 947111 h 1471673"/>
                  <a:gd name="connsiteX20" fmla="*/ 1205278 w 2146572"/>
                  <a:gd name="connsiteY20" fmla="*/ 1009864 h 1471673"/>
                  <a:gd name="connsiteX21" fmla="*/ 1250101 w 2146572"/>
                  <a:gd name="connsiteY21" fmla="*/ 1045723 h 1471673"/>
                  <a:gd name="connsiteX22" fmla="*/ 1330783 w 2146572"/>
                  <a:gd name="connsiteY22" fmla="*/ 1063653 h 1471673"/>
                  <a:gd name="connsiteX23" fmla="*/ 1420431 w 2146572"/>
                  <a:gd name="connsiteY23" fmla="*/ 1157782 h 1471673"/>
                  <a:gd name="connsiteX24" fmla="*/ 1505595 w 2146572"/>
                  <a:gd name="connsiteY24" fmla="*/ 1189158 h 1471673"/>
                  <a:gd name="connsiteX25" fmla="*/ 1626619 w 2146572"/>
                  <a:gd name="connsiteY25" fmla="*/ 1171229 h 1471673"/>
                  <a:gd name="connsiteX26" fmla="*/ 1707301 w 2146572"/>
                  <a:gd name="connsiteY26" fmla="*/ 1238464 h 1471673"/>
                  <a:gd name="connsiteX27" fmla="*/ 1783501 w 2146572"/>
                  <a:gd name="connsiteY27" fmla="*/ 1247429 h 1471673"/>
                  <a:gd name="connsiteX28" fmla="*/ 1828325 w 2146572"/>
                  <a:gd name="connsiteY28" fmla="*/ 1363970 h 1471673"/>
                  <a:gd name="connsiteX29" fmla="*/ 1931419 w 2146572"/>
                  <a:gd name="connsiteY29" fmla="*/ 1440170 h 1471673"/>
                  <a:gd name="connsiteX30" fmla="*/ 2043478 w 2146572"/>
                  <a:gd name="connsiteY30" fmla="*/ 1471547 h 1471673"/>
                  <a:gd name="connsiteX31" fmla="*/ 2146572 w 2146572"/>
                  <a:gd name="connsiteY31" fmla="*/ 1449135 h 147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146572" h="1471673">
                    <a:moveTo>
                      <a:pt x="12972" y="727476"/>
                    </a:moveTo>
                    <a:cubicBezTo>
                      <a:pt x="9236" y="692364"/>
                      <a:pt x="5501" y="657252"/>
                      <a:pt x="4007" y="628864"/>
                    </a:cubicBezTo>
                    <a:cubicBezTo>
                      <a:pt x="2513" y="600476"/>
                      <a:pt x="-4211" y="567606"/>
                      <a:pt x="4007" y="557147"/>
                    </a:cubicBezTo>
                    <a:cubicBezTo>
                      <a:pt x="12225" y="546688"/>
                      <a:pt x="30901" y="583293"/>
                      <a:pt x="53313" y="566111"/>
                    </a:cubicBezTo>
                    <a:cubicBezTo>
                      <a:pt x="75725" y="548929"/>
                      <a:pt x="122043" y="495888"/>
                      <a:pt x="138478" y="454053"/>
                    </a:cubicBezTo>
                    <a:cubicBezTo>
                      <a:pt x="154913" y="412218"/>
                      <a:pt x="154913" y="353200"/>
                      <a:pt x="151925" y="315100"/>
                    </a:cubicBezTo>
                    <a:cubicBezTo>
                      <a:pt x="148937" y="277000"/>
                      <a:pt x="125778" y="259071"/>
                      <a:pt x="120548" y="225453"/>
                    </a:cubicBezTo>
                    <a:cubicBezTo>
                      <a:pt x="115319" y="191835"/>
                      <a:pt x="117560" y="148506"/>
                      <a:pt x="120548" y="113394"/>
                    </a:cubicBezTo>
                    <a:cubicBezTo>
                      <a:pt x="123536" y="78282"/>
                      <a:pt x="122790" y="33458"/>
                      <a:pt x="138478" y="14782"/>
                    </a:cubicBezTo>
                    <a:cubicBezTo>
                      <a:pt x="154166" y="-3894"/>
                      <a:pt x="184796" y="-159"/>
                      <a:pt x="214678" y="1335"/>
                    </a:cubicBezTo>
                    <a:cubicBezTo>
                      <a:pt x="244560" y="2829"/>
                      <a:pt x="291625" y="9553"/>
                      <a:pt x="317772" y="23747"/>
                    </a:cubicBezTo>
                    <a:cubicBezTo>
                      <a:pt x="343919" y="37941"/>
                      <a:pt x="341678" y="67076"/>
                      <a:pt x="371560" y="86500"/>
                    </a:cubicBezTo>
                    <a:cubicBezTo>
                      <a:pt x="401442" y="105924"/>
                      <a:pt x="452990" y="108165"/>
                      <a:pt x="497066" y="140288"/>
                    </a:cubicBezTo>
                    <a:cubicBezTo>
                      <a:pt x="541142" y="172411"/>
                      <a:pt x="593437" y="233670"/>
                      <a:pt x="636019" y="279241"/>
                    </a:cubicBezTo>
                    <a:cubicBezTo>
                      <a:pt x="678601" y="324812"/>
                      <a:pt x="718195" y="371129"/>
                      <a:pt x="752560" y="413711"/>
                    </a:cubicBezTo>
                    <a:cubicBezTo>
                      <a:pt x="786925" y="456293"/>
                      <a:pt x="820542" y="495888"/>
                      <a:pt x="842207" y="534735"/>
                    </a:cubicBezTo>
                    <a:cubicBezTo>
                      <a:pt x="863872" y="573582"/>
                      <a:pt x="854160" y="609441"/>
                      <a:pt x="882548" y="646794"/>
                    </a:cubicBezTo>
                    <a:cubicBezTo>
                      <a:pt x="910936" y="684147"/>
                      <a:pt x="977424" y="716271"/>
                      <a:pt x="1012536" y="758853"/>
                    </a:cubicBezTo>
                    <a:cubicBezTo>
                      <a:pt x="1047648" y="801435"/>
                      <a:pt x="1066325" y="870912"/>
                      <a:pt x="1093219" y="902288"/>
                    </a:cubicBezTo>
                    <a:cubicBezTo>
                      <a:pt x="1120113" y="933664"/>
                      <a:pt x="1155225" y="929182"/>
                      <a:pt x="1173901" y="947111"/>
                    </a:cubicBezTo>
                    <a:cubicBezTo>
                      <a:pt x="1192578" y="965040"/>
                      <a:pt x="1192578" y="993429"/>
                      <a:pt x="1205278" y="1009864"/>
                    </a:cubicBezTo>
                    <a:cubicBezTo>
                      <a:pt x="1217978" y="1026299"/>
                      <a:pt x="1229184" y="1036758"/>
                      <a:pt x="1250101" y="1045723"/>
                    </a:cubicBezTo>
                    <a:cubicBezTo>
                      <a:pt x="1271018" y="1054688"/>
                      <a:pt x="1302395" y="1044977"/>
                      <a:pt x="1330783" y="1063653"/>
                    </a:cubicBezTo>
                    <a:cubicBezTo>
                      <a:pt x="1359171" y="1082329"/>
                      <a:pt x="1391296" y="1136864"/>
                      <a:pt x="1420431" y="1157782"/>
                    </a:cubicBezTo>
                    <a:cubicBezTo>
                      <a:pt x="1449566" y="1178700"/>
                      <a:pt x="1471230" y="1186917"/>
                      <a:pt x="1505595" y="1189158"/>
                    </a:cubicBezTo>
                    <a:cubicBezTo>
                      <a:pt x="1539960" y="1191399"/>
                      <a:pt x="1593001" y="1163011"/>
                      <a:pt x="1626619" y="1171229"/>
                    </a:cubicBezTo>
                    <a:cubicBezTo>
                      <a:pt x="1660237" y="1179447"/>
                      <a:pt x="1681154" y="1225764"/>
                      <a:pt x="1707301" y="1238464"/>
                    </a:cubicBezTo>
                    <a:cubicBezTo>
                      <a:pt x="1733448" y="1251164"/>
                      <a:pt x="1763330" y="1226511"/>
                      <a:pt x="1783501" y="1247429"/>
                    </a:cubicBezTo>
                    <a:cubicBezTo>
                      <a:pt x="1803672" y="1268347"/>
                      <a:pt x="1803672" y="1331847"/>
                      <a:pt x="1828325" y="1363970"/>
                    </a:cubicBezTo>
                    <a:cubicBezTo>
                      <a:pt x="1852978" y="1396093"/>
                      <a:pt x="1895560" y="1422241"/>
                      <a:pt x="1931419" y="1440170"/>
                    </a:cubicBezTo>
                    <a:cubicBezTo>
                      <a:pt x="1967278" y="1458100"/>
                      <a:pt x="2007619" y="1470053"/>
                      <a:pt x="2043478" y="1471547"/>
                    </a:cubicBezTo>
                    <a:cubicBezTo>
                      <a:pt x="2079337" y="1473041"/>
                      <a:pt x="2112954" y="1461088"/>
                      <a:pt x="2146572" y="1449135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42E696C-9809-4A45-840A-C3741D871E1C}"/>
                  </a:ext>
                </a:extLst>
              </p:cNvPr>
              <p:cNvSpPr txBox="1"/>
              <p:nvPr/>
            </p:nvSpPr>
            <p:spPr>
              <a:xfrm>
                <a:off x="6186162" y="2164980"/>
                <a:ext cx="1159292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bg2"/>
                    </a:solidFill>
                  </a:rPr>
                  <a:t>Colorado River </a:t>
                </a:r>
                <a:br>
                  <a:rPr lang="en-US" sz="1000" b="1">
                    <a:solidFill>
                      <a:schemeClr val="bg2"/>
                    </a:solidFill>
                  </a:rPr>
                </a:br>
                <a:r>
                  <a:rPr lang="en-US" sz="1000" b="1">
                    <a:solidFill>
                      <a:schemeClr val="bg2"/>
                    </a:solidFill>
                  </a:rPr>
                  <a:t>Aqueduct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C392A81-00FE-44FB-99AA-ABD8FEDA1944}"/>
                  </a:ext>
                </a:extLst>
              </p:cNvPr>
              <p:cNvSpPr txBox="1"/>
              <p:nvPr/>
            </p:nvSpPr>
            <p:spPr>
              <a:xfrm>
                <a:off x="10613501" y="4207890"/>
                <a:ext cx="7970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bg2"/>
                    </a:solidFill>
                  </a:rPr>
                  <a:t>Coachella </a:t>
                </a:r>
                <a:br>
                  <a:rPr lang="en-US" sz="1000" b="1">
                    <a:solidFill>
                      <a:schemeClr val="bg2"/>
                    </a:solidFill>
                  </a:rPr>
                </a:br>
                <a:r>
                  <a:rPr lang="en-US" sz="1000" b="1">
                    <a:solidFill>
                      <a:schemeClr val="bg2"/>
                    </a:solidFill>
                  </a:rPr>
                  <a:t>Canal</a:t>
                </a: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41ABDF61-2944-4259-8360-536C461A5E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45937" y="2544506"/>
                <a:ext cx="115178" cy="217144"/>
              </a:xfrm>
              <a:prstGeom prst="straightConnector1">
                <a:avLst/>
              </a:prstGeom>
              <a:ln w="28575">
                <a:solidFill>
                  <a:schemeClr val="bg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5DB1A98C-A776-4543-86C7-09307EF50B8D}"/>
                  </a:ext>
                </a:extLst>
              </p:cNvPr>
              <p:cNvCxnSpPr/>
              <p:nvPr/>
            </p:nvCxnSpPr>
            <p:spPr>
              <a:xfrm flipH="1">
                <a:off x="10905471" y="4568641"/>
                <a:ext cx="103571" cy="211884"/>
              </a:xfrm>
              <a:prstGeom prst="straightConnector1">
                <a:avLst/>
              </a:prstGeom>
              <a:ln w="28575">
                <a:solidFill>
                  <a:schemeClr val="bg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338C6AA-16DB-4B84-94ED-6C872BAEB190}"/>
                </a:ext>
              </a:extLst>
            </p:cNvPr>
            <p:cNvSpPr/>
            <p:nvPr/>
          </p:nvSpPr>
          <p:spPr>
            <a:xfrm>
              <a:off x="6008914" y="2846614"/>
              <a:ext cx="827315" cy="119743"/>
            </a:xfrm>
            <a:custGeom>
              <a:avLst/>
              <a:gdLst>
                <a:gd name="connsiteX0" fmla="*/ 0 w 827315"/>
                <a:gd name="connsiteY0" fmla="*/ 119743 h 119743"/>
                <a:gd name="connsiteX1" fmla="*/ 315686 w 827315"/>
                <a:gd name="connsiteY1" fmla="*/ 114300 h 119743"/>
                <a:gd name="connsiteX2" fmla="*/ 669472 w 827315"/>
                <a:gd name="connsiteY2" fmla="*/ 65315 h 119743"/>
                <a:gd name="connsiteX3" fmla="*/ 827315 w 827315"/>
                <a:gd name="connsiteY3" fmla="*/ 0 h 11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315" h="119743">
                  <a:moveTo>
                    <a:pt x="0" y="119743"/>
                  </a:moveTo>
                  <a:lnTo>
                    <a:pt x="315686" y="114300"/>
                  </a:lnTo>
                  <a:cubicBezTo>
                    <a:pt x="427265" y="105229"/>
                    <a:pt x="584201" y="84365"/>
                    <a:pt x="669472" y="65315"/>
                  </a:cubicBezTo>
                  <a:cubicBezTo>
                    <a:pt x="754743" y="46265"/>
                    <a:pt x="791029" y="23132"/>
                    <a:pt x="827315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6B0FE7C-B69A-4D5A-A4BF-434AFB287AF5}"/>
                </a:ext>
              </a:extLst>
            </p:cNvPr>
            <p:cNvSpPr/>
            <p:nvPr/>
          </p:nvSpPr>
          <p:spPr>
            <a:xfrm>
              <a:off x="11587842" y="4114800"/>
              <a:ext cx="447268" cy="10885"/>
            </a:xfrm>
            <a:custGeom>
              <a:avLst/>
              <a:gdLst>
                <a:gd name="connsiteX0" fmla="*/ 0 w 447268"/>
                <a:gd name="connsiteY0" fmla="*/ 5442 h 10885"/>
                <a:gd name="connsiteX1" fmla="*/ 402772 w 447268"/>
                <a:gd name="connsiteY1" fmla="*/ 10885 h 10885"/>
                <a:gd name="connsiteX2" fmla="*/ 419100 w 447268"/>
                <a:gd name="connsiteY2" fmla="*/ 0 h 1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7268" h="10885">
                  <a:moveTo>
                    <a:pt x="0" y="5442"/>
                  </a:moveTo>
                  <a:lnTo>
                    <a:pt x="402772" y="10885"/>
                  </a:lnTo>
                  <a:cubicBezTo>
                    <a:pt x="472622" y="9978"/>
                    <a:pt x="445861" y="4989"/>
                    <a:pt x="419100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CC8A9CF-9644-4ED6-A289-ED7749E846D3}"/>
                </a:ext>
              </a:extLst>
            </p:cNvPr>
            <p:cNvSpPr/>
            <p:nvPr/>
          </p:nvSpPr>
          <p:spPr>
            <a:xfrm>
              <a:off x="11587842" y="5089071"/>
              <a:ext cx="391886" cy="478972"/>
            </a:xfrm>
            <a:custGeom>
              <a:avLst/>
              <a:gdLst>
                <a:gd name="connsiteX0" fmla="*/ 0 w 391886"/>
                <a:gd name="connsiteY0" fmla="*/ 0 h 478972"/>
                <a:gd name="connsiteX1" fmla="*/ 114300 w 391886"/>
                <a:gd name="connsiteY1" fmla="*/ 81643 h 478972"/>
                <a:gd name="connsiteX2" fmla="*/ 190500 w 391886"/>
                <a:gd name="connsiteY2" fmla="*/ 283029 h 478972"/>
                <a:gd name="connsiteX3" fmla="*/ 315686 w 391886"/>
                <a:gd name="connsiteY3" fmla="*/ 435429 h 478972"/>
                <a:gd name="connsiteX4" fmla="*/ 391886 w 391886"/>
                <a:gd name="connsiteY4" fmla="*/ 478972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886" h="478972">
                  <a:moveTo>
                    <a:pt x="0" y="0"/>
                  </a:moveTo>
                  <a:cubicBezTo>
                    <a:pt x="41275" y="17236"/>
                    <a:pt x="82550" y="34472"/>
                    <a:pt x="114300" y="81643"/>
                  </a:cubicBezTo>
                  <a:cubicBezTo>
                    <a:pt x="146050" y="128815"/>
                    <a:pt x="156936" y="224065"/>
                    <a:pt x="190500" y="283029"/>
                  </a:cubicBezTo>
                  <a:cubicBezTo>
                    <a:pt x="224064" y="341993"/>
                    <a:pt x="282122" y="402772"/>
                    <a:pt x="315686" y="435429"/>
                  </a:cubicBezTo>
                  <a:cubicBezTo>
                    <a:pt x="349250" y="468086"/>
                    <a:pt x="370568" y="473529"/>
                    <a:pt x="391886" y="478972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370BDC-EED2-45A5-A96E-789C99BC9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1279736" cy="1325563"/>
          </a:xfrm>
        </p:spPr>
        <p:txBody>
          <a:bodyPr>
            <a:normAutofit/>
          </a:bodyPr>
          <a:lstStyle/>
          <a:p>
            <a:r>
              <a:rPr lang="en-US"/>
              <a:t>Local Hydrology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02DDE-B263-4331-90A8-3D9A96F7F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13" y="1752600"/>
            <a:ext cx="5341010" cy="472988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Baseline</a:t>
            </a:r>
            <a:r>
              <a:rPr lang="en-US" sz="2400" dirty="0"/>
              <a:t> – assumes 50-year hydrology, 1970-2019</a:t>
            </a: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</a:pPr>
            <a:r>
              <a:rPr lang="en-US" sz="2400" b="1" dirty="0"/>
              <a:t>Climate Change </a:t>
            </a:r>
            <a:r>
              <a:rPr lang="en-US" sz="2400" dirty="0"/>
              <a:t>– assumes more recent 25-year hydrology with multiple dry cycles, 1994-2019</a:t>
            </a:r>
            <a:endParaRPr lang="en-US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B9A14-BE0C-4734-A3B7-0D5E4146D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2008" y="1642038"/>
            <a:ext cx="984543" cy="12451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728288-23EA-4B64-9A72-74CC10534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248046"/>
            <a:ext cx="2674620" cy="123444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AFC4A39-E19B-43B3-B950-5CE7BF9F79C1}"/>
              </a:ext>
            </a:extLst>
          </p:cNvPr>
          <p:cNvSpPr txBox="1"/>
          <p:nvPr/>
        </p:nvSpPr>
        <p:spPr>
          <a:xfrm>
            <a:off x="10421565" y="3301687"/>
            <a:ext cx="115929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>
                <a:solidFill>
                  <a:schemeClr val="bg2"/>
                </a:solidFill>
              </a:rPr>
              <a:t>Colorado River </a:t>
            </a:r>
            <a:br>
              <a:rPr lang="en-US" sz="1000" b="1">
                <a:solidFill>
                  <a:schemeClr val="bg2"/>
                </a:solidFill>
              </a:rPr>
            </a:br>
            <a:r>
              <a:rPr lang="en-US" sz="1000" b="1">
                <a:solidFill>
                  <a:schemeClr val="bg2"/>
                </a:solidFill>
              </a:rPr>
              <a:t>Aqueduct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7DC8D5A-60D8-468F-B32A-3C3E415A8448}"/>
              </a:ext>
            </a:extLst>
          </p:cNvPr>
          <p:cNvCxnSpPr>
            <a:cxnSpLocks/>
          </p:cNvCxnSpPr>
          <p:nvPr/>
        </p:nvCxnSpPr>
        <p:spPr>
          <a:xfrm flipH="1">
            <a:off x="10820785" y="3654518"/>
            <a:ext cx="148774" cy="232445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3">
            <a:extLst>
              <a:ext uri="{FF2B5EF4-FFF2-40B4-BE49-F238E27FC236}">
                <a16:creationId xmlns:a16="http://schemas.microsoft.com/office/drawing/2014/main" id="{E1704443-334E-4402-B57C-FFE62B3F2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57</a:t>
            </a:fld>
            <a:endParaRPr lang="en-US" sz="2000" b="1"/>
          </a:p>
        </p:txBody>
      </p:sp>
      <p:pic>
        <p:nvPicPr>
          <p:cNvPr id="39" name="Graphic 38" descr="Water with solid fill">
            <a:extLst>
              <a:ext uri="{FF2B5EF4-FFF2-40B4-BE49-F238E27FC236}">
                <a16:creationId xmlns:a16="http://schemas.microsoft.com/office/drawing/2014/main" id="{E9371D82-6992-4415-89B1-C3D73E6E3C6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3258" y="1642038"/>
            <a:ext cx="548640" cy="548640"/>
          </a:xfrm>
          <a:prstGeom prst="rect">
            <a:avLst/>
          </a:prstGeom>
        </p:spPr>
      </p:pic>
      <p:pic>
        <p:nvPicPr>
          <p:cNvPr id="40" name="Graphic 39" descr="Water with solid fill">
            <a:extLst>
              <a:ext uri="{FF2B5EF4-FFF2-40B4-BE49-F238E27FC236}">
                <a16:creationId xmlns:a16="http://schemas.microsoft.com/office/drawing/2014/main" id="{9B0E33B1-A84A-408A-9BB6-2F184E75D1E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3258" y="2906485"/>
            <a:ext cx="548640" cy="548640"/>
          </a:xfrm>
          <a:prstGeom prst="rect">
            <a:avLst/>
          </a:prstGeom>
        </p:spPr>
      </p:pic>
      <p:sp>
        <p:nvSpPr>
          <p:cNvPr id="41" name="Arrow: Striped Right 40">
            <a:extLst>
              <a:ext uri="{FF2B5EF4-FFF2-40B4-BE49-F238E27FC236}">
                <a16:creationId xmlns:a16="http://schemas.microsoft.com/office/drawing/2014/main" id="{A8F529B4-EE0D-415F-9AF3-25C9555C636E}"/>
              </a:ext>
            </a:extLst>
          </p:cNvPr>
          <p:cNvSpPr/>
          <p:nvPr/>
        </p:nvSpPr>
        <p:spPr>
          <a:xfrm rot="18000000">
            <a:off x="7839305" y="3074513"/>
            <a:ext cx="475739" cy="39137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Striped Right 41">
            <a:extLst>
              <a:ext uri="{FF2B5EF4-FFF2-40B4-BE49-F238E27FC236}">
                <a16:creationId xmlns:a16="http://schemas.microsoft.com/office/drawing/2014/main" id="{28403DCE-164B-44B2-B588-97D05DBF58E0}"/>
              </a:ext>
            </a:extLst>
          </p:cNvPr>
          <p:cNvSpPr/>
          <p:nvPr/>
        </p:nvSpPr>
        <p:spPr>
          <a:xfrm rot="18000000">
            <a:off x="8347344" y="3521497"/>
            <a:ext cx="475739" cy="39137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039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EAB900D-403D-47C8-8935-9063F81B3436}"/>
              </a:ext>
            </a:extLst>
          </p:cNvPr>
          <p:cNvGrpSpPr/>
          <p:nvPr/>
        </p:nvGrpSpPr>
        <p:grpSpPr>
          <a:xfrm>
            <a:off x="6008089" y="1609954"/>
            <a:ext cx="6057142" cy="4928958"/>
            <a:chOff x="5979514" y="1609954"/>
            <a:chExt cx="6057142" cy="492895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72DA778-DC42-4D0B-A2B2-4DDB25ABBF97}"/>
                </a:ext>
              </a:extLst>
            </p:cNvPr>
            <p:cNvGrpSpPr/>
            <p:nvPr/>
          </p:nvGrpSpPr>
          <p:grpSpPr>
            <a:xfrm>
              <a:off x="5979514" y="1609954"/>
              <a:ext cx="6057142" cy="4928958"/>
              <a:chOff x="5979514" y="1609954"/>
              <a:chExt cx="6057142" cy="4928958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9148C5C8-7A07-46C5-9955-69308B56E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979514" y="1609954"/>
                <a:ext cx="6057142" cy="4928958"/>
              </a:xfrm>
              <a:prstGeom prst="rect">
                <a:avLst/>
              </a:prstGeom>
            </p:spPr>
          </p:pic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7790250F-965E-4E97-AF30-0880C1C57DBD}"/>
                  </a:ext>
                </a:extLst>
              </p:cNvPr>
              <p:cNvSpPr/>
              <p:nvPr/>
            </p:nvSpPr>
            <p:spPr>
              <a:xfrm>
                <a:off x="6813176" y="2188374"/>
                <a:ext cx="4782671" cy="1939873"/>
              </a:xfrm>
              <a:custGeom>
                <a:avLst/>
                <a:gdLst>
                  <a:gd name="connsiteX0" fmla="*/ 0 w 4782671"/>
                  <a:gd name="connsiteY0" fmla="*/ 666885 h 1939873"/>
                  <a:gd name="connsiteX1" fmla="*/ 206189 w 4782671"/>
                  <a:gd name="connsiteY1" fmla="*/ 595167 h 1939873"/>
                  <a:gd name="connsiteX2" fmla="*/ 242048 w 4782671"/>
                  <a:gd name="connsiteY2" fmla="*/ 505520 h 1939873"/>
                  <a:gd name="connsiteX3" fmla="*/ 376518 w 4782671"/>
                  <a:gd name="connsiteY3" fmla="*/ 424838 h 1939873"/>
                  <a:gd name="connsiteX4" fmla="*/ 502024 w 4782671"/>
                  <a:gd name="connsiteY4" fmla="*/ 388979 h 1939873"/>
                  <a:gd name="connsiteX5" fmla="*/ 672353 w 4782671"/>
                  <a:gd name="connsiteY5" fmla="*/ 384497 h 1939873"/>
                  <a:gd name="connsiteX6" fmla="*/ 918883 w 4782671"/>
                  <a:gd name="connsiteY6" fmla="*/ 353120 h 1939873"/>
                  <a:gd name="connsiteX7" fmla="*/ 1035424 w 4782671"/>
                  <a:gd name="connsiteY7" fmla="*/ 218650 h 1939873"/>
                  <a:gd name="connsiteX8" fmla="*/ 1093695 w 4782671"/>
                  <a:gd name="connsiteY8" fmla="*/ 79697 h 1939873"/>
                  <a:gd name="connsiteX9" fmla="*/ 1147483 w 4782671"/>
                  <a:gd name="connsiteY9" fmla="*/ 16944 h 1939873"/>
                  <a:gd name="connsiteX10" fmla="*/ 1317812 w 4782671"/>
                  <a:gd name="connsiteY10" fmla="*/ 7979 h 1939873"/>
                  <a:gd name="connsiteX11" fmla="*/ 1434353 w 4782671"/>
                  <a:gd name="connsiteY11" fmla="*/ 7979 h 1939873"/>
                  <a:gd name="connsiteX12" fmla="*/ 1609165 w 4782671"/>
                  <a:gd name="connsiteY12" fmla="*/ 111073 h 1939873"/>
                  <a:gd name="connsiteX13" fmla="*/ 1801906 w 4782671"/>
                  <a:gd name="connsiteY13" fmla="*/ 178308 h 1939873"/>
                  <a:gd name="connsiteX14" fmla="*/ 1967753 w 4782671"/>
                  <a:gd name="connsiteY14" fmla="*/ 294850 h 1939873"/>
                  <a:gd name="connsiteX15" fmla="*/ 2133600 w 4782671"/>
                  <a:gd name="connsiteY15" fmla="*/ 380014 h 1939873"/>
                  <a:gd name="connsiteX16" fmla="*/ 2344271 w 4782671"/>
                  <a:gd name="connsiteY16" fmla="*/ 478626 h 1939873"/>
                  <a:gd name="connsiteX17" fmla="*/ 2626659 w 4782671"/>
                  <a:gd name="connsiteY17" fmla="*/ 662402 h 1939873"/>
                  <a:gd name="connsiteX18" fmla="*/ 2720789 w 4782671"/>
                  <a:gd name="connsiteY18" fmla="*/ 653438 h 1939873"/>
                  <a:gd name="connsiteX19" fmla="*/ 2922495 w 4782671"/>
                  <a:gd name="connsiteY19" fmla="*/ 774461 h 1939873"/>
                  <a:gd name="connsiteX20" fmla="*/ 3164542 w 4782671"/>
                  <a:gd name="connsiteY20" fmla="*/ 931344 h 1939873"/>
                  <a:gd name="connsiteX21" fmla="*/ 3397624 w 4782671"/>
                  <a:gd name="connsiteY21" fmla="*/ 1110638 h 1939873"/>
                  <a:gd name="connsiteX22" fmla="*/ 3541059 w 4782671"/>
                  <a:gd name="connsiteY22" fmla="*/ 1249591 h 1939873"/>
                  <a:gd name="connsiteX23" fmla="*/ 3711389 w 4782671"/>
                  <a:gd name="connsiteY23" fmla="*/ 1397508 h 1939873"/>
                  <a:gd name="connsiteX24" fmla="*/ 3917577 w 4782671"/>
                  <a:gd name="connsiteY24" fmla="*/ 1684379 h 1939873"/>
                  <a:gd name="connsiteX25" fmla="*/ 4083424 w 4782671"/>
                  <a:gd name="connsiteY25" fmla="*/ 1859191 h 1939873"/>
                  <a:gd name="connsiteX26" fmla="*/ 4204448 w 4782671"/>
                  <a:gd name="connsiteY26" fmla="*/ 1917461 h 1939873"/>
                  <a:gd name="connsiteX27" fmla="*/ 4365812 w 4782671"/>
                  <a:gd name="connsiteY27" fmla="*/ 1886085 h 1939873"/>
                  <a:gd name="connsiteX28" fmla="*/ 4518212 w 4782671"/>
                  <a:gd name="connsiteY28" fmla="*/ 1886085 h 1939873"/>
                  <a:gd name="connsiteX29" fmla="*/ 4688542 w 4782671"/>
                  <a:gd name="connsiteY29" fmla="*/ 1904014 h 1939873"/>
                  <a:gd name="connsiteX30" fmla="*/ 4782671 w 4782671"/>
                  <a:gd name="connsiteY30" fmla="*/ 1939873 h 1939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782671" h="1939873">
                    <a:moveTo>
                      <a:pt x="0" y="666885"/>
                    </a:moveTo>
                    <a:cubicBezTo>
                      <a:pt x="82924" y="644473"/>
                      <a:pt x="165848" y="622061"/>
                      <a:pt x="206189" y="595167"/>
                    </a:cubicBezTo>
                    <a:cubicBezTo>
                      <a:pt x="246530" y="568273"/>
                      <a:pt x="213660" y="533908"/>
                      <a:pt x="242048" y="505520"/>
                    </a:cubicBezTo>
                    <a:cubicBezTo>
                      <a:pt x="270436" y="477132"/>
                      <a:pt x="333189" y="444261"/>
                      <a:pt x="376518" y="424838"/>
                    </a:cubicBezTo>
                    <a:cubicBezTo>
                      <a:pt x="419847" y="405415"/>
                      <a:pt x="452718" y="395702"/>
                      <a:pt x="502024" y="388979"/>
                    </a:cubicBezTo>
                    <a:cubicBezTo>
                      <a:pt x="551330" y="382256"/>
                      <a:pt x="602877" y="390473"/>
                      <a:pt x="672353" y="384497"/>
                    </a:cubicBezTo>
                    <a:cubicBezTo>
                      <a:pt x="741830" y="378520"/>
                      <a:pt x="858371" y="380761"/>
                      <a:pt x="918883" y="353120"/>
                    </a:cubicBezTo>
                    <a:cubicBezTo>
                      <a:pt x="979395" y="325479"/>
                      <a:pt x="1006289" y="264220"/>
                      <a:pt x="1035424" y="218650"/>
                    </a:cubicBezTo>
                    <a:cubicBezTo>
                      <a:pt x="1064559" y="173080"/>
                      <a:pt x="1075019" y="113315"/>
                      <a:pt x="1093695" y="79697"/>
                    </a:cubicBezTo>
                    <a:cubicBezTo>
                      <a:pt x="1112371" y="46079"/>
                      <a:pt x="1110130" y="28897"/>
                      <a:pt x="1147483" y="16944"/>
                    </a:cubicBezTo>
                    <a:cubicBezTo>
                      <a:pt x="1184836" y="4991"/>
                      <a:pt x="1270000" y="9473"/>
                      <a:pt x="1317812" y="7979"/>
                    </a:cubicBezTo>
                    <a:cubicBezTo>
                      <a:pt x="1365624" y="6485"/>
                      <a:pt x="1385794" y="-9203"/>
                      <a:pt x="1434353" y="7979"/>
                    </a:cubicBezTo>
                    <a:cubicBezTo>
                      <a:pt x="1482912" y="25161"/>
                      <a:pt x="1547906" y="82685"/>
                      <a:pt x="1609165" y="111073"/>
                    </a:cubicBezTo>
                    <a:cubicBezTo>
                      <a:pt x="1670424" y="139461"/>
                      <a:pt x="1742141" y="147678"/>
                      <a:pt x="1801906" y="178308"/>
                    </a:cubicBezTo>
                    <a:cubicBezTo>
                      <a:pt x="1861671" y="208937"/>
                      <a:pt x="1912471" y="261232"/>
                      <a:pt x="1967753" y="294850"/>
                    </a:cubicBezTo>
                    <a:cubicBezTo>
                      <a:pt x="2023035" y="328468"/>
                      <a:pt x="2070847" y="349385"/>
                      <a:pt x="2133600" y="380014"/>
                    </a:cubicBezTo>
                    <a:cubicBezTo>
                      <a:pt x="2196353" y="410643"/>
                      <a:pt x="2262095" y="431561"/>
                      <a:pt x="2344271" y="478626"/>
                    </a:cubicBezTo>
                    <a:cubicBezTo>
                      <a:pt x="2426448" y="525691"/>
                      <a:pt x="2563906" y="633267"/>
                      <a:pt x="2626659" y="662402"/>
                    </a:cubicBezTo>
                    <a:cubicBezTo>
                      <a:pt x="2689412" y="691537"/>
                      <a:pt x="2671483" y="634762"/>
                      <a:pt x="2720789" y="653438"/>
                    </a:cubicBezTo>
                    <a:cubicBezTo>
                      <a:pt x="2770095" y="672114"/>
                      <a:pt x="2848536" y="728143"/>
                      <a:pt x="2922495" y="774461"/>
                    </a:cubicBezTo>
                    <a:cubicBezTo>
                      <a:pt x="2996454" y="820779"/>
                      <a:pt x="3085354" y="875315"/>
                      <a:pt x="3164542" y="931344"/>
                    </a:cubicBezTo>
                    <a:cubicBezTo>
                      <a:pt x="3243730" y="987373"/>
                      <a:pt x="3334871" y="1057597"/>
                      <a:pt x="3397624" y="1110638"/>
                    </a:cubicBezTo>
                    <a:cubicBezTo>
                      <a:pt x="3460377" y="1163679"/>
                      <a:pt x="3488765" y="1201779"/>
                      <a:pt x="3541059" y="1249591"/>
                    </a:cubicBezTo>
                    <a:cubicBezTo>
                      <a:pt x="3593353" y="1297403"/>
                      <a:pt x="3648636" y="1325043"/>
                      <a:pt x="3711389" y="1397508"/>
                    </a:cubicBezTo>
                    <a:cubicBezTo>
                      <a:pt x="3774142" y="1469973"/>
                      <a:pt x="3855571" y="1607432"/>
                      <a:pt x="3917577" y="1684379"/>
                    </a:cubicBezTo>
                    <a:cubicBezTo>
                      <a:pt x="3979583" y="1761326"/>
                      <a:pt x="4035612" y="1820344"/>
                      <a:pt x="4083424" y="1859191"/>
                    </a:cubicBezTo>
                    <a:cubicBezTo>
                      <a:pt x="4131236" y="1898038"/>
                      <a:pt x="4157383" y="1912979"/>
                      <a:pt x="4204448" y="1917461"/>
                    </a:cubicBezTo>
                    <a:cubicBezTo>
                      <a:pt x="4251513" y="1921943"/>
                      <a:pt x="4313518" y="1891314"/>
                      <a:pt x="4365812" y="1886085"/>
                    </a:cubicBezTo>
                    <a:cubicBezTo>
                      <a:pt x="4418106" y="1880856"/>
                      <a:pt x="4464424" y="1883097"/>
                      <a:pt x="4518212" y="1886085"/>
                    </a:cubicBezTo>
                    <a:cubicBezTo>
                      <a:pt x="4572000" y="1889073"/>
                      <a:pt x="4644466" y="1895049"/>
                      <a:pt x="4688542" y="1904014"/>
                    </a:cubicBezTo>
                    <a:cubicBezTo>
                      <a:pt x="4732618" y="1912979"/>
                      <a:pt x="4757644" y="1926426"/>
                      <a:pt x="4782671" y="1939873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621F2F4-1E60-4DDA-8DA4-6AC8954F57BD}"/>
                  </a:ext>
                </a:extLst>
              </p:cNvPr>
              <p:cNvSpPr/>
              <p:nvPr/>
            </p:nvSpPr>
            <p:spPr>
              <a:xfrm>
                <a:off x="9444793" y="3642818"/>
                <a:ext cx="2146572" cy="1471673"/>
              </a:xfrm>
              <a:custGeom>
                <a:avLst/>
                <a:gdLst>
                  <a:gd name="connsiteX0" fmla="*/ 12972 w 2146572"/>
                  <a:gd name="connsiteY0" fmla="*/ 727476 h 1471673"/>
                  <a:gd name="connsiteX1" fmla="*/ 4007 w 2146572"/>
                  <a:gd name="connsiteY1" fmla="*/ 628864 h 1471673"/>
                  <a:gd name="connsiteX2" fmla="*/ 4007 w 2146572"/>
                  <a:gd name="connsiteY2" fmla="*/ 557147 h 1471673"/>
                  <a:gd name="connsiteX3" fmla="*/ 53313 w 2146572"/>
                  <a:gd name="connsiteY3" fmla="*/ 566111 h 1471673"/>
                  <a:gd name="connsiteX4" fmla="*/ 138478 w 2146572"/>
                  <a:gd name="connsiteY4" fmla="*/ 454053 h 1471673"/>
                  <a:gd name="connsiteX5" fmla="*/ 151925 w 2146572"/>
                  <a:gd name="connsiteY5" fmla="*/ 315100 h 1471673"/>
                  <a:gd name="connsiteX6" fmla="*/ 120548 w 2146572"/>
                  <a:gd name="connsiteY6" fmla="*/ 225453 h 1471673"/>
                  <a:gd name="connsiteX7" fmla="*/ 120548 w 2146572"/>
                  <a:gd name="connsiteY7" fmla="*/ 113394 h 1471673"/>
                  <a:gd name="connsiteX8" fmla="*/ 138478 w 2146572"/>
                  <a:gd name="connsiteY8" fmla="*/ 14782 h 1471673"/>
                  <a:gd name="connsiteX9" fmla="*/ 214678 w 2146572"/>
                  <a:gd name="connsiteY9" fmla="*/ 1335 h 1471673"/>
                  <a:gd name="connsiteX10" fmla="*/ 317772 w 2146572"/>
                  <a:gd name="connsiteY10" fmla="*/ 23747 h 1471673"/>
                  <a:gd name="connsiteX11" fmla="*/ 371560 w 2146572"/>
                  <a:gd name="connsiteY11" fmla="*/ 86500 h 1471673"/>
                  <a:gd name="connsiteX12" fmla="*/ 497066 w 2146572"/>
                  <a:gd name="connsiteY12" fmla="*/ 140288 h 1471673"/>
                  <a:gd name="connsiteX13" fmla="*/ 636019 w 2146572"/>
                  <a:gd name="connsiteY13" fmla="*/ 279241 h 1471673"/>
                  <a:gd name="connsiteX14" fmla="*/ 752560 w 2146572"/>
                  <a:gd name="connsiteY14" fmla="*/ 413711 h 1471673"/>
                  <a:gd name="connsiteX15" fmla="*/ 842207 w 2146572"/>
                  <a:gd name="connsiteY15" fmla="*/ 534735 h 1471673"/>
                  <a:gd name="connsiteX16" fmla="*/ 882548 w 2146572"/>
                  <a:gd name="connsiteY16" fmla="*/ 646794 h 1471673"/>
                  <a:gd name="connsiteX17" fmla="*/ 1012536 w 2146572"/>
                  <a:gd name="connsiteY17" fmla="*/ 758853 h 1471673"/>
                  <a:gd name="connsiteX18" fmla="*/ 1093219 w 2146572"/>
                  <a:gd name="connsiteY18" fmla="*/ 902288 h 1471673"/>
                  <a:gd name="connsiteX19" fmla="*/ 1173901 w 2146572"/>
                  <a:gd name="connsiteY19" fmla="*/ 947111 h 1471673"/>
                  <a:gd name="connsiteX20" fmla="*/ 1205278 w 2146572"/>
                  <a:gd name="connsiteY20" fmla="*/ 1009864 h 1471673"/>
                  <a:gd name="connsiteX21" fmla="*/ 1250101 w 2146572"/>
                  <a:gd name="connsiteY21" fmla="*/ 1045723 h 1471673"/>
                  <a:gd name="connsiteX22" fmla="*/ 1330783 w 2146572"/>
                  <a:gd name="connsiteY22" fmla="*/ 1063653 h 1471673"/>
                  <a:gd name="connsiteX23" fmla="*/ 1420431 w 2146572"/>
                  <a:gd name="connsiteY23" fmla="*/ 1157782 h 1471673"/>
                  <a:gd name="connsiteX24" fmla="*/ 1505595 w 2146572"/>
                  <a:gd name="connsiteY24" fmla="*/ 1189158 h 1471673"/>
                  <a:gd name="connsiteX25" fmla="*/ 1626619 w 2146572"/>
                  <a:gd name="connsiteY25" fmla="*/ 1171229 h 1471673"/>
                  <a:gd name="connsiteX26" fmla="*/ 1707301 w 2146572"/>
                  <a:gd name="connsiteY26" fmla="*/ 1238464 h 1471673"/>
                  <a:gd name="connsiteX27" fmla="*/ 1783501 w 2146572"/>
                  <a:gd name="connsiteY27" fmla="*/ 1247429 h 1471673"/>
                  <a:gd name="connsiteX28" fmla="*/ 1828325 w 2146572"/>
                  <a:gd name="connsiteY28" fmla="*/ 1363970 h 1471673"/>
                  <a:gd name="connsiteX29" fmla="*/ 1931419 w 2146572"/>
                  <a:gd name="connsiteY29" fmla="*/ 1440170 h 1471673"/>
                  <a:gd name="connsiteX30" fmla="*/ 2043478 w 2146572"/>
                  <a:gd name="connsiteY30" fmla="*/ 1471547 h 1471673"/>
                  <a:gd name="connsiteX31" fmla="*/ 2146572 w 2146572"/>
                  <a:gd name="connsiteY31" fmla="*/ 1449135 h 147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146572" h="1471673">
                    <a:moveTo>
                      <a:pt x="12972" y="727476"/>
                    </a:moveTo>
                    <a:cubicBezTo>
                      <a:pt x="9236" y="692364"/>
                      <a:pt x="5501" y="657252"/>
                      <a:pt x="4007" y="628864"/>
                    </a:cubicBezTo>
                    <a:cubicBezTo>
                      <a:pt x="2513" y="600476"/>
                      <a:pt x="-4211" y="567606"/>
                      <a:pt x="4007" y="557147"/>
                    </a:cubicBezTo>
                    <a:cubicBezTo>
                      <a:pt x="12225" y="546688"/>
                      <a:pt x="30901" y="583293"/>
                      <a:pt x="53313" y="566111"/>
                    </a:cubicBezTo>
                    <a:cubicBezTo>
                      <a:pt x="75725" y="548929"/>
                      <a:pt x="122043" y="495888"/>
                      <a:pt x="138478" y="454053"/>
                    </a:cubicBezTo>
                    <a:cubicBezTo>
                      <a:pt x="154913" y="412218"/>
                      <a:pt x="154913" y="353200"/>
                      <a:pt x="151925" y="315100"/>
                    </a:cubicBezTo>
                    <a:cubicBezTo>
                      <a:pt x="148937" y="277000"/>
                      <a:pt x="125778" y="259071"/>
                      <a:pt x="120548" y="225453"/>
                    </a:cubicBezTo>
                    <a:cubicBezTo>
                      <a:pt x="115319" y="191835"/>
                      <a:pt x="117560" y="148506"/>
                      <a:pt x="120548" y="113394"/>
                    </a:cubicBezTo>
                    <a:cubicBezTo>
                      <a:pt x="123536" y="78282"/>
                      <a:pt x="122790" y="33458"/>
                      <a:pt x="138478" y="14782"/>
                    </a:cubicBezTo>
                    <a:cubicBezTo>
                      <a:pt x="154166" y="-3894"/>
                      <a:pt x="184796" y="-159"/>
                      <a:pt x="214678" y="1335"/>
                    </a:cubicBezTo>
                    <a:cubicBezTo>
                      <a:pt x="244560" y="2829"/>
                      <a:pt x="291625" y="9553"/>
                      <a:pt x="317772" y="23747"/>
                    </a:cubicBezTo>
                    <a:cubicBezTo>
                      <a:pt x="343919" y="37941"/>
                      <a:pt x="341678" y="67076"/>
                      <a:pt x="371560" y="86500"/>
                    </a:cubicBezTo>
                    <a:cubicBezTo>
                      <a:pt x="401442" y="105924"/>
                      <a:pt x="452990" y="108165"/>
                      <a:pt x="497066" y="140288"/>
                    </a:cubicBezTo>
                    <a:cubicBezTo>
                      <a:pt x="541142" y="172411"/>
                      <a:pt x="593437" y="233670"/>
                      <a:pt x="636019" y="279241"/>
                    </a:cubicBezTo>
                    <a:cubicBezTo>
                      <a:pt x="678601" y="324812"/>
                      <a:pt x="718195" y="371129"/>
                      <a:pt x="752560" y="413711"/>
                    </a:cubicBezTo>
                    <a:cubicBezTo>
                      <a:pt x="786925" y="456293"/>
                      <a:pt x="820542" y="495888"/>
                      <a:pt x="842207" y="534735"/>
                    </a:cubicBezTo>
                    <a:cubicBezTo>
                      <a:pt x="863872" y="573582"/>
                      <a:pt x="854160" y="609441"/>
                      <a:pt x="882548" y="646794"/>
                    </a:cubicBezTo>
                    <a:cubicBezTo>
                      <a:pt x="910936" y="684147"/>
                      <a:pt x="977424" y="716271"/>
                      <a:pt x="1012536" y="758853"/>
                    </a:cubicBezTo>
                    <a:cubicBezTo>
                      <a:pt x="1047648" y="801435"/>
                      <a:pt x="1066325" y="870912"/>
                      <a:pt x="1093219" y="902288"/>
                    </a:cubicBezTo>
                    <a:cubicBezTo>
                      <a:pt x="1120113" y="933664"/>
                      <a:pt x="1155225" y="929182"/>
                      <a:pt x="1173901" y="947111"/>
                    </a:cubicBezTo>
                    <a:cubicBezTo>
                      <a:pt x="1192578" y="965040"/>
                      <a:pt x="1192578" y="993429"/>
                      <a:pt x="1205278" y="1009864"/>
                    </a:cubicBezTo>
                    <a:cubicBezTo>
                      <a:pt x="1217978" y="1026299"/>
                      <a:pt x="1229184" y="1036758"/>
                      <a:pt x="1250101" y="1045723"/>
                    </a:cubicBezTo>
                    <a:cubicBezTo>
                      <a:pt x="1271018" y="1054688"/>
                      <a:pt x="1302395" y="1044977"/>
                      <a:pt x="1330783" y="1063653"/>
                    </a:cubicBezTo>
                    <a:cubicBezTo>
                      <a:pt x="1359171" y="1082329"/>
                      <a:pt x="1391296" y="1136864"/>
                      <a:pt x="1420431" y="1157782"/>
                    </a:cubicBezTo>
                    <a:cubicBezTo>
                      <a:pt x="1449566" y="1178700"/>
                      <a:pt x="1471230" y="1186917"/>
                      <a:pt x="1505595" y="1189158"/>
                    </a:cubicBezTo>
                    <a:cubicBezTo>
                      <a:pt x="1539960" y="1191399"/>
                      <a:pt x="1593001" y="1163011"/>
                      <a:pt x="1626619" y="1171229"/>
                    </a:cubicBezTo>
                    <a:cubicBezTo>
                      <a:pt x="1660237" y="1179447"/>
                      <a:pt x="1681154" y="1225764"/>
                      <a:pt x="1707301" y="1238464"/>
                    </a:cubicBezTo>
                    <a:cubicBezTo>
                      <a:pt x="1733448" y="1251164"/>
                      <a:pt x="1763330" y="1226511"/>
                      <a:pt x="1783501" y="1247429"/>
                    </a:cubicBezTo>
                    <a:cubicBezTo>
                      <a:pt x="1803672" y="1268347"/>
                      <a:pt x="1803672" y="1331847"/>
                      <a:pt x="1828325" y="1363970"/>
                    </a:cubicBezTo>
                    <a:cubicBezTo>
                      <a:pt x="1852978" y="1396093"/>
                      <a:pt x="1895560" y="1422241"/>
                      <a:pt x="1931419" y="1440170"/>
                    </a:cubicBezTo>
                    <a:cubicBezTo>
                      <a:pt x="1967278" y="1458100"/>
                      <a:pt x="2007619" y="1470053"/>
                      <a:pt x="2043478" y="1471547"/>
                    </a:cubicBezTo>
                    <a:cubicBezTo>
                      <a:pt x="2079337" y="1473041"/>
                      <a:pt x="2112954" y="1461088"/>
                      <a:pt x="2146572" y="1449135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925789F-76D3-4911-85CE-D5B2B0EFC1F5}"/>
                  </a:ext>
                </a:extLst>
              </p:cNvPr>
              <p:cNvSpPr txBox="1"/>
              <p:nvPr/>
            </p:nvSpPr>
            <p:spPr>
              <a:xfrm>
                <a:off x="10613501" y="4207890"/>
                <a:ext cx="7970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bg2"/>
                    </a:solidFill>
                  </a:rPr>
                  <a:t>Coachella </a:t>
                </a:r>
                <a:br>
                  <a:rPr lang="en-US" sz="1000" b="1">
                    <a:solidFill>
                      <a:schemeClr val="bg2"/>
                    </a:solidFill>
                  </a:rPr>
                </a:br>
                <a:r>
                  <a:rPr lang="en-US" sz="1000" b="1">
                    <a:solidFill>
                      <a:schemeClr val="bg2"/>
                    </a:solidFill>
                  </a:rPr>
                  <a:t>Canal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BFC12BFF-F6CC-4564-AFE1-44629EA32A03}"/>
                  </a:ext>
                </a:extLst>
              </p:cNvPr>
              <p:cNvCxnSpPr/>
              <p:nvPr/>
            </p:nvCxnSpPr>
            <p:spPr>
              <a:xfrm flipH="1">
                <a:off x="10905471" y="4568641"/>
                <a:ext cx="103571" cy="211884"/>
              </a:xfrm>
              <a:prstGeom prst="straightConnector1">
                <a:avLst/>
              </a:prstGeom>
              <a:ln w="28575">
                <a:solidFill>
                  <a:schemeClr val="bg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A55E18-FABE-40DD-BEAB-9DF1DBE628BC}"/>
                </a:ext>
              </a:extLst>
            </p:cNvPr>
            <p:cNvSpPr/>
            <p:nvPr/>
          </p:nvSpPr>
          <p:spPr>
            <a:xfrm>
              <a:off x="6008914" y="2846614"/>
              <a:ext cx="827315" cy="119743"/>
            </a:xfrm>
            <a:custGeom>
              <a:avLst/>
              <a:gdLst>
                <a:gd name="connsiteX0" fmla="*/ 0 w 827315"/>
                <a:gd name="connsiteY0" fmla="*/ 119743 h 119743"/>
                <a:gd name="connsiteX1" fmla="*/ 315686 w 827315"/>
                <a:gd name="connsiteY1" fmla="*/ 114300 h 119743"/>
                <a:gd name="connsiteX2" fmla="*/ 669472 w 827315"/>
                <a:gd name="connsiteY2" fmla="*/ 65315 h 119743"/>
                <a:gd name="connsiteX3" fmla="*/ 827315 w 827315"/>
                <a:gd name="connsiteY3" fmla="*/ 0 h 11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315" h="119743">
                  <a:moveTo>
                    <a:pt x="0" y="119743"/>
                  </a:moveTo>
                  <a:lnTo>
                    <a:pt x="315686" y="114300"/>
                  </a:lnTo>
                  <a:cubicBezTo>
                    <a:pt x="427265" y="105229"/>
                    <a:pt x="584201" y="84365"/>
                    <a:pt x="669472" y="65315"/>
                  </a:cubicBezTo>
                  <a:cubicBezTo>
                    <a:pt x="754743" y="46265"/>
                    <a:pt x="791029" y="23132"/>
                    <a:pt x="827315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CE2C6E0-503F-49D1-A03D-6DE2F28EBEF7}"/>
                </a:ext>
              </a:extLst>
            </p:cNvPr>
            <p:cNvSpPr/>
            <p:nvPr/>
          </p:nvSpPr>
          <p:spPr>
            <a:xfrm>
              <a:off x="11587842" y="4114800"/>
              <a:ext cx="447268" cy="10885"/>
            </a:xfrm>
            <a:custGeom>
              <a:avLst/>
              <a:gdLst>
                <a:gd name="connsiteX0" fmla="*/ 0 w 447268"/>
                <a:gd name="connsiteY0" fmla="*/ 5442 h 10885"/>
                <a:gd name="connsiteX1" fmla="*/ 402772 w 447268"/>
                <a:gd name="connsiteY1" fmla="*/ 10885 h 10885"/>
                <a:gd name="connsiteX2" fmla="*/ 419100 w 447268"/>
                <a:gd name="connsiteY2" fmla="*/ 0 h 1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7268" h="10885">
                  <a:moveTo>
                    <a:pt x="0" y="5442"/>
                  </a:moveTo>
                  <a:lnTo>
                    <a:pt x="402772" y="10885"/>
                  </a:lnTo>
                  <a:cubicBezTo>
                    <a:pt x="472622" y="9978"/>
                    <a:pt x="445861" y="4989"/>
                    <a:pt x="419100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8127598-CC80-4B23-8F41-37A0517D7E92}"/>
                </a:ext>
              </a:extLst>
            </p:cNvPr>
            <p:cNvSpPr/>
            <p:nvPr/>
          </p:nvSpPr>
          <p:spPr>
            <a:xfrm>
              <a:off x="11587842" y="5089071"/>
              <a:ext cx="391886" cy="478972"/>
            </a:xfrm>
            <a:custGeom>
              <a:avLst/>
              <a:gdLst>
                <a:gd name="connsiteX0" fmla="*/ 0 w 391886"/>
                <a:gd name="connsiteY0" fmla="*/ 0 h 478972"/>
                <a:gd name="connsiteX1" fmla="*/ 114300 w 391886"/>
                <a:gd name="connsiteY1" fmla="*/ 81643 h 478972"/>
                <a:gd name="connsiteX2" fmla="*/ 190500 w 391886"/>
                <a:gd name="connsiteY2" fmla="*/ 283029 h 478972"/>
                <a:gd name="connsiteX3" fmla="*/ 315686 w 391886"/>
                <a:gd name="connsiteY3" fmla="*/ 435429 h 478972"/>
                <a:gd name="connsiteX4" fmla="*/ 391886 w 391886"/>
                <a:gd name="connsiteY4" fmla="*/ 478972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886" h="478972">
                  <a:moveTo>
                    <a:pt x="0" y="0"/>
                  </a:moveTo>
                  <a:cubicBezTo>
                    <a:pt x="41275" y="17236"/>
                    <a:pt x="82550" y="34472"/>
                    <a:pt x="114300" y="81643"/>
                  </a:cubicBezTo>
                  <a:cubicBezTo>
                    <a:pt x="146050" y="128815"/>
                    <a:pt x="156936" y="224065"/>
                    <a:pt x="190500" y="283029"/>
                  </a:cubicBezTo>
                  <a:cubicBezTo>
                    <a:pt x="224064" y="341993"/>
                    <a:pt x="282122" y="402772"/>
                    <a:pt x="315686" y="435429"/>
                  </a:cubicBezTo>
                  <a:cubicBezTo>
                    <a:pt x="349250" y="468086"/>
                    <a:pt x="370568" y="473529"/>
                    <a:pt x="391886" y="478972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E0AE5385-359A-418F-BC8B-5A448338C491}"/>
              </a:ext>
            </a:extLst>
          </p:cNvPr>
          <p:cNvGraphicFramePr>
            <a:graphicFrameLocks/>
          </p:cNvGraphicFramePr>
          <p:nvPr/>
        </p:nvGraphicFramePr>
        <p:xfrm>
          <a:off x="8473867" y="-663"/>
          <a:ext cx="3441274" cy="2061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EE1B31F-95B8-419B-93D8-214047069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Water Project (SWP) Water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9CA7D7-564D-47D1-8766-523433D13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2008" y="1642038"/>
            <a:ext cx="984543" cy="1245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8573A4-86F6-46A5-90DF-49379CA7A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248046"/>
            <a:ext cx="2674620" cy="123444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F9BD22C-15BA-4406-B0F3-E686B6232FCA}"/>
              </a:ext>
            </a:extLst>
          </p:cNvPr>
          <p:cNvSpPr/>
          <p:nvPr/>
        </p:nvSpPr>
        <p:spPr>
          <a:xfrm>
            <a:off x="7783286" y="2849094"/>
            <a:ext cx="92529" cy="79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Striped Right 34">
            <a:extLst>
              <a:ext uri="{FF2B5EF4-FFF2-40B4-BE49-F238E27FC236}">
                <a16:creationId xmlns:a16="http://schemas.microsoft.com/office/drawing/2014/main" id="{2ED3E9A9-A27C-4753-915A-428A28E6B1FC}"/>
              </a:ext>
            </a:extLst>
          </p:cNvPr>
          <p:cNvSpPr/>
          <p:nvPr/>
        </p:nvSpPr>
        <p:spPr>
          <a:xfrm rot="7474642">
            <a:off x="7751506" y="2262681"/>
            <a:ext cx="637708" cy="53321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37D7D3-6A95-4BF7-9C00-C3D7341FDA58}"/>
              </a:ext>
            </a:extLst>
          </p:cNvPr>
          <p:cNvSpPr txBox="1"/>
          <p:nvPr/>
        </p:nvSpPr>
        <p:spPr>
          <a:xfrm>
            <a:off x="6961225" y="2973466"/>
            <a:ext cx="944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chemeClr val="bg2"/>
                </a:solidFill>
              </a:rPr>
              <a:t>Whitewater River GRF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8996E9-15CE-41DE-93D3-FDC8BB3CC074}"/>
              </a:ext>
            </a:extLst>
          </p:cNvPr>
          <p:cNvSpPr txBox="1"/>
          <p:nvPr/>
        </p:nvSpPr>
        <p:spPr>
          <a:xfrm>
            <a:off x="10421565" y="3301687"/>
            <a:ext cx="115929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>
                <a:solidFill>
                  <a:schemeClr val="bg2"/>
                </a:solidFill>
              </a:rPr>
              <a:t>Colorado River </a:t>
            </a:r>
            <a:br>
              <a:rPr lang="en-US" sz="1000" b="1">
                <a:solidFill>
                  <a:schemeClr val="bg2"/>
                </a:solidFill>
              </a:rPr>
            </a:br>
            <a:r>
              <a:rPr lang="en-US" sz="1000" b="1">
                <a:solidFill>
                  <a:schemeClr val="bg2"/>
                </a:solidFill>
              </a:rPr>
              <a:t>Aqueduct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D11AE4D-16C4-4E44-8362-6496F5BB3EB2}"/>
              </a:ext>
            </a:extLst>
          </p:cNvPr>
          <p:cNvCxnSpPr>
            <a:cxnSpLocks/>
          </p:cNvCxnSpPr>
          <p:nvPr/>
        </p:nvCxnSpPr>
        <p:spPr>
          <a:xfrm flipH="1">
            <a:off x="10820785" y="3654518"/>
            <a:ext cx="148774" cy="232445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3">
            <a:extLst>
              <a:ext uri="{FF2B5EF4-FFF2-40B4-BE49-F238E27FC236}">
                <a16:creationId xmlns:a16="http://schemas.microsoft.com/office/drawing/2014/main" id="{52E75E47-94F8-4194-A343-3CAFB3591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58</a:t>
            </a:fld>
            <a:endParaRPr lang="en-US" sz="2000" b="1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1DDA2B63-9B55-4C99-9486-758E86D9B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13" y="1752600"/>
            <a:ext cx="5394725" cy="472988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Baseline</a:t>
            </a:r>
            <a:r>
              <a:rPr lang="en-US" sz="2400" dirty="0"/>
              <a:t> – assumes 45% reliability, the historical average since Wanger decision, 2007-2021 </a:t>
            </a:r>
          </a:p>
          <a:p>
            <a:pPr lvl="1">
              <a:lnSpc>
                <a:spcPct val="100000"/>
              </a:lnSpc>
            </a:pPr>
            <a:endParaRPr lang="en-US" sz="500" dirty="0"/>
          </a:p>
          <a:p>
            <a:pPr lvl="1">
              <a:lnSpc>
                <a:spcPct val="100000"/>
              </a:lnSpc>
            </a:pPr>
            <a:r>
              <a:rPr lang="en-US" sz="2000" b="1" dirty="0"/>
              <a:t>Future Projects </a:t>
            </a:r>
            <a:r>
              <a:rPr lang="en-US" sz="2000" dirty="0"/>
              <a:t>includes participation in Delta Conveyance Facility, which increases reliability to 58%</a:t>
            </a:r>
          </a:p>
          <a:p>
            <a:pPr lvl="1">
              <a:lnSpc>
                <a:spcPct val="100000"/>
              </a:lnSpc>
            </a:pPr>
            <a:endParaRPr lang="en-US" sz="1000" dirty="0"/>
          </a:p>
          <a:p>
            <a:pPr>
              <a:lnSpc>
                <a:spcPct val="100000"/>
              </a:lnSpc>
            </a:pPr>
            <a:r>
              <a:rPr lang="en-US" sz="2400" b="1" dirty="0"/>
              <a:t>Climate Change </a:t>
            </a:r>
            <a:r>
              <a:rPr lang="en-US" sz="2400" dirty="0"/>
              <a:t>– assumes 45% reliability + DWR’s projected climate change factor by 2045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pic>
        <p:nvPicPr>
          <p:cNvPr id="32" name="Graphic 31" descr="Water with solid fill">
            <a:extLst>
              <a:ext uri="{FF2B5EF4-FFF2-40B4-BE49-F238E27FC236}">
                <a16:creationId xmlns:a16="http://schemas.microsoft.com/office/drawing/2014/main" id="{75B72260-A095-4F18-8239-93D7595F4E5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7418" y="1642038"/>
            <a:ext cx="548640" cy="548640"/>
          </a:xfrm>
          <a:prstGeom prst="rect">
            <a:avLst/>
          </a:prstGeom>
        </p:spPr>
      </p:pic>
      <p:pic>
        <p:nvPicPr>
          <p:cNvPr id="39" name="Graphic 38" descr="Water with solid fill">
            <a:extLst>
              <a:ext uri="{FF2B5EF4-FFF2-40B4-BE49-F238E27FC236}">
                <a16:creationId xmlns:a16="http://schemas.microsoft.com/office/drawing/2014/main" id="{DCAFCECD-A5E5-422D-B707-54B47884536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9560" y="420789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542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4A2BF6B6-09E7-418D-A09C-845297C1AAFA}"/>
              </a:ext>
            </a:extLst>
          </p:cNvPr>
          <p:cNvGrpSpPr/>
          <p:nvPr/>
        </p:nvGrpSpPr>
        <p:grpSpPr>
          <a:xfrm>
            <a:off x="6008089" y="1609954"/>
            <a:ext cx="6057142" cy="4928958"/>
            <a:chOff x="5979514" y="1609954"/>
            <a:chExt cx="6057142" cy="4928958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298B8D4-D05E-4645-BDAD-9A24C77EB36B}"/>
                </a:ext>
              </a:extLst>
            </p:cNvPr>
            <p:cNvGrpSpPr/>
            <p:nvPr/>
          </p:nvGrpSpPr>
          <p:grpSpPr>
            <a:xfrm>
              <a:off x="5979514" y="1609954"/>
              <a:ext cx="6057142" cy="4928958"/>
              <a:chOff x="5979514" y="1609954"/>
              <a:chExt cx="6057142" cy="4928958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32162AC4-2990-4C63-B5B3-CDB51E3D58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79514" y="1609954"/>
                <a:ext cx="6057142" cy="4928958"/>
              </a:xfrm>
              <a:prstGeom prst="rect">
                <a:avLst/>
              </a:prstGeom>
            </p:spPr>
          </p:pic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EE0A9BD0-E242-4224-B1E9-F938E01B95FB}"/>
                  </a:ext>
                </a:extLst>
              </p:cNvPr>
              <p:cNvSpPr/>
              <p:nvPr/>
            </p:nvSpPr>
            <p:spPr>
              <a:xfrm>
                <a:off x="6813176" y="2188374"/>
                <a:ext cx="4782671" cy="1939873"/>
              </a:xfrm>
              <a:custGeom>
                <a:avLst/>
                <a:gdLst>
                  <a:gd name="connsiteX0" fmla="*/ 0 w 4782671"/>
                  <a:gd name="connsiteY0" fmla="*/ 666885 h 1939873"/>
                  <a:gd name="connsiteX1" fmla="*/ 206189 w 4782671"/>
                  <a:gd name="connsiteY1" fmla="*/ 595167 h 1939873"/>
                  <a:gd name="connsiteX2" fmla="*/ 242048 w 4782671"/>
                  <a:gd name="connsiteY2" fmla="*/ 505520 h 1939873"/>
                  <a:gd name="connsiteX3" fmla="*/ 376518 w 4782671"/>
                  <a:gd name="connsiteY3" fmla="*/ 424838 h 1939873"/>
                  <a:gd name="connsiteX4" fmla="*/ 502024 w 4782671"/>
                  <a:gd name="connsiteY4" fmla="*/ 388979 h 1939873"/>
                  <a:gd name="connsiteX5" fmla="*/ 672353 w 4782671"/>
                  <a:gd name="connsiteY5" fmla="*/ 384497 h 1939873"/>
                  <a:gd name="connsiteX6" fmla="*/ 918883 w 4782671"/>
                  <a:gd name="connsiteY6" fmla="*/ 353120 h 1939873"/>
                  <a:gd name="connsiteX7" fmla="*/ 1035424 w 4782671"/>
                  <a:gd name="connsiteY7" fmla="*/ 218650 h 1939873"/>
                  <a:gd name="connsiteX8" fmla="*/ 1093695 w 4782671"/>
                  <a:gd name="connsiteY8" fmla="*/ 79697 h 1939873"/>
                  <a:gd name="connsiteX9" fmla="*/ 1147483 w 4782671"/>
                  <a:gd name="connsiteY9" fmla="*/ 16944 h 1939873"/>
                  <a:gd name="connsiteX10" fmla="*/ 1317812 w 4782671"/>
                  <a:gd name="connsiteY10" fmla="*/ 7979 h 1939873"/>
                  <a:gd name="connsiteX11" fmla="*/ 1434353 w 4782671"/>
                  <a:gd name="connsiteY11" fmla="*/ 7979 h 1939873"/>
                  <a:gd name="connsiteX12" fmla="*/ 1609165 w 4782671"/>
                  <a:gd name="connsiteY12" fmla="*/ 111073 h 1939873"/>
                  <a:gd name="connsiteX13" fmla="*/ 1801906 w 4782671"/>
                  <a:gd name="connsiteY13" fmla="*/ 178308 h 1939873"/>
                  <a:gd name="connsiteX14" fmla="*/ 1967753 w 4782671"/>
                  <a:gd name="connsiteY14" fmla="*/ 294850 h 1939873"/>
                  <a:gd name="connsiteX15" fmla="*/ 2133600 w 4782671"/>
                  <a:gd name="connsiteY15" fmla="*/ 380014 h 1939873"/>
                  <a:gd name="connsiteX16" fmla="*/ 2344271 w 4782671"/>
                  <a:gd name="connsiteY16" fmla="*/ 478626 h 1939873"/>
                  <a:gd name="connsiteX17" fmla="*/ 2626659 w 4782671"/>
                  <a:gd name="connsiteY17" fmla="*/ 662402 h 1939873"/>
                  <a:gd name="connsiteX18" fmla="*/ 2720789 w 4782671"/>
                  <a:gd name="connsiteY18" fmla="*/ 653438 h 1939873"/>
                  <a:gd name="connsiteX19" fmla="*/ 2922495 w 4782671"/>
                  <a:gd name="connsiteY19" fmla="*/ 774461 h 1939873"/>
                  <a:gd name="connsiteX20" fmla="*/ 3164542 w 4782671"/>
                  <a:gd name="connsiteY20" fmla="*/ 931344 h 1939873"/>
                  <a:gd name="connsiteX21" fmla="*/ 3397624 w 4782671"/>
                  <a:gd name="connsiteY21" fmla="*/ 1110638 h 1939873"/>
                  <a:gd name="connsiteX22" fmla="*/ 3541059 w 4782671"/>
                  <a:gd name="connsiteY22" fmla="*/ 1249591 h 1939873"/>
                  <a:gd name="connsiteX23" fmla="*/ 3711389 w 4782671"/>
                  <a:gd name="connsiteY23" fmla="*/ 1397508 h 1939873"/>
                  <a:gd name="connsiteX24" fmla="*/ 3917577 w 4782671"/>
                  <a:gd name="connsiteY24" fmla="*/ 1684379 h 1939873"/>
                  <a:gd name="connsiteX25" fmla="*/ 4083424 w 4782671"/>
                  <a:gd name="connsiteY25" fmla="*/ 1859191 h 1939873"/>
                  <a:gd name="connsiteX26" fmla="*/ 4204448 w 4782671"/>
                  <a:gd name="connsiteY26" fmla="*/ 1917461 h 1939873"/>
                  <a:gd name="connsiteX27" fmla="*/ 4365812 w 4782671"/>
                  <a:gd name="connsiteY27" fmla="*/ 1886085 h 1939873"/>
                  <a:gd name="connsiteX28" fmla="*/ 4518212 w 4782671"/>
                  <a:gd name="connsiteY28" fmla="*/ 1886085 h 1939873"/>
                  <a:gd name="connsiteX29" fmla="*/ 4688542 w 4782671"/>
                  <a:gd name="connsiteY29" fmla="*/ 1904014 h 1939873"/>
                  <a:gd name="connsiteX30" fmla="*/ 4782671 w 4782671"/>
                  <a:gd name="connsiteY30" fmla="*/ 1939873 h 1939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782671" h="1939873">
                    <a:moveTo>
                      <a:pt x="0" y="666885"/>
                    </a:moveTo>
                    <a:cubicBezTo>
                      <a:pt x="82924" y="644473"/>
                      <a:pt x="165848" y="622061"/>
                      <a:pt x="206189" y="595167"/>
                    </a:cubicBezTo>
                    <a:cubicBezTo>
                      <a:pt x="246530" y="568273"/>
                      <a:pt x="213660" y="533908"/>
                      <a:pt x="242048" y="505520"/>
                    </a:cubicBezTo>
                    <a:cubicBezTo>
                      <a:pt x="270436" y="477132"/>
                      <a:pt x="333189" y="444261"/>
                      <a:pt x="376518" y="424838"/>
                    </a:cubicBezTo>
                    <a:cubicBezTo>
                      <a:pt x="419847" y="405415"/>
                      <a:pt x="452718" y="395702"/>
                      <a:pt x="502024" y="388979"/>
                    </a:cubicBezTo>
                    <a:cubicBezTo>
                      <a:pt x="551330" y="382256"/>
                      <a:pt x="602877" y="390473"/>
                      <a:pt x="672353" y="384497"/>
                    </a:cubicBezTo>
                    <a:cubicBezTo>
                      <a:pt x="741830" y="378520"/>
                      <a:pt x="858371" y="380761"/>
                      <a:pt x="918883" y="353120"/>
                    </a:cubicBezTo>
                    <a:cubicBezTo>
                      <a:pt x="979395" y="325479"/>
                      <a:pt x="1006289" y="264220"/>
                      <a:pt x="1035424" y="218650"/>
                    </a:cubicBezTo>
                    <a:cubicBezTo>
                      <a:pt x="1064559" y="173080"/>
                      <a:pt x="1075019" y="113315"/>
                      <a:pt x="1093695" y="79697"/>
                    </a:cubicBezTo>
                    <a:cubicBezTo>
                      <a:pt x="1112371" y="46079"/>
                      <a:pt x="1110130" y="28897"/>
                      <a:pt x="1147483" y="16944"/>
                    </a:cubicBezTo>
                    <a:cubicBezTo>
                      <a:pt x="1184836" y="4991"/>
                      <a:pt x="1270000" y="9473"/>
                      <a:pt x="1317812" y="7979"/>
                    </a:cubicBezTo>
                    <a:cubicBezTo>
                      <a:pt x="1365624" y="6485"/>
                      <a:pt x="1385794" y="-9203"/>
                      <a:pt x="1434353" y="7979"/>
                    </a:cubicBezTo>
                    <a:cubicBezTo>
                      <a:pt x="1482912" y="25161"/>
                      <a:pt x="1547906" y="82685"/>
                      <a:pt x="1609165" y="111073"/>
                    </a:cubicBezTo>
                    <a:cubicBezTo>
                      <a:pt x="1670424" y="139461"/>
                      <a:pt x="1742141" y="147678"/>
                      <a:pt x="1801906" y="178308"/>
                    </a:cubicBezTo>
                    <a:cubicBezTo>
                      <a:pt x="1861671" y="208937"/>
                      <a:pt x="1912471" y="261232"/>
                      <a:pt x="1967753" y="294850"/>
                    </a:cubicBezTo>
                    <a:cubicBezTo>
                      <a:pt x="2023035" y="328468"/>
                      <a:pt x="2070847" y="349385"/>
                      <a:pt x="2133600" y="380014"/>
                    </a:cubicBezTo>
                    <a:cubicBezTo>
                      <a:pt x="2196353" y="410643"/>
                      <a:pt x="2262095" y="431561"/>
                      <a:pt x="2344271" y="478626"/>
                    </a:cubicBezTo>
                    <a:cubicBezTo>
                      <a:pt x="2426448" y="525691"/>
                      <a:pt x="2563906" y="633267"/>
                      <a:pt x="2626659" y="662402"/>
                    </a:cubicBezTo>
                    <a:cubicBezTo>
                      <a:pt x="2689412" y="691537"/>
                      <a:pt x="2671483" y="634762"/>
                      <a:pt x="2720789" y="653438"/>
                    </a:cubicBezTo>
                    <a:cubicBezTo>
                      <a:pt x="2770095" y="672114"/>
                      <a:pt x="2848536" y="728143"/>
                      <a:pt x="2922495" y="774461"/>
                    </a:cubicBezTo>
                    <a:cubicBezTo>
                      <a:pt x="2996454" y="820779"/>
                      <a:pt x="3085354" y="875315"/>
                      <a:pt x="3164542" y="931344"/>
                    </a:cubicBezTo>
                    <a:cubicBezTo>
                      <a:pt x="3243730" y="987373"/>
                      <a:pt x="3334871" y="1057597"/>
                      <a:pt x="3397624" y="1110638"/>
                    </a:cubicBezTo>
                    <a:cubicBezTo>
                      <a:pt x="3460377" y="1163679"/>
                      <a:pt x="3488765" y="1201779"/>
                      <a:pt x="3541059" y="1249591"/>
                    </a:cubicBezTo>
                    <a:cubicBezTo>
                      <a:pt x="3593353" y="1297403"/>
                      <a:pt x="3648636" y="1325043"/>
                      <a:pt x="3711389" y="1397508"/>
                    </a:cubicBezTo>
                    <a:cubicBezTo>
                      <a:pt x="3774142" y="1469973"/>
                      <a:pt x="3855571" y="1607432"/>
                      <a:pt x="3917577" y="1684379"/>
                    </a:cubicBezTo>
                    <a:cubicBezTo>
                      <a:pt x="3979583" y="1761326"/>
                      <a:pt x="4035612" y="1820344"/>
                      <a:pt x="4083424" y="1859191"/>
                    </a:cubicBezTo>
                    <a:cubicBezTo>
                      <a:pt x="4131236" y="1898038"/>
                      <a:pt x="4157383" y="1912979"/>
                      <a:pt x="4204448" y="1917461"/>
                    </a:cubicBezTo>
                    <a:cubicBezTo>
                      <a:pt x="4251513" y="1921943"/>
                      <a:pt x="4313518" y="1891314"/>
                      <a:pt x="4365812" y="1886085"/>
                    </a:cubicBezTo>
                    <a:cubicBezTo>
                      <a:pt x="4418106" y="1880856"/>
                      <a:pt x="4464424" y="1883097"/>
                      <a:pt x="4518212" y="1886085"/>
                    </a:cubicBezTo>
                    <a:cubicBezTo>
                      <a:pt x="4572000" y="1889073"/>
                      <a:pt x="4644466" y="1895049"/>
                      <a:pt x="4688542" y="1904014"/>
                    </a:cubicBezTo>
                    <a:cubicBezTo>
                      <a:pt x="4732618" y="1912979"/>
                      <a:pt x="4757644" y="1926426"/>
                      <a:pt x="4782671" y="1939873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7808F9C-C62E-48B6-A34D-865CA5012A34}"/>
                  </a:ext>
                </a:extLst>
              </p:cNvPr>
              <p:cNvSpPr/>
              <p:nvPr/>
            </p:nvSpPr>
            <p:spPr>
              <a:xfrm>
                <a:off x="9444793" y="3642818"/>
                <a:ext cx="2146572" cy="1471673"/>
              </a:xfrm>
              <a:custGeom>
                <a:avLst/>
                <a:gdLst>
                  <a:gd name="connsiteX0" fmla="*/ 12972 w 2146572"/>
                  <a:gd name="connsiteY0" fmla="*/ 727476 h 1471673"/>
                  <a:gd name="connsiteX1" fmla="*/ 4007 w 2146572"/>
                  <a:gd name="connsiteY1" fmla="*/ 628864 h 1471673"/>
                  <a:gd name="connsiteX2" fmla="*/ 4007 w 2146572"/>
                  <a:gd name="connsiteY2" fmla="*/ 557147 h 1471673"/>
                  <a:gd name="connsiteX3" fmla="*/ 53313 w 2146572"/>
                  <a:gd name="connsiteY3" fmla="*/ 566111 h 1471673"/>
                  <a:gd name="connsiteX4" fmla="*/ 138478 w 2146572"/>
                  <a:gd name="connsiteY4" fmla="*/ 454053 h 1471673"/>
                  <a:gd name="connsiteX5" fmla="*/ 151925 w 2146572"/>
                  <a:gd name="connsiteY5" fmla="*/ 315100 h 1471673"/>
                  <a:gd name="connsiteX6" fmla="*/ 120548 w 2146572"/>
                  <a:gd name="connsiteY6" fmla="*/ 225453 h 1471673"/>
                  <a:gd name="connsiteX7" fmla="*/ 120548 w 2146572"/>
                  <a:gd name="connsiteY7" fmla="*/ 113394 h 1471673"/>
                  <a:gd name="connsiteX8" fmla="*/ 138478 w 2146572"/>
                  <a:gd name="connsiteY8" fmla="*/ 14782 h 1471673"/>
                  <a:gd name="connsiteX9" fmla="*/ 214678 w 2146572"/>
                  <a:gd name="connsiteY9" fmla="*/ 1335 h 1471673"/>
                  <a:gd name="connsiteX10" fmla="*/ 317772 w 2146572"/>
                  <a:gd name="connsiteY10" fmla="*/ 23747 h 1471673"/>
                  <a:gd name="connsiteX11" fmla="*/ 371560 w 2146572"/>
                  <a:gd name="connsiteY11" fmla="*/ 86500 h 1471673"/>
                  <a:gd name="connsiteX12" fmla="*/ 497066 w 2146572"/>
                  <a:gd name="connsiteY12" fmla="*/ 140288 h 1471673"/>
                  <a:gd name="connsiteX13" fmla="*/ 636019 w 2146572"/>
                  <a:gd name="connsiteY13" fmla="*/ 279241 h 1471673"/>
                  <a:gd name="connsiteX14" fmla="*/ 752560 w 2146572"/>
                  <a:gd name="connsiteY14" fmla="*/ 413711 h 1471673"/>
                  <a:gd name="connsiteX15" fmla="*/ 842207 w 2146572"/>
                  <a:gd name="connsiteY15" fmla="*/ 534735 h 1471673"/>
                  <a:gd name="connsiteX16" fmla="*/ 882548 w 2146572"/>
                  <a:gd name="connsiteY16" fmla="*/ 646794 h 1471673"/>
                  <a:gd name="connsiteX17" fmla="*/ 1012536 w 2146572"/>
                  <a:gd name="connsiteY17" fmla="*/ 758853 h 1471673"/>
                  <a:gd name="connsiteX18" fmla="*/ 1093219 w 2146572"/>
                  <a:gd name="connsiteY18" fmla="*/ 902288 h 1471673"/>
                  <a:gd name="connsiteX19" fmla="*/ 1173901 w 2146572"/>
                  <a:gd name="connsiteY19" fmla="*/ 947111 h 1471673"/>
                  <a:gd name="connsiteX20" fmla="*/ 1205278 w 2146572"/>
                  <a:gd name="connsiteY20" fmla="*/ 1009864 h 1471673"/>
                  <a:gd name="connsiteX21" fmla="*/ 1250101 w 2146572"/>
                  <a:gd name="connsiteY21" fmla="*/ 1045723 h 1471673"/>
                  <a:gd name="connsiteX22" fmla="*/ 1330783 w 2146572"/>
                  <a:gd name="connsiteY22" fmla="*/ 1063653 h 1471673"/>
                  <a:gd name="connsiteX23" fmla="*/ 1420431 w 2146572"/>
                  <a:gd name="connsiteY23" fmla="*/ 1157782 h 1471673"/>
                  <a:gd name="connsiteX24" fmla="*/ 1505595 w 2146572"/>
                  <a:gd name="connsiteY24" fmla="*/ 1189158 h 1471673"/>
                  <a:gd name="connsiteX25" fmla="*/ 1626619 w 2146572"/>
                  <a:gd name="connsiteY25" fmla="*/ 1171229 h 1471673"/>
                  <a:gd name="connsiteX26" fmla="*/ 1707301 w 2146572"/>
                  <a:gd name="connsiteY26" fmla="*/ 1238464 h 1471673"/>
                  <a:gd name="connsiteX27" fmla="*/ 1783501 w 2146572"/>
                  <a:gd name="connsiteY27" fmla="*/ 1247429 h 1471673"/>
                  <a:gd name="connsiteX28" fmla="*/ 1828325 w 2146572"/>
                  <a:gd name="connsiteY28" fmla="*/ 1363970 h 1471673"/>
                  <a:gd name="connsiteX29" fmla="*/ 1931419 w 2146572"/>
                  <a:gd name="connsiteY29" fmla="*/ 1440170 h 1471673"/>
                  <a:gd name="connsiteX30" fmla="*/ 2043478 w 2146572"/>
                  <a:gd name="connsiteY30" fmla="*/ 1471547 h 1471673"/>
                  <a:gd name="connsiteX31" fmla="*/ 2146572 w 2146572"/>
                  <a:gd name="connsiteY31" fmla="*/ 1449135 h 147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146572" h="1471673">
                    <a:moveTo>
                      <a:pt x="12972" y="727476"/>
                    </a:moveTo>
                    <a:cubicBezTo>
                      <a:pt x="9236" y="692364"/>
                      <a:pt x="5501" y="657252"/>
                      <a:pt x="4007" y="628864"/>
                    </a:cubicBezTo>
                    <a:cubicBezTo>
                      <a:pt x="2513" y="600476"/>
                      <a:pt x="-4211" y="567606"/>
                      <a:pt x="4007" y="557147"/>
                    </a:cubicBezTo>
                    <a:cubicBezTo>
                      <a:pt x="12225" y="546688"/>
                      <a:pt x="30901" y="583293"/>
                      <a:pt x="53313" y="566111"/>
                    </a:cubicBezTo>
                    <a:cubicBezTo>
                      <a:pt x="75725" y="548929"/>
                      <a:pt x="122043" y="495888"/>
                      <a:pt x="138478" y="454053"/>
                    </a:cubicBezTo>
                    <a:cubicBezTo>
                      <a:pt x="154913" y="412218"/>
                      <a:pt x="154913" y="353200"/>
                      <a:pt x="151925" y="315100"/>
                    </a:cubicBezTo>
                    <a:cubicBezTo>
                      <a:pt x="148937" y="277000"/>
                      <a:pt x="125778" y="259071"/>
                      <a:pt x="120548" y="225453"/>
                    </a:cubicBezTo>
                    <a:cubicBezTo>
                      <a:pt x="115319" y="191835"/>
                      <a:pt x="117560" y="148506"/>
                      <a:pt x="120548" y="113394"/>
                    </a:cubicBezTo>
                    <a:cubicBezTo>
                      <a:pt x="123536" y="78282"/>
                      <a:pt x="122790" y="33458"/>
                      <a:pt x="138478" y="14782"/>
                    </a:cubicBezTo>
                    <a:cubicBezTo>
                      <a:pt x="154166" y="-3894"/>
                      <a:pt x="184796" y="-159"/>
                      <a:pt x="214678" y="1335"/>
                    </a:cubicBezTo>
                    <a:cubicBezTo>
                      <a:pt x="244560" y="2829"/>
                      <a:pt x="291625" y="9553"/>
                      <a:pt x="317772" y="23747"/>
                    </a:cubicBezTo>
                    <a:cubicBezTo>
                      <a:pt x="343919" y="37941"/>
                      <a:pt x="341678" y="67076"/>
                      <a:pt x="371560" y="86500"/>
                    </a:cubicBezTo>
                    <a:cubicBezTo>
                      <a:pt x="401442" y="105924"/>
                      <a:pt x="452990" y="108165"/>
                      <a:pt x="497066" y="140288"/>
                    </a:cubicBezTo>
                    <a:cubicBezTo>
                      <a:pt x="541142" y="172411"/>
                      <a:pt x="593437" y="233670"/>
                      <a:pt x="636019" y="279241"/>
                    </a:cubicBezTo>
                    <a:cubicBezTo>
                      <a:pt x="678601" y="324812"/>
                      <a:pt x="718195" y="371129"/>
                      <a:pt x="752560" y="413711"/>
                    </a:cubicBezTo>
                    <a:cubicBezTo>
                      <a:pt x="786925" y="456293"/>
                      <a:pt x="820542" y="495888"/>
                      <a:pt x="842207" y="534735"/>
                    </a:cubicBezTo>
                    <a:cubicBezTo>
                      <a:pt x="863872" y="573582"/>
                      <a:pt x="854160" y="609441"/>
                      <a:pt x="882548" y="646794"/>
                    </a:cubicBezTo>
                    <a:cubicBezTo>
                      <a:pt x="910936" y="684147"/>
                      <a:pt x="977424" y="716271"/>
                      <a:pt x="1012536" y="758853"/>
                    </a:cubicBezTo>
                    <a:cubicBezTo>
                      <a:pt x="1047648" y="801435"/>
                      <a:pt x="1066325" y="870912"/>
                      <a:pt x="1093219" y="902288"/>
                    </a:cubicBezTo>
                    <a:cubicBezTo>
                      <a:pt x="1120113" y="933664"/>
                      <a:pt x="1155225" y="929182"/>
                      <a:pt x="1173901" y="947111"/>
                    </a:cubicBezTo>
                    <a:cubicBezTo>
                      <a:pt x="1192578" y="965040"/>
                      <a:pt x="1192578" y="993429"/>
                      <a:pt x="1205278" y="1009864"/>
                    </a:cubicBezTo>
                    <a:cubicBezTo>
                      <a:pt x="1217978" y="1026299"/>
                      <a:pt x="1229184" y="1036758"/>
                      <a:pt x="1250101" y="1045723"/>
                    </a:cubicBezTo>
                    <a:cubicBezTo>
                      <a:pt x="1271018" y="1054688"/>
                      <a:pt x="1302395" y="1044977"/>
                      <a:pt x="1330783" y="1063653"/>
                    </a:cubicBezTo>
                    <a:cubicBezTo>
                      <a:pt x="1359171" y="1082329"/>
                      <a:pt x="1391296" y="1136864"/>
                      <a:pt x="1420431" y="1157782"/>
                    </a:cubicBezTo>
                    <a:cubicBezTo>
                      <a:pt x="1449566" y="1178700"/>
                      <a:pt x="1471230" y="1186917"/>
                      <a:pt x="1505595" y="1189158"/>
                    </a:cubicBezTo>
                    <a:cubicBezTo>
                      <a:pt x="1539960" y="1191399"/>
                      <a:pt x="1593001" y="1163011"/>
                      <a:pt x="1626619" y="1171229"/>
                    </a:cubicBezTo>
                    <a:cubicBezTo>
                      <a:pt x="1660237" y="1179447"/>
                      <a:pt x="1681154" y="1225764"/>
                      <a:pt x="1707301" y="1238464"/>
                    </a:cubicBezTo>
                    <a:cubicBezTo>
                      <a:pt x="1733448" y="1251164"/>
                      <a:pt x="1763330" y="1226511"/>
                      <a:pt x="1783501" y="1247429"/>
                    </a:cubicBezTo>
                    <a:cubicBezTo>
                      <a:pt x="1803672" y="1268347"/>
                      <a:pt x="1803672" y="1331847"/>
                      <a:pt x="1828325" y="1363970"/>
                    </a:cubicBezTo>
                    <a:cubicBezTo>
                      <a:pt x="1852978" y="1396093"/>
                      <a:pt x="1895560" y="1422241"/>
                      <a:pt x="1931419" y="1440170"/>
                    </a:cubicBezTo>
                    <a:cubicBezTo>
                      <a:pt x="1967278" y="1458100"/>
                      <a:pt x="2007619" y="1470053"/>
                      <a:pt x="2043478" y="1471547"/>
                    </a:cubicBezTo>
                    <a:cubicBezTo>
                      <a:pt x="2079337" y="1473041"/>
                      <a:pt x="2112954" y="1461088"/>
                      <a:pt x="2146572" y="1449135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C519F4D7-55DF-4BF9-A397-F7987CD62667}"/>
                  </a:ext>
                </a:extLst>
              </p:cNvPr>
              <p:cNvSpPr txBox="1"/>
              <p:nvPr/>
            </p:nvSpPr>
            <p:spPr>
              <a:xfrm>
                <a:off x="8151031" y="1856043"/>
                <a:ext cx="1159292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bg2"/>
                    </a:solidFill>
                  </a:rPr>
                  <a:t>Colorado River </a:t>
                </a:r>
                <a:br>
                  <a:rPr lang="en-US" sz="1000" b="1">
                    <a:solidFill>
                      <a:schemeClr val="bg2"/>
                    </a:solidFill>
                  </a:rPr>
                </a:br>
                <a:r>
                  <a:rPr lang="en-US" sz="1000" b="1">
                    <a:solidFill>
                      <a:schemeClr val="bg2"/>
                    </a:solidFill>
                  </a:rPr>
                  <a:t>Aqueduct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5C4F762-6FCF-4481-8C45-8A50A982E0C2}"/>
                  </a:ext>
                </a:extLst>
              </p:cNvPr>
              <p:cNvSpPr txBox="1"/>
              <p:nvPr/>
            </p:nvSpPr>
            <p:spPr>
              <a:xfrm>
                <a:off x="10613501" y="4207890"/>
                <a:ext cx="7970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bg2"/>
                    </a:solidFill>
                  </a:rPr>
                  <a:t>Coachella </a:t>
                </a:r>
                <a:br>
                  <a:rPr lang="en-US" sz="1000" b="1">
                    <a:solidFill>
                      <a:schemeClr val="bg2"/>
                    </a:solidFill>
                  </a:rPr>
                </a:br>
                <a:r>
                  <a:rPr lang="en-US" sz="1000" b="1">
                    <a:solidFill>
                      <a:schemeClr val="bg2"/>
                    </a:solidFill>
                  </a:rPr>
                  <a:t>Canal</a:t>
                </a:r>
              </a:p>
            </p:txBody>
          </p: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008E8BD6-CA87-4EA1-8FF4-3273A63F6AA9}"/>
                  </a:ext>
                </a:extLst>
              </p:cNvPr>
              <p:cNvCxnSpPr/>
              <p:nvPr/>
            </p:nvCxnSpPr>
            <p:spPr>
              <a:xfrm flipH="1">
                <a:off x="8757236" y="2204488"/>
                <a:ext cx="103571" cy="211884"/>
              </a:xfrm>
              <a:prstGeom prst="straightConnector1">
                <a:avLst/>
              </a:prstGeom>
              <a:ln w="28575">
                <a:solidFill>
                  <a:schemeClr val="bg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CD5DC5EA-A0ED-4F54-B9F4-99849B98EC15}"/>
                  </a:ext>
                </a:extLst>
              </p:cNvPr>
              <p:cNvCxnSpPr/>
              <p:nvPr/>
            </p:nvCxnSpPr>
            <p:spPr>
              <a:xfrm flipH="1">
                <a:off x="10905471" y="4568641"/>
                <a:ext cx="103571" cy="211884"/>
              </a:xfrm>
              <a:prstGeom prst="straightConnector1">
                <a:avLst/>
              </a:prstGeom>
              <a:ln w="28575">
                <a:solidFill>
                  <a:schemeClr val="bg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826DCA3-8EDA-4012-A056-895DAC6B2DF6}"/>
                </a:ext>
              </a:extLst>
            </p:cNvPr>
            <p:cNvSpPr/>
            <p:nvPr/>
          </p:nvSpPr>
          <p:spPr>
            <a:xfrm>
              <a:off x="6008914" y="2846614"/>
              <a:ext cx="827315" cy="119743"/>
            </a:xfrm>
            <a:custGeom>
              <a:avLst/>
              <a:gdLst>
                <a:gd name="connsiteX0" fmla="*/ 0 w 827315"/>
                <a:gd name="connsiteY0" fmla="*/ 119743 h 119743"/>
                <a:gd name="connsiteX1" fmla="*/ 315686 w 827315"/>
                <a:gd name="connsiteY1" fmla="*/ 114300 h 119743"/>
                <a:gd name="connsiteX2" fmla="*/ 669472 w 827315"/>
                <a:gd name="connsiteY2" fmla="*/ 65315 h 119743"/>
                <a:gd name="connsiteX3" fmla="*/ 827315 w 827315"/>
                <a:gd name="connsiteY3" fmla="*/ 0 h 11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315" h="119743">
                  <a:moveTo>
                    <a:pt x="0" y="119743"/>
                  </a:moveTo>
                  <a:lnTo>
                    <a:pt x="315686" y="114300"/>
                  </a:lnTo>
                  <a:cubicBezTo>
                    <a:pt x="427265" y="105229"/>
                    <a:pt x="584201" y="84365"/>
                    <a:pt x="669472" y="65315"/>
                  </a:cubicBezTo>
                  <a:cubicBezTo>
                    <a:pt x="754743" y="46265"/>
                    <a:pt x="791029" y="23132"/>
                    <a:pt x="827315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8BA58A0-21C7-4F3C-9B0E-7C1F8E8CA5DC}"/>
                </a:ext>
              </a:extLst>
            </p:cNvPr>
            <p:cNvSpPr/>
            <p:nvPr/>
          </p:nvSpPr>
          <p:spPr>
            <a:xfrm>
              <a:off x="11587842" y="4114800"/>
              <a:ext cx="447268" cy="10885"/>
            </a:xfrm>
            <a:custGeom>
              <a:avLst/>
              <a:gdLst>
                <a:gd name="connsiteX0" fmla="*/ 0 w 447268"/>
                <a:gd name="connsiteY0" fmla="*/ 5442 h 10885"/>
                <a:gd name="connsiteX1" fmla="*/ 402772 w 447268"/>
                <a:gd name="connsiteY1" fmla="*/ 10885 h 10885"/>
                <a:gd name="connsiteX2" fmla="*/ 419100 w 447268"/>
                <a:gd name="connsiteY2" fmla="*/ 0 h 1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7268" h="10885">
                  <a:moveTo>
                    <a:pt x="0" y="5442"/>
                  </a:moveTo>
                  <a:lnTo>
                    <a:pt x="402772" y="10885"/>
                  </a:lnTo>
                  <a:cubicBezTo>
                    <a:pt x="472622" y="9978"/>
                    <a:pt x="445861" y="4989"/>
                    <a:pt x="419100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1BBB03C-2B75-4DF8-BA80-2CA8D27AC679}"/>
                </a:ext>
              </a:extLst>
            </p:cNvPr>
            <p:cNvSpPr/>
            <p:nvPr/>
          </p:nvSpPr>
          <p:spPr>
            <a:xfrm>
              <a:off x="11587842" y="5089071"/>
              <a:ext cx="391886" cy="478972"/>
            </a:xfrm>
            <a:custGeom>
              <a:avLst/>
              <a:gdLst>
                <a:gd name="connsiteX0" fmla="*/ 0 w 391886"/>
                <a:gd name="connsiteY0" fmla="*/ 0 h 478972"/>
                <a:gd name="connsiteX1" fmla="*/ 114300 w 391886"/>
                <a:gd name="connsiteY1" fmla="*/ 81643 h 478972"/>
                <a:gd name="connsiteX2" fmla="*/ 190500 w 391886"/>
                <a:gd name="connsiteY2" fmla="*/ 283029 h 478972"/>
                <a:gd name="connsiteX3" fmla="*/ 315686 w 391886"/>
                <a:gd name="connsiteY3" fmla="*/ 435429 h 478972"/>
                <a:gd name="connsiteX4" fmla="*/ 391886 w 391886"/>
                <a:gd name="connsiteY4" fmla="*/ 478972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886" h="478972">
                  <a:moveTo>
                    <a:pt x="0" y="0"/>
                  </a:moveTo>
                  <a:cubicBezTo>
                    <a:pt x="41275" y="17236"/>
                    <a:pt x="82550" y="34472"/>
                    <a:pt x="114300" y="81643"/>
                  </a:cubicBezTo>
                  <a:cubicBezTo>
                    <a:pt x="146050" y="128815"/>
                    <a:pt x="156936" y="224065"/>
                    <a:pt x="190500" y="283029"/>
                  </a:cubicBezTo>
                  <a:cubicBezTo>
                    <a:pt x="224064" y="341993"/>
                    <a:pt x="282122" y="402772"/>
                    <a:pt x="315686" y="435429"/>
                  </a:cubicBezTo>
                  <a:cubicBezTo>
                    <a:pt x="349250" y="468086"/>
                    <a:pt x="370568" y="473529"/>
                    <a:pt x="391886" y="478972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F07920B-5FCD-4C10-9DA5-1F78F84EE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Colorado River Water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1CC4CF-2603-40D3-AE76-719AEA0C3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2008" y="1642038"/>
            <a:ext cx="984543" cy="1245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4387B2-1827-4995-B25E-1E010895E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248046"/>
            <a:ext cx="2674620" cy="123444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8908170-A05F-476E-918A-BAAEF05AE5CC}"/>
              </a:ext>
            </a:extLst>
          </p:cNvPr>
          <p:cNvSpPr/>
          <p:nvPr/>
        </p:nvSpPr>
        <p:spPr>
          <a:xfrm>
            <a:off x="7783286" y="2849094"/>
            <a:ext cx="92529" cy="79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E81F76-1824-4587-ADC5-5C04D6DB6A94}"/>
              </a:ext>
            </a:extLst>
          </p:cNvPr>
          <p:cNvSpPr txBox="1"/>
          <p:nvPr/>
        </p:nvSpPr>
        <p:spPr>
          <a:xfrm>
            <a:off x="6961225" y="2973466"/>
            <a:ext cx="944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chemeClr val="bg2"/>
                </a:solidFill>
              </a:rPr>
              <a:t>Whitewater River GRF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86D4398-B356-4713-BD60-9905713CA8EE}"/>
              </a:ext>
            </a:extLst>
          </p:cNvPr>
          <p:cNvSpPr/>
          <p:nvPr/>
        </p:nvSpPr>
        <p:spPr>
          <a:xfrm>
            <a:off x="9467525" y="4573116"/>
            <a:ext cx="92529" cy="79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2AD72BC-1479-4957-8826-9858AD507121}"/>
              </a:ext>
            </a:extLst>
          </p:cNvPr>
          <p:cNvSpPr txBox="1"/>
          <p:nvPr/>
        </p:nvSpPr>
        <p:spPr>
          <a:xfrm>
            <a:off x="8375885" y="4539357"/>
            <a:ext cx="944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chemeClr val="bg2"/>
                </a:solidFill>
              </a:rPr>
              <a:t>Thomas E. Levy GRF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E9625E9-9924-4B53-A51D-02AFD4C511B5}"/>
              </a:ext>
            </a:extLst>
          </p:cNvPr>
          <p:cNvSpPr txBox="1"/>
          <p:nvPr/>
        </p:nvSpPr>
        <p:spPr>
          <a:xfrm>
            <a:off x="7883110" y="3798737"/>
            <a:ext cx="944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chemeClr val="bg2"/>
                </a:solidFill>
              </a:rPr>
              <a:t>Palm </a:t>
            </a:r>
            <a:br>
              <a:rPr lang="en-US" sz="900" b="1">
                <a:solidFill>
                  <a:schemeClr val="bg2"/>
                </a:solidFill>
              </a:rPr>
            </a:br>
            <a:r>
              <a:rPr lang="en-US" sz="900" b="1">
                <a:solidFill>
                  <a:schemeClr val="bg2"/>
                </a:solidFill>
              </a:rPr>
              <a:t>Desert GRF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8A3483C-9B2A-41D2-88B7-A2609328290E}"/>
              </a:ext>
            </a:extLst>
          </p:cNvPr>
          <p:cNvCxnSpPr>
            <a:cxnSpLocks/>
          </p:cNvCxnSpPr>
          <p:nvPr/>
        </p:nvCxnSpPr>
        <p:spPr>
          <a:xfrm flipV="1">
            <a:off x="8564874" y="3740971"/>
            <a:ext cx="434628" cy="200647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9DEC872-96C9-4079-B136-A36E7F1E9DD6}"/>
              </a:ext>
            </a:extLst>
          </p:cNvPr>
          <p:cNvCxnSpPr>
            <a:cxnSpLocks/>
          </p:cNvCxnSpPr>
          <p:nvPr/>
        </p:nvCxnSpPr>
        <p:spPr>
          <a:xfrm flipV="1">
            <a:off x="9102694" y="4603988"/>
            <a:ext cx="337617" cy="48290"/>
          </a:xfrm>
          <a:prstGeom prst="straightConnector1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Arrow: Striped Right 73">
            <a:extLst>
              <a:ext uri="{FF2B5EF4-FFF2-40B4-BE49-F238E27FC236}">
                <a16:creationId xmlns:a16="http://schemas.microsoft.com/office/drawing/2014/main" id="{7B6D34E7-0167-4120-AF0A-6C32CD2B1709}"/>
              </a:ext>
            </a:extLst>
          </p:cNvPr>
          <p:cNvSpPr/>
          <p:nvPr/>
        </p:nvSpPr>
        <p:spPr>
          <a:xfrm rot="6793609">
            <a:off x="9447619" y="4130770"/>
            <a:ext cx="475739" cy="39137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row: Striped Right 74">
            <a:extLst>
              <a:ext uri="{FF2B5EF4-FFF2-40B4-BE49-F238E27FC236}">
                <a16:creationId xmlns:a16="http://schemas.microsoft.com/office/drawing/2014/main" id="{B441B169-270B-41F2-91C2-B83AFA54350F}"/>
              </a:ext>
            </a:extLst>
          </p:cNvPr>
          <p:cNvSpPr/>
          <p:nvPr/>
        </p:nvSpPr>
        <p:spPr>
          <a:xfrm rot="6793609">
            <a:off x="9710145" y="4192833"/>
            <a:ext cx="981849" cy="866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62A4B41-8516-4711-8306-B215BB0DD24D}"/>
              </a:ext>
            </a:extLst>
          </p:cNvPr>
          <p:cNvSpPr txBox="1"/>
          <p:nvPr/>
        </p:nvSpPr>
        <p:spPr>
          <a:xfrm>
            <a:off x="5944293" y="6554361"/>
            <a:ext cx="2487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*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3AE5B06-4F84-42B1-B7A9-A74315BFE570}"/>
              </a:ext>
            </a:extLst>
          </p:cNvPr>
          <p:cNvSpPr/>
          <p:nvPr/>
        </p:nvSpPr>
        <p:spPr>
          <a:xfrm>
            <a:off x="8945415" y="3793542"/>
            <a:ext cx="642270" cy="133686"/>
          </a:xfrm>
          <a:custGeom>
            <a:avLst/>
            <a:gdLst>
              <a:gd name="connsiteX0" fmla="*/ 0 w 642270"/>
              <a:gd name="connsiteY0" fmla="*/ 0 h 133686"/>
              <a:gd name="connsiteX1" fmla="*/ 211932 w 642270"/>
              <a:gd name="connsiteY1" fmla="*/ 42862 h 133686"/>
              <a:gd name="connsiteX2" fmla="*/ 328613 w 642270"/>
              <a:gd name="connsiteY2" fmla="*/ 73818 h 133686"/>
              <a:gd name="connsiteX3" fmla="*/ 404813 w 642270"/>
              <a:gd name="connsiteY3" fmla="*/ 92868 h 133686"/>
              <a:gd name="connsiteX4" fmla="*/ 435769 w 642270"/>
              <a:gd name="connsiteY4" fmla="*/ 121443 h 133686"/>
              <a:gd name="connsiteX5" fmla="*/ 514350 w 642270"/>
              <a:gd name="connsiteY5" fmla="*/ 133350 h 133686"/>
              <a:gd name="connsiteX6" fmla="*/ 588169 w 642270"/>
              <a:gd name="connsiteY6" fmla="*/ 109537 h 133686"/>
              <a:gd name="connsiteX7" fmla="*/ 638175 w 642270"/>
              <a:gd name="connsiteY7" fmla="*/ 64293 h 133686"/>
              <a:gd name="connsiteX8" fmla="*/ 635794 w 642270"/>
              <a:gd name="connsiteY8" fmla="*/ 59531 h 13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70" h="133686">
                <a:moveTo>
                  <a:pt x="0" y="0"/>
                </a:moveTo>
                <a:lnTo>
                  <a:pt x="211932" y="42862"/>
                </a:lnTo>
                <a:cubicBezTo>
                  <a:pt x="266701" y="55165"/>
                  <a:pt x="328613" y="73818"/>
                  <a:pt x="328613" y="73818"/>
                </a:cubicBezTo>
                <a:cubicBezTo>
                  <a:pt x="360760" y="82152"/>
                  <a:pt x="386954" y="84931"/>
                  <a:pt x="404813" y="92868"/>
                </a:cubicBezTo>
                <a:cubicBezTo>
                  <a:pt x="422672" y="100805"/>
                  <a:pt x="417513" y="114696"/>
                  <a:pt x="435769" y="121443"/>
                </a:cubicBezTo>
                <a:cubicBezTo>
                  <a:pt x="454025" y="128190"/>
                  <a:pt x="488950" y="135334"/>
                  <a:pt x="514350" y="133350"/>
                </a:cubicBezTo>
                <a:cubicBezTo>
                  <a:pt x="539750" y="131366"/>
                  <a:pt x="567532" y="121047"/>
                  <a:pt x="588169" y="109537"/>
                </a:cubicBezTo>
                <a:cubicBezTo>
                  <a:pt x="608807" y="98028"/>
                  <a:pt x="630237" y="72627"/>
                  <a:pt x="638175" y="64293"/>
                </a:cubicBezTo>
                <a:cubicBezTo>
                  <a:pt x="646113" y="55959"/>
                  <a:pt x="640953" y="57745"/>
                  <a:pt x="635794" y="59531"/>
                </a:cubicBezTo>
              </a:path>
            </a:pathLst>
          </a:custGeom>
          <a:noFill/>
          <a:ln w="28575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Striped Right 36">
            <a:extLst>
              <a:ext uri="{FF2B5EF4-FFF2-40B4-BE49-F238E27FC236}">
                <a16:creationId xmlns:a16="http://schemas.microsoft.com/office/drawing/2014/main" id="{2F0BE383-7F31-4AC4-AE85-5663D3F6EC1D}"/>
              </a:ext>
            </a:extLst>
          </p:cNvPr>
          <p:cNvSpPr/>
          <p:nvPr/>
        </p:nvSpPr>
        <p:spPr>
          <a:xfrm rot="14162961">
            <a:off x="8730304" y="3531866"/>
            <a:ext cx="223837" cy="1841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Striped Right 38">
            <a:extLst>
              <a:ext uri="{FF2B5EF4-FFF2-40B4-BE49-F238E27FC236}">
                <a16:creationId xmlns:a16="http://schemas.microsoft.com/office/drawing/2014/main" id="{EC6E6741-7F58-4F20-9E4F-5243FF11D011}"/>
              </a:ext>
            </a:extLst>
          </p:cNvPr>
          <p:cNvSpPr/>
          <p:nvPr/>
        </p:nvSpPr>
        <p:spPr>
          <a:xfrm rot="7601313">
            <a:off x="8760589" y="3857728"/>
            <a:ext cx="223837" cy="1841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Striped Right 39">
            <a:extLst>
              <a:ext uri="{FF2B5EF4-FFF2-40B4-BE49-F238E27FC236}">
                <a16:creationId xmlns:a16="http://schemas.microsoft.com/office/drawing/2014/main" id="{C252835F-B6C2-4E02-8863-53E0FBC6DC56}"/>
              </a:ext>
            </a:extLst>
          </p:cNvPr>
          <p:cNvSpPr/>
          <p:nvPr/>
        </p:nvSpPr>
        <p:spPr>
          <a:xfrm rot="1850948">
            <a:off x="9063551" y="3849408"/>
            <a:ext cx="223837" cy="1841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Striped Right 41">
            <a:extLst>
              <a:ext uri="{FF2B5EF4-FFF2-40B4-BE49-F238E27FC236}">
                <a16:creationId xmlns:a16="http://schemas.microsoft.com/office/drawing/2014/main" id="{7A737175-9A40-4386-9062-C4A53562A100}"/>
              </a:ext>
            </a:extLst>
          </p:cNvPr>
          <p:cNvSpPr/>
          <p:nvPr/>
        </p:nvSpPr>
        <p:spPr>
          <a:xfrm rot="6793609">
            <a:off x="8956020" y="3249334"/>
            <a:ext cx="475739" cy="39137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5AB5561-8F5E-4B4A-A1A4-864DD00F3248}"/>
              </a:ext>
            </a:extLst>
          </p:cNvPr>
          <p:cNvSpPr/>
          <p:nvPr/>
        </p:nvSpPr>
        <p:spPr>
          <a:xfrm>
            <a:off x="8999502" y="3700345"/>
            <a:ext cx="92529" cy="79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4FE12AB-AB4F-440D-94BC-65F574D31085}"/>
              </a:ext>
            </a:extLst>
          </p:cNvPr>
          <p:cNvSpPr txBox="1"/>
          <p:nvPr/>
        </p:nvSpPr>
        <p:spPr>
          <a:xfrm>
            <a:off x="10421565" y="3301687"/>
            <a:ext cx="115929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>
                <a:solidFill>
                  <a:schemeClr val="bg2"/>
                </a:solidFill>
              </a:rPr>
              <a:t>Colorado River </a:t>
            </a:r>
            <a:br>
              <a:rPr lang="en-US" sz="1000" b="1">
                <a:solidFill>
                  <a:schemeClr val="bg2"/>
                </a:solidFill>
              </a:rPr>
            </a:br>
            <a:r>
              <a:rPr lang="en-US" sz="1000" b="1">
                <a:solidFill>
                  <a:schemeClr val="bg2"/>
                </a:solidFill>
              </a:rPr>
              <a:t>Aqueduct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17297CB-12F6-45CA-9495-41636176C0F4}"/>
              </a:ext>
            </a:extLst>
          </p:cNvPr>
          <p:cNvCxnSpPr>
            <a:cxnSpLocks/>
          </p:cNvCxnSpPr>
          <p:nvPr/>
        </p:nvCxnSpPr>
        <p:spPr>
          <a:xfrm flipH="1">
            <a:off x="10820785" y="3654518"/>
            <a:ext cx="148774" cy="232445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4A76F61-9AF9-4C04-A50F-E34114D71675}"/>
              </a:ext>
            </a:extLst>
          </p:cNvPr>
          <p:cNvSpPr txBox="1"/>
          <p:nvPr/>
        </p:nvSpPr>
        <p:spPr>
          <a:xfrm>
            <a:off x="8254572" y="4208585"/>
            <a:ext cx="877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Mid-Valley </a:t>
            </a:r>
            <a:br>
              <a:rPr lang="en-US" sz="1000" b="1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00" b="1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Pipeline</a:t>
            </a:r>
          </a:p>
        </p:txBody>
      </p:sp>
      <p:sp>
        <p:nvSpPr>
          <p:cNvPr id="46" name="Arrow: Curved Left 45">
            <a:extLst>
              <a:ext uri="{FF2B5EF4-FFF2-40B4-BE49-F238E27FC236}">
                <a16:creationId xmlns:a16="http://schemas.microsoft.com/office/drawing/2014/main" id="{A57F3DE2-F8A3-4B05-944F-D2DE16B5C573}"/>
              </a:ext>
            </a:extLst>
          </p:cNvPr>
          <p:cNvSpPr/>
          <p:nvPr/>
        </p:nvSpPr>
        <p:spPr>
          <a:xfrm rot="13356072" flipH="1">
            <a:off x="9210339" y="3915661"/>
            <a:ext cx="176720" cy="605089"/>
          </a:xfrm>
          <a:prstGeom prst="curvedLeftArrow">
            <a:avLst/>
          </a:prstGeom>
          <a:solidFill>
            <a:srgbClr val="9900CC"/>
          </a:solidFill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Slide Number Placeholder 3">
            <a:extLst>
              <a:ext uri="{FF2B5EF4-FFF2-40B4-BE49-F238E27FC236}">
                <a16:creationId xmlns:a16="http://schemas.microsoft.com/office/drawing/2014/main" id="{BE59DF70-AFE4-4929-B5E6-D68DC8DD8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59</a:t>
            </a:fld>
            <a:endParaRPr lang="en-US" sz="2000" b="1"/>
          </a:p>
        </p:txBody>
      </p:sp>
      <p:sp>
        <p:nvSpPr>
          <p:cNvPr id="5" name="Arrow: Striped Right 4">
            <a:extLst>
              <a:ext uri="{FF2B5EF4-FFF2-40B4-BE49-F238E27FC236}">
                <a16:creationId xmlns:a16="http://schemas.microsoft.com/office/drawing/2014/main" id="{B5CB1E9A-4E24-4DC4-93D3-38E48F2AEAC1}"/>
              </a:ext>
            </a:extLst>
          </p:cNvPr>
          <p:cNvSpPr/>
          <p:nvPr/>
        </p:nvSpPr>
        <p:spPr>
          <a:xfrm rot="6793609">
            <a:off x="7745103" y="2402370"/>
            <a:ext cx="475739" cy="39137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4660127B-F490-4B98-89D7-00DC29A0A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12" y="1752600"/>
            <a:ext cx="5416001" cy="472988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Baseline</a:t>
            </a:r>
            <a:r>
              <a:rPr lang="en-US" sz="2400" dirty="0"/>
              <a:t> – assumes QSA entitlement minus conveyance losses</a:t>
            </a:r>
            <a:br>
              <a:rPr lang="en-US" sz="2400" dirty="0"/>
            </a:br>
            <a:endParaRPr lang="en-US" sz="1000" dirty="0"/>
          </a:p>
          <a:p>
            <a:pPr lvl="1">
              <a:lnSpc>
                <a:spcPct val="100000"/>
              </a:lnSpc>
            </a:pPr>
            <a:r>
              <a:rPr lang="en-US" sz="2000" b="1" dirty="0"/>
              <a:t>Future Projects </a:t>
            </a:r>
            <a:r>
              <a:rPr lang="en-US" sz="2000" dirty="0"/>
              <a:t>includes expansion of NPW (Canal + RW) deliveries </a:t>
            </a:r>
          </a:p>
          <a:p>
            <a:pPr lvl="1">
              <a:lnSpc>
                <a:spcPct val="100000"/>
              </a:lnSpc>
            </a:pPr>
            <a:endParaRPr lang="en-US" sz="1400" dirty="0"/>
          </a:p>
          <a:p>
            <a:pPr>
              <a:lnSpc>
                <a:spcPct val="100000"/>
              </a:lnSpc>
            </a:pPr>
            <a:r>
              <a:rPr lang="en-US" sz="2400" b="1" dirty="0"/>
              <a:t>Climate Change </a:t>
            </a:r>
            <a:r>
              <a:rPr lang="en-US" sz="2400" dirty="0"/>
              <a:t>– assumes QSA entitlement minus conveyance losses, with Lower Basin DCP contribution in phases</a:t>
            </a:r>
            <a:endParaRPr lang="en-US" sz="2000" dirty="0"/>
          </a:p>
        </p:txBody>
      </p:sp>
      <p:pic>
        <p:nvPicPr>
          <p:cNvPr id="49" name="Graphic 48" descr="Water with solid fill">
            <a:extLst>
              <a:ext uri="{FF2B5EF4-FFF2-40B4-BE49-F238E27FC236}">
                <a16:creationId xmlns:a16="http://schemas.microsoft.com/office/drawing/2014/main" id="{6588EC5B-FA9C-440A-BE3D-A8A083FE29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9560" y="1655848"/>
            <a:ext cx="548640" cy="548640"/>
          </a:xfrm>
          <a:prstGeom prst="rect">
            <a:avLst/>
          </a:prstGeom>
        </p:spPr>
      </p:pic>
      <p:pic>
        <p:nvPicPr>
          <p:cNvPr id="50" name="Graphic 49" descr="Water with solid fill">
            <a:extLst>
              <a:ext uri="{FF2B5EF4-FFF2-40B4-BE49-F238E27FC236}">
                <a16:creationId xmlns:a16="http://schemas.microsoft.com/office/drawing/2014/main" id="{661B95DA-0F53-4FB9-8D2E-1EC72BCA7D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9560" y="3603208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33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/>
              <a:t>Welcome and Introductions</a:t>
            </a:r>
          </a:p>
          <a:p>
            <a:r>
              <a:rPr lang="en-US"/>
              <a:t>Alternative Plan Status</a:t>
            </a:r>
          </a:p>
          <a:p>
            <a:r>
              <a:rPr lang="en-US"/>
              <a:t>Groundwater Conditions</a:t>
            </a:r>
          </a:p>
          <a:p>
            <a:r>
              <a:rPr lang="en-US"/>
              <a:t>Sustainable Management</a:t>
            </a:r>
          </a:p>
          <a:p>
            <a:r>
              <a:rPr lang="en-US"/>
              <a:t>Groundwater Model and Plan Scenarios</a:t>
            </a:r>
          </a:p>
          <a:p>
            <a:r>
              <a:rPr lang="en-US"/>
              <a:t>Public Comment</a:t>
            </a:r>
          </a:p>
          <a:p>
            <a:r>
              <a:rPr lang="en-US"/>
              <a:t>Get Involved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1CC4E1-C5A7-439E-AADA-4C47AEC2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6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705857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0C5079E-6904-4B22-84E5-8B2CB10594C3}"/>
              </a:ext>
            </a:extLst>
          </p:cNvPr>
          <p:cNvGrpSpPr/>
          <p:nvPr/>
        </p:nvGrpSpPr>
        <p:grpSpPr>
          <a:xfrm>
            <a:off x="6008089" y="1609954"/>
            <a:ext cx="6057142" cy="4928958"/>
            <a:chOff x="5979514" y="1609954"/>
            <a:chExt cx="6057142" cy="492895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A160C1F-9530-48D3-8919-5DD0DB0E1D6F}"/>
                </a:ext>
              </a:extLst>
            </p:cNvPr>
            <p:cNvGrpSpPr/>
            <p:nvPr/>
          </p:nvGrpSpPr>
          <p:grpSpPr>
            <a:xfrm>
              <a:off x="5979514" y="1609954"/>
              <a:ext cx="6057142" cy="4928958"/>
              <a:chOff x="5979514" y="1609954"/>
              <a:chExt cx="6057142" cy="492895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8BA905-08B7-4B80-A8C1-7A4352251D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79514" y="1609954"/>
                <a:ext cx="6057142" cy="4928958"/>
              </a:xfrm>
              <a:prstGeom prst="rect">
                <a:avLst/>
              </a:prstGeom>
            </p:spPr>
          </p:pic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17C5AD40-0917-401C-AB33-AC04BD265940}"/>
                  </a:ext>
                </a:extLst>
              </p:cNvPr>
              <p:cNvSpPr/>
              <p:nvPr/>
            </p:nvSpPr>
            <p:spPr>
              <a:xfrm>
                <a:off x="6813176" y="2188374"/>
                <a:ext cx="4782671" cy="1939873"/>
              </a:xfrm>
              <a:custGeom>
                <a:avLst/>
                <a:gdLst>
                  <a:gd name="connsiteX0" fmla="*/ 0 w 4782671"/>
                  <a:gd name="connsiteY0" fmla="*/ 666885 h 1939873"/>
                  <a:gd name="connsiteX1" fmla="*/ 206189 w 4782671"/>
                  <a:gd name="connsiteY1" fmla="*/ 595167 h 1939873"/>
                  <a:gd name="connsiteX2" fmla="*/ 242048 w 4782671"/>
                  <a:gd name="connsiteY2" fmla="*/ 505520 h 1939873"/>
                  <a:gd name="connsiteX3" fmla="*/ 376518 w 4782671"/>
                  <a:gd name="connsiteY3" fmla="*/ 424838 h 1939873"/>
                  <a:gd name="connsiteX4" fmla="*/ 502024 w 4782671"/>
                  <a:gd name="connsiteY4" fmla="*/ 388979 h 1939873"/>
                  <a:gd name="connsiteX5" fmla="*/ 672353 w 4782671"/>
                  <a:gd name="connsiteY5" fmla="*/ 384497 h 1939873"/>
                  <a:gd name="connsiteX6" fmla="*/ 918883 w 4782671"/>
                  <a:gd name="connsiteY6" fmla="*/ 353120 h 1939873"/>
                  <a:gd name="connsiteX7" fmla="*/ 1035424 w 4782671"/>
                  <a:gd name="connsiteY7" fmla="*/ 218650 h 1939873"/>
                  <a:gd name="connsiteX8" fmla="*/ 1093695 w 4782671"/>
                  <a:gd name="connsiteY8" fmla="*/ 79697 h 1939873"/>
                  <a:gd name="connsiteX9" fmla="*/ 1147483 w 4782671"/>
                  <a:gd name="connsiteY9" fmla="*/ 16944 h 1939873"/>
                  <a:gd name="connsiteX10" fmla="*/ 1317812 w 4782671"/>
                  <a:gd name="connsiteY10" fmla="*/ 7979 h 1939873"/>
                  <a:gd name="connsiteX11" fmla="*/ 1434353 w 4782671"/>
                  <a:gd name="connsiteY11" fmla="*/ 7979 h 1939873"/>
                  <a:gd name="connsiteX12" fmla="*/ 1609165 w 4782671"/>
                  <a:gd name="connsiteY12" fmla="*/ 111073 h 1939873"/>
                  <a:gd name="connsiteX13" fmla="*/ 1801906 w 4782671"/>
                  <a:gd name="connsiteY13" fmla="*/ 178308 h 1939873"/>
                  <a:gd name="connsiteX14" fmla="*/ 1967753 w 4782671"/>
                  <a:gd name="connsiteY14" fmla="*/ 294850 h 1939873"/>
                  <a:gd name="connsiteX15" fmla="*/ 2133600 w 4782671"/>
                  <a:gd name="connsiteY15" fmla="*/ 380014 h 1939873"/>
                  <a:gd name="connsiteX16" fmla="*/ 2344271 w 4782671"/>
                  <a:gd name="connsiteY16" fmla="*/ 478626 h 1939873"/>
                  <a:gd name="connsiteX17" fmla="*/ 2626659 w 4782671"/>
                  <a:gd name="connsiteY17" fmla="*/ 662402 h 1939873"/>
                  <a:gd name="connsiteX18" fmla="*/ 2720789 w 4782671"/>
                  <a:gd name="connsiteY18" fmla="*/ 653438 h 1939873"/>
                  <a:gd name="connsiteX19" fmla="*/ 2922495 w 4782671"/>
                  <a:gd name="connsiteY19" fmla="*/ 774461 h 1939873"/>
                  <a:gd name="connsiteX20" fmla="*/ 3164542 w 4782671"/>
                  <a:gd name="connsiteY20" fmla="*/ 931344 h 1939873"/>
                  <a:gd name="connsiteX21" fmla="*/ 3397624 w 4782671"/>
                  <a:gd name="connsiteY21" fmla="*/ 1110638 h 1939873"/>
                  <a:gd name="connsiteX22" fmla="*/ 3541059 w 4782671"/>
                  <a:gd name="connsiteY22" fmla="*/ 1249591 h 1939873"/>
                  <a:gd name="connsiteX23" fmla="*/ 3711389 w 4782671"/>
                  <a:gd name="connsiteY23" fmla="*/ 1397508 h 1939873"/>
                  <a:gd name="connsiteX24" fmla="*/ 3917577 w 4782671"/>
                  <a:gd name="connsiteY24" fmla="*/ 1684379 h 1939873"/>
                  <a:gd name="connsiteX25" fmla="*/ 4083424 w 4782671"/>
                  <a:gd name="connsiteY25" fmla="*/ 1859191 h 1939873"/>
                  <a:gd name="connsiteX26" fmla="*/ 4204448 w 4782671"/>
                  <a:gd name="connsiteY26" fmla="*/ 1917461 h 1939873"/>
                  <a:gd name="connsiteX27" fmla="*/ 4365812 w 4782671"/>
                  <a:gd name="connsiteY27" fmla="*/ 1886085 h 1939873"/>
                  <a:gd name="connsiteX28" fmla="*/ 4518212 w 4782671"/>
                  <a:gd name="connsiteY28" fmla="*/ 1886085 h 1939873"/>
                  <a:gd name="connsiteX29" fmla="*/ 4688542 w 4782671"/>
                  <a:gd name="connsiteY29" fmla="*/ 1904014 h 1939873"/>
                  <a:gd name="connsiteX30" fmla="*/ 4782671 w 4782671"/>
                  <a:gd name="connsiteY30" fmla="*/ 1939873 h 1939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782671" h="1939873">
                    <a:moveTo>
                      <a:pt x="0" y="666885"/>
                    </a:moveTo>
                    <a:cubicBezTo>
                      <a:pt x="82924" y="644473"/>
                      <a:pt x="165848" y="622061"/>
                      <a:pt x="206189" y="595167"/>
                    </a:cubicBezTo>
                    <a:cubicBezTo>
                      <a:pt x="246530" y="568273"/>
                      <a:pt x="213660" y="533908"/>
                      <a:pt x="242048" y="505520"/>
                    </a:cubicBezTo>
                    <a:cubicBezTo>
                      <a:pt x="270436" y="477132"/>
                      <a:pt x="333189" y="444261"/>
                      <a:pt x="376518" y="424838"/>
                    </a:cubicBezTo>
                    <a:cubicBezTo>
                      <a:pt x="419847" y="405415"/>
                      <a:pt x="452718" y="395702"/>
                      <a:pt x="502024" y="388979"/>
                    </a:cubicBezTo>
                    <a:cubicBezTo>
                      <a:pt x="551330" y="382256"/>
                      <a:pt x="602877" y="390473"/>
                      <a:pt x="672353" y="384497"/>
                    </a:cubicBezTo>
                    <a:cubicBezTo>
                      <a:pt x="741830" y="378520"/>
                      <a:pt x="858371" y="380761"/>
                      <a:pt x="918883" y="353120"/>
                    </a:cubicBezTo>
                    <a:cubicBezTo>
                      <a:pt x="979395" y="325479"/>
                      <a:pt x="1006289" y="264220"/>
                      <a:pt x="1035424" y="218650"/>
                    </a:cubicBezTo>
                    <a:cubicBezTo>
                      <a:pt x="1064559" y="173080"/>
                      <a:pt x="1075019" y="113315"/>
                      <a:pt x="1093695" y="79697"/>
                    </a:cubicBezTo>
                    <a:cubicBezTo>
                      <a:pt x="1112371" y="46079"/>
                      <a:pt x="1110130" y="28897"/>
                      <a:pt x="1147483" y="16944"/>
                    </a:cubicBezTo>
                    <a:cubicBezTo>
                      <a:pt x="1184836" y="4991"/>
                      <a:pt x="1270000" y="9473"/>
                      <a:pt x="1317812" y="7979"/>
                    </a:cubicBezTo>
                    <a:cubicBezTo>
                      <a:pt x="1365624" y="6485"/>
                      <a:pt x="1385794" y="-9203"/>
                      <a:pt x="1434353" y="7979"/>
                    </a:cubicBezTo>
                    <a:cubicBezTo>
                      <a:pt x="1482912" y="25161"/>
                      <a:pt x="1547906" y="82685"/>
                      <a:pt x="1609165" y="111073"/>
                    </a:cubicBezTo>
                    <a:cubicBezTo>
                      <a:pt x="1670424" y="139461"/>
                      <a:pt x="1742141" y="147678"/>
                      <a:pt x="1801906" y="178308"/>
                    </a:cubicBezTo>
                    <a:cubicBezTo>
                      <a:pt x="1861671" y="208937"/>
                      <a:pt x="1912471" y="261232"/>
                      <a:pt x="1967753" y="294850"/>
                    </a:cubicBezTo>
                    <a:cubicBezTo>
                      <a:pt x="2023035" y="328468"/>
                      <a:pt x="2070847" y="349385"/>
                      <a:pt x="2133600" y="380014"/>
                    </a:cubicBezTo>
                    <a:cubicBezTo>
                      <a:pt x="2196353" y="410643"/>
                      <a:pt x="2262095" y="431561"/>
                      <a:pt x="2344271" y="478626"/>
                    </a:cubicBezTo>
                    <a:cubicBezTo>
                      <a:pt x="2426448" y="525691"/>
                      <a:pt x="2563906" y="633267"/>
                      <a:pt x="2626659" y="662402"/>
                    </a:cubicBezTo>
                    <a:cubicBezTo>
                      <a:pt x="2689412" y="691537"/>
                      <a:pt x="2671483" y="634762"/>
                      <a:pt x="2720789" y="653438"/>
                    </a:cubicBezTo>
                    <a:cubicBezTo>
                      <a:pt x="2770095" y="672114"/>
                      <a:pt x="2848536" y="728143"/>
                      <a:pt x="2922495" y="774461"/>
                    </a:cubicBezTo>
                    <a:cubicBezTo>
                      <a:pt x="2996454" y="820779"/>
                      <a:pt x="3085354" y="875315"/>
                      <a:pt x="3164542" y="931344"/>
                    </a:cubicBezTo>
                    <a:cubicBezTo>
                      <a:pt x="3243730" y="987373"/>
                      <a:pt x="3334871" y="1057597"/>
                      <a:pt x="3397624" y="1110638"/>
                    </a:cubicBezTo>
                    <a:cubicBezTo>
                      <a:pt x="3460377" y="1163679"/>
                      <a:pt x="3488765" y="1201779"/>
                      <a:pt x="3541059" y="1249591"/>
                    </a:cubicBezTo>
                    <a:cubicBezTo>
                      <a:pt x="3593353" y="1297403"/>
                      <a:pt x="3648636" y="1325043"/>
                      <a:pt x="3711389" y="1397508"/>
                    </a:cubicBezTo>
                    <a:cubicBezTo>
                      <a:pt x="3774142" y="1469973"/>
                      <a:pt x="3855571" y="1607432"/>
                      <a:pt x="3917577" y="1684379"/>
                    </a:cubicBezTo>
                    <a:cubicBezTo>
                      <a:pt x="3979583" y="1761326"/>
                      <a:pt x="4035612" y="1820344"/>
                      <a:pt x="4083424" y="1859191"/>
                    </a:cubicBezTo>
                    <a:cubicBezTo>
                      <a:pt x="4131236" y="1898038"/>
                      <a:pt x="4157383" y="1912979"/>
                      <a:pt x="4204448" y="1917461"/>
                    </a:cubicBezTo>
                    <a:cubicBezTo>
                      <a:pt x="4251513" y="1921943"/>
                      <a:pt x="4313518" y="1891314"/>
                      <a:pt x="4365812" y="1886085"/>
                    </a:cubicBezTo>
                    <a:cubicBezTo>
                      <a:pt x="4418106" y="1880856"/>
                      <a:pt x="4464424" y="1883097"/>
                      <a:pt x="4518212" y="1886085"/>
                    </a:cubicBezTo>
                    <a:cubicBezTo>
                      <a:pt x="4572000" y="1889073"/>
                      <a:pt x="4644466" y="1895049"/>
                      <a:pt x="4688542" y="1904014"/>
                    </a:cubicBezTo>
                    <a:cubicBezTo>
                      <a:pt x="4732618" y="1912979"/>
                      <a:pt x="4757644" y="1926426"/>
                      <a:pt x="4782671" y="1939873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A45C836-6F11-4FEA-93C1-1C2976468374}"/>
                  </a:ext>
                </a:extLst>
              </p:cNvPr>
              <p:cNvSpPr/>
              <p:nvPr/>
            </p:nvSpPr>
            <p:spPr>
              <a:xfrm>
                <a:off x="9444793" y="3642818"/>
                <a:ext cx="2146572" cy="1471673"/>
              </a:xfrm>
              <a:custGeom>
                <a:avLst/>
                <a:gdLst>
                  <a:gd name="connsiteX0" fmla="*/ 12972 w 2146572"/>
                  <a:gd name="connsiteY0" fmla="*/ 727476 h 1471673"/>
                  <a:gd name="connsiteX1" fmla="*/ 4007 w 2146572"/>
                  <a:gd name="connsiteY1" fmla="*/ 628864 h 1471673"/>
                  <a:gd name="connsiteX2" fmla="*/ 4007 w 2146572"/>
                  <a:gd name="connsiteY2" fmla="*/ 557147 h 1471673"/>
                  <a:gd name="connsiteX3" fmla="*/ 53313 w 2146572"/>
                  <a:gd name="connsiteY3" fmla="*/ 566111 h 1471673"/>
                  <a:gd name="connsiteX4" fmla="*/ 138478 w 2146572"/>
                  <a:gd name="connsiteY4" fmla="*/ 454053 h 1471673"/>
                  <a:gd name="connsiteX5" fmla="*/ 151925 w 2146572"/>
                  <a:gd name="connsiteY5" fmla="*/ 315100 h 1471673"/>
                  <a:gd name="connsiteX6" fmla="*/ 120548 w 2146572"/>
                  <a:gd name="connsiteY6" fmla="*/ 225453 h 1471673"/>
                  <a:gd name="connsiteX7" fmla="*/ 120548 w 2146572"/>
                  <a:gd name="connsiteY7" fmla="*/ 113394 h 1471673"/>
                  <a:gd name="connsiteX8" fmla="*/ 138478 w 2146572"/>
                  <a:gd name="connsiteY8" fmla="*/ 14782 h 1471673"/>
                  <a:gd name="connsiteX9" fmla="*/ 214678 w 2146572"/>
                  <a:gd name="connsiteY9" fmla="*/ 1335 h 1471673"/>
                  <a:gd name="connsiteX10" fmla="*/ 317772 w 2146572"/>
                  <a:gd name="connsiteY10" fmla="*/ 23747 h 1471673"/>
                  <a:gd name="connsiteX11" fmla="*/ 371560 w 2146572"/>
                  <a:gd name="connsiteY11" fmla="*/ 86500 h 1471673"/>
                  <a:gd name="connsiteX12" fmla="*/ 497066 w 2146572"/>
                  <a:gd name="connsiteY12" fmla="*/ 140288 h 1471673"/>
                  <a:gd name="connsiteX13" fmla="*/ 636019 w 2146572"/>
                  <a:gd name="connsiteY13" fmla="*/ 279241 h 1471673"/>
                  <a:gd name="connsiteX14" fmla="*/ 752560 w 2146572"/>
                  <a:gd name="connsiteY14" fmla="*/ 413711 h 1471673"/>
                  <a:gd name="connsiteX15" fmla="*/ 842207 w 2146572"/>
                  <a:gd name="connsiteY15" fmla="*/ 534735 h 1471673"/>
                  <a:gd name="connsiteX16" fmla="*/ 882548 w 2146572"/>
                  <a:gd name="connsiteY16" fmla="*/ 646794 h 1471673"/>
                  <a:gd name="connsiteX17" fmla="*/ 1012536 w 2146572"/>
                  <a:gd name="connsiteY17" fmla="*/ 758853 h 1471673"/>
                  <a:gd name="connsiteX18" fmla="*/ 1093219 w 2146572"/>
                  <a:gd name="connsiteY18" fmla="*/ 902288 h 1471673"/>
                  <a:gd name="connsiteX19" fmla="*/ 1173901 w 2146572"/>
                  <a:gd name="connsiteY19" fmla="*/ 947111 h 1471673"/>
                  <a:gd name="connsiteX20" fmla="*/ 1205278 w 2146572"/>
                  <a:gd name="connsiteY20" fmla="*/ 1009864 h 1471673"/>
                  <a:gd name="connsiteX21" fmla="*/ 1250101 w 2146572"/>
                  <a:gd name="connsiteY21" fmla="*/ 1045723 h 1471673"/>
                  <a:gd name="connsiteX22" fmla="*/ 1330783 w 2146572"/>
                  <a:gd name="connsiteY22" fmla="*/ 1063653 h 1471673"/>
                  <a:gd name="connsiteX23" fmla="*/ 1420431 w 2146572"/>
                  <a:gd name="connsiteY23" fmla="*/ 1157782 h 1471673"/>
                  <a:gd name="connsiteX24" fmla="*/ 1505595 w 2146572"/>
                  <a:gd name="connsiteY24" fmla="*/ 1189158 h 1471673"/>
                  <a:gd name="connsiteX25" fmla="*/ 1626619 w 2146572"/>
                  <a:gd name="connsiteY25" fmla="*/ 1171229 h 1471673"/>
                  <a:gd name="connsiteX26" fmla="*/ 1707301 w 2146572"/>
                  <a:gd name="connsiteY26" fmla="*/ 1238464 h 1471673"/>
                  <a:gd name="connsiteX27" fmla="*/ 1783501 w 2146572"/>
                  <a:gd name="connsiteY27" fmla="*/ 1247429 h 1471673"/>
                  <a:gd name="connsiteX28" fmla="*/ 1828325 w 2146572"/>
                  <a:gd name="connsiteY28" fmla="*/ 1363970 h 1471673"/>
                  <a:gd name="connsiteX29" fmla="*/ 1931419 w 2146572"/>
                  <a:gd name="connsiteY29" fmla="*/ 1440170 h 1471673"/>
                  <a:gd name="connsiteX30" fmla="*/ 2043478 w 2146572"/>
                  <a:gd name="connsiteY30" fmla="*/ 1471547 h 1471673"/>
                  <a:gd name="connsiteX31" fmla="*/ 2146572 w 2146572"/>
                  <a:gd name="connsiteY31" fmla="*/ 1449135 h 147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146572" h="1471673">
                    <a:moveTo>
                      <a:pt x="12972" y="727476"/>
                    </a:moveTo>
                    <a:cubicBezTo>
                      <a:pt x="9236" y="692364"/>
                      <a:pt x="5501" y="657252"/>
                      <a:pt x="4007" y="628864"/>
                    </a:cubicBezTo>
                    <a:cubicBezTo>
                      <a:pt x="2513" y="600476"/>
                      <a:pt x="-4211" y="567606"/>
                      <a:pt x="4007" y="557147"/>
                    </a:cubicBezTo>
                    <a:cubicBezTo>
                      <a:pt x="12225" y="546688"/>
                      <a:pt x="30901" y="583293"/>
                      <a:pt x="53313" y="566111"/>
                    </a:cubicBezTo>
                    <a:cubicBezTo>
                      <a:pt x="75725" y="548929"/>
                      <a:pt x="122043" y="495888"/>
                      <a:pt x="138478" y="454053"/>
                    </a:cubicBezTo>
                    <a:cubicBezTo>
                      <a:pt x="154913" y="412218"/>
                      <a:pt x="154913" y="353200"/>
                      <a:pt x="151925" y="315100"/>
                    </a:cubicBezTo>
                    <a:cubicBezTo>
                      <a:pt x="148937" y="277000"/>
                      <a:pt x="125778" y="259071"/>
                      <a:pt x="120548" y="225453"/>
                    </a:cubicBezTo>
                    <a:cubicBezTo>
                      <a:pt x="115319" y="191835"/>
                      <a:pt x="117560" y="148506"/>
                      <a:pt x="120548" y="113394"/>
                    </a:cubicBezTo>
                    <a:cubicBezTo>
                      <a:pt x="123536" y="78282"/>
                      <a:pt x="122790" y="33458"/>
                      <a:pt x="138478" y="14782"/>
                    </a:cubicBezTo>
                    <a:cubicBezTo>
                      <a:pt x="154166" y="-3894"/>
                      <a:pt x="184796" y="-159"/>
                      <a:pt x="214678" y="1335"/>
                    </a:cubicBezTo>
                    <a:cubicBezTo>
                      <a:pt x="244560" y="2829"/>
                      <a:pt x="291625" y="9553"/>
                      <a:pt x="317772" y="23747"/>
                    </a:cubicBezTo>
                    <a:cubicBezTo>
                      <a:pt x="343919" y="37941"/>
                      <a:pt x="341678" y="67076"/>
                      <a:pt x="371560" y="86500"/>
                    </a:cubicBezTo>
                    <a:cubicBezTo>
                      <a:pt x="401442" y="105924"/>
                      <a:pt x="452990" y="108165"/>
                      <a:pt x="497066" y="140288"/>
                    </a:cubicBezTo>
                    <a:cubicBezTo>
                      <a:pt x="541142" y="172411"/>
                      <a:pt x="593437" y="233670"/>
                      <a:pt x="636019" y="279241"/>
                    </a:cubicBezTo>
                    <a:cubicBezTo>
                      <a:pt x="678601" y="324812"/>
                      <a:pt x="718195" y="371129"/>
                      <a:pt x="752560" y="413711"/>
                    </a:cubicBezTo>
                    <a:cubicBezTo>
                      <a:pt x="786925" y="456293"/>
                      <a:pt x="820542" y="495888"/>
                      <a:pt x="842207" y="534735"/>
                    </a:cubicBezTo>
                    <a:cubicBezTo>
                      <a:pt x="863872" y="573582"/>
                      <a:pt x="854160" y="609441"/>
                      <a:pt x="882548" y="646794"/>
                    </a:cubicBezTo>
                    <a:cubicBezTo>
                      <a:pt x="910936" y="684147"/>
                      <a:pt x="977424" y="716271"/>
                      <a:pt x="1012536" y="758853"/>
                    </a:cubicBezTo>
                    <a:cubicBezTo>
                      <a:pt x="1047648" y="801435"/>
                      <a:pt x="1066325" y="870912"/>
                      <a:pt x="1093219" y="902288"/>
                    </a:cubicBezTo>
                    <a:cubicBezTo>
                      <a:pt x="1120113" y="933664"/>
                      <a:pt x="1155225" y="929182"/>
                      <a:pt x="1173901" y="947111"/>
                    </a:cubicBezTo>
                    <a:cubicBezTo>
                      <a:pt x="1192578" y="965040"/>
                      <a:pt x="1192578" y="993429"/>
                      <a:pt x="1205278" y="1009864"/>
                    </a:cubicBezTo>
                    <a:cubicBezTo>
                      <a:pt x="1217978" y="1026299"/>
                      <a:pt x="1229184" y="1036758"/>
                      <a:pt x="1250101" y="1045723"/>
                    </a:cubicBezTo>
                    <a:cubicBezTo>
                      <a:pt x="1271018" y="1054688"/>
                      <a:pt x="1302395" y="1044977"/>
                      <a:pt x="1330783" y="1063653"/>
                    </a:cubicBezTo>
                    <a:cubicBezTo>
                      <a:pt x="1359171" y="1082329"/>
                      <a:pt x="1391296" y="1136864"/>
                      <a:pt x="1420431" y="1157782"/>
                    </a:cubicBezTo>
                    <a:cubicBezTo>
                      <a:pt x="1449566" y="1178700"/>
                      <a:pt x="1471230" y="1186917"/>
                      <a:pt x="1505595" y="1189158"/>
                    </a:cubicBezTo>
                    <a:cubicBezTo>
                      <a:pt x="1539960" y="1191399"/>
                      <a:pt x="1593001" y="1163011"/>
                      <a:pt x="1626619" y="1171229"/>
                    </a:cubicBezTo>
                    <a:cubicBezTo>
                      <a:pt x="1660237" y="1179447"/>
                      <a:pt x="1681154" y="1225764"/>
                      <a:pt x="1707301" y="1238464"/>
                    </a:cubicBezTo>
                    <a:cubicBezTo>
                      <a:pt x="1733448" y="1251164"/>
                      <a:pt x="1763330" y="1226511"/>
                      <a:pt x="1783501" y="1247429"/>
                    </a:cubicBezTo>
                    <a:cubicBezTo>
                      <a:pt x="1803672" y="1268347"/>
                      <a:pt x="1803672" y="1331847"/>
                      <a:pt x="1828325" y="1363970"/>
                    </a:cubicBezTo>
                    <a:cubicBezTo>
                      <a:pt x="1852978" y="1396093"/>
                      <a:pt x="1895560" y="1422241"/>
                      <a:pt x="1931419" y="1440170"/>
                    </a:cubicBezTo>
                    <a:cubicBezTo>
                      <a:pt x="1967278" y="1458100"/>
                      <a:pt x="2007619" y="1470053"/>
                      <a:pt x="2043478" y="1471547"/>
                    </a:cubicBezTo>
                    <a:cubicBezTo>
                      <a:pt x="2079337" y="1473041"/>
                      <a:pt x="2112954" y="1461088"/>
                      <a:pt x="2146572" y="1449135"/>
                    </a:cubicBezTo>
                  </a:path>
                </a:pathLst>
              </a:cu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B4471A2-5667-4FDF-B692-DF286D1B8F77}"/>
                  </a:ext>
                </a:extLst>
              </p:cNvPr>
              <p:cNvSpPr txBox="1"/>
              <p:nvPr/>
            </p:nvSpPr>
            <p:spPr>
              <a:xfrm>
                <a:off x="8151031" y="1856043"/>
                <a:ext cx="1159292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bg2"/>
                    </a:solidFill>
                  </a:rPr>
                  <a:t>Colorado River </a:t>
                </a:r>
                <a:br>
                  <a:rPr lang="en-US" sz="1000" b="1">
                    <a:solidFill>
                      <a:schemeClr val="bg2"/>
                    </a:solidFill>
                  </a:rPr>
                </a:br>
                <a:r>
                  <a:rPr lang="en-US" sz="1000" b="1">
                    <a:solidFill>
                      <a:schemeClr val="bg2"/>
                    </a:solidFill>
                  </a:rPr>
                  <a:t>Aqueduct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10032D-459C-4233-AF04-8B2A786C75C8}"/>
                  </a:ext>
                </a:extLst>
              </p:cNvPr>
              <p:cNvSpPr txBox="1"/>
              <p:nvPr/>
            </p:nvSpPr>
            <p:spPr>
              <a:xfrm>
                <a:off x="10613501" y="4207890"/>
                <a:ext cx="7970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bg2"/>
                    </a:solidFill>
                  </a:rPr>
                  <a:t>Coachella </a:t>
                </a:r>
                <a:br>
                  <a:rPr lang="en-US" sz="1000" b="1">
                    <a:solidFill>
                      <a:schemeClr val="bg2"/>
                    </a:solidFill>
                  </a:rPr>
                </a:br>
                <a:r>
                  <a:rPr lang="en-US" sz="1000" b="1">
                    <a:solidFill>
                      <a:schemeClr val="bg2"/>
                    </a:solidFill>
                  </a:rPr>
                  <a:t>Canal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D8E5A183-271E-4E12-9E6B-E876D3DCDFBC}"/>
                  </a:ext>
                </a:extLst>
              </p:cNvPr>
              <p:cNvCxnSpPr/>
              <p:nvPr/>
            </p:nvCxnSpPr>
            <p:spPr>
              <a:xfrm flipH="1">
                <a:off x="8757236" y="2204488"/>
                <a:ext cx="103571" cy="211884"/>
              </a:xfrm>
              <a:prstGeom prst="straightConnector1">
                <a:avLst/>
              </a:prstGeom>
              <a:ln w="28575">
                <a:solidFill>
                  <a:schemeClr val="bg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89A5CE1C-4DCF-40D1-BF30-2CD0A86CB1AB}"/>
                  </a:ext>
                </a:extLst>
              </p:cNvPr>
              <p:cNvCxnSpPr/>
              <p:nvPr/>
            </p:nvCxnSpPr>
            <p:spPr>
              <a:xfrm flipH="1">
                <a:off x="10905471" y="4568641"/>
                <a:ext cx="103571" cy="211884"/>
              </a:xfrm>
              <a:prstGeom prst="straightConnector1">
                <a:avLst/>
              </a:prstGeom>
              <a:ln w="28575">
                <a:solidFill>
                  <a:schemeClr val="bg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819A065-6AB2-4090-92E0-77BB529E653C}"/>
                </a:ext>
              </a:extLst>
            </p:cNvPr>
            <p:cNvSpPr/>
            <p:nvPr/>
          </p:nvSpPr>
          <p:spPr>
            <a:xfrm>
              <a:off x="6008914" y="2846614"/>
              <a:ext cx="827315" cy="119743"/>
            </a:xfrm>
            <a:custGeom>
              <a:avLst/>
              <a:gdLst>
                <a:gd name="connsiteX0" fmla="*/ 0 w 827315"/>
                <a:gd name="connsiteY0" fmla="*/ 119743 h 119743"/>
                <a:gd name="connsiteX1" fmla="*/ 315686 w 827315"/>
                <a:gd name="connsiteY1" fmla="*/ 114300 h 119743"/>
                <a:gd name="connsiteX2" fmla="*/ 669472 w 827315"/>
                <a:gd name="connsiteY2" fmla="*/ 65315 h 119743"/>
                <a:gd name="connsiteX3" fmla="*/ 827315 w 827315"/>
                <a:gd name="connsiteY3" fmla="*/ 0 h 11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315" h="119743">
                  <a:moveTo>
                    <a:pt x="0" y="119743"/>
                  </a:moveTo>
                  <a:lnTo>
                    <a:pt x="315686" y="114300"/>
                  </a:lnTo>
                  <a:cubicBezTo>
                    <a:pt x="427265" y="105229"/>
                    <a:pt x="584201" y="84365"/>
                    <a:pt x="669472" y="65315"/>
                  </a:cubicBezTo>
                  <a:cubicBezTo>
                    <a:pt x="754743" y="46265"/>
                    <a:pt x="791029" y="23132"/>
                    <a:pt x="827315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723B072-E902-4F49-BAC8-A56B86C6D09E}"/>
                </a:ext>
              </a:extLst>
            </p:cNvPr>
            <p:cNvSpPr/>
            <p:nvPr/>
          </p:nvSpPr>
          <p:spPr>
            <a:xfrm>
              <a:off x="11587842" y="4114800"/>
              <a:ext cx="447268" cy="10885"/>
            </a:xfrm>
            <a:custGeom>
              <a:avLst/>
              <a:gdLst>
                <a:gd name="connsiteX0" fmla="*/ 0 w 447268"/>
                <a:gd name="connsiteY0" fmla="*/ 5442 h 10885"/>
                <a:gd name="connsiteX1" fmla="*/ 402772 w 447268"/>
                <a:gd name="connsiteY1" fmla="*/ 10885 h 10885"/>
                <a:gd name="connsiteX2" fmla="*/ 419100 w 447268"/>
                <a:gd name="connsiteY2" fmla="*/ 0 h 1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7268" h="10885">
                  <a:moveTo>
                    <a:pt x="0" y="5442"/>
                  </a:moveTo>
                  <a:lnTo>
                    <a:pt x="402772" y="10885"/>
                  </a:lnTo>
                  <a:cubicBezTo>
                    <a:pt x="472622" y="9978"/>
                    <a:pt x="445861" y="4989"/>
                    <a:pt x="419100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993A357-CB3D-4E8F-837D-3E86ADF8C710}"/>
                </a:ext>
              </a:extLst>
            </p:cNvPr>
            <p:cNvSpPr/>
            <p:nvPr/>
          </p:nvSpPr>
          <p:spPr>
            <a:xfrm>
              <a:off x="11587842" y="5089071"/>
              <a:ext cx="391886" cy="478972"/>
            </a:xfrm>
            <a:custGeom>
              <a:avLst/>
              <a:gdLst>
                <a:gd name="connsiteX0" fmla="*/ 0 w 391886"/>
                <a:gd name="connsiteY0" fmla="*/ 0 h 478972"/>
                <a:gd name="connsiteX1" fmla="*/ 114300 w 391886"/>
                <a:gd name="connsiteY1" fmla="*/ 81643 h 478972"/>
                <a:gd name="connsiteX2" fmla="*/ 190500 w 391886"/>
                <a:gd name="connsiteY2" fmla="*/ 283029 h 478972"/>
                <a:gd name="connsiteX3" fmla="*/ 315686 w 391886"/>
                <a:gd name="connsiteY3" fmla="*/ 435429 h 478972"/>
                <a:gd name="connsiteX4" fmla="*/ 391886 w 391886"/>
                <a:gd name="connsiteY4" fmla="*/ 478972 h 478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886" h="478972">
                  <a:moveTo>
                    <a:pt x="0" y="0"/>
                  </a:moveTo>
                  <a:cubicBezTo>
                    <a:pt x="41275" y="17236"/>
                    <a:pt x="82550" y="34472"/>
                    <a:pt x="114300" y="81643"/>
                  </a:cubicBezTo>
                  <a:cubicBezTo>
                    <a:pt x="146050" y="128815"/>
                    <a:pt x="156936" y="224065"/>
                    <a:pt x="190500" y="283029"/>
                  </a:cubicBezTo>
                  <a:cubicBezTo>
                    <a:pt x="224064" y="341993"/>
                    <a:pt x="282122" y="402772"/>
                    <a:pt x="315686" y="435429"/>
                  </a:cubicBezTo>
                  <a:cubicBezTo>
                    <a:pt x="349250" y="468086"/>
                    <a:pt x="370568" y="473529"/>
                    <a:pt x="391886" y="478972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FD5BAB-AC37-45DE-B785-E58E23D52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Recycled Water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22B0FC-DA26-416F-8AF6-DF61EC915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2008" y="1642038"/>
            <a:ext cx="984543" cy="12451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D647FE-27FC-42DE-9C44-0DD71EAA0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248046"/>
            <a:ext cx="2674620" cy="12344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A4E7FC-30D2-4A4C-8CBD-6A11E3DBB0B9}"/>
              </a:ext>
            </a:extLst>
          </p:cNvPr>
          <p:cNvSpPr/>
          <p:nvPr/>
        </p:nvSpPr>
        <p:spPr>
          <a:xfrm>
            <a:off x="8184333" y="3177766"/>
            <a:ext cx="99588" cy="99588"/>
          </a:xfrm>
          <a:prstGeom prst="rect">
            <a:avLst/>
          </a:prstGeom>
          <a:solidFill>
            <a:srgbClr val="9900CC"/>
          </a:solidFill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6A5596-5609-4567-9528-94DE31C883E0}"/>
              </a:ext>
            </a:extLst>
          </p:cNvPr>
          <p:cNvSpPr txBox="1"/>
          <p:nvPr/>
        </p:nvSpPr>
        <p:spPr>
          <a:xfrm>
            <a:off x="7412747" y="3205136"/>
            <a:ext cx="8226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DWA WRP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5AB7D3-97C8-489B-962C-4AB2F6B0B1AD}"/>
              </a:ext>
            </a:extLst>
          </p:cNvPr>
          <p:cNvSpPr/>
          <p:nvPr/>
        </p:nvSpPr>
        <p:spPr>
          <a:xfrm>
            <a:off x="9334710" y="3438011"/>
            <a:ext cx="99588" cy="99588"/>
          </a:xfrm>
          <a:prstGeom prst="rect">
            <a:avLst/>
          </a:prstGeom>
          <a:solidFill>
            <a:srgbClr val="9900CC"/>
          </a:solidFill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B7CB95-C74D-42A4-B118-6A1EED66B544}"/>
              </a:ext>
            </a:extLst>
          </p:cNvPr>
          <p:cNvSpPr txBox="1"/>
          <p:nvPr/>
        </p:nvSpPr>
        <p:spPr>
          <a:xfrm>
            <a:off x="9400657" y="3296077"/>
            <a:ext cx="10230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CVWD WRP-7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FD881F6-FBAE-4BC3-A17D-106EC3AB6764}"/>
              </a:ext>
            </a:extLst>
          </p:cNvPr>
          <p:cNvSpPr/>
          <p:nvPr/>
        </p:nvSpPr>
        <p:spPr>
          <a:xfrm>
            <a:off x="8944881" y="3685401"/>
            <a:ext cx="99588" cy="99588"/>
          </a:xfrm>
          <a:prstGeom prst="rect">
            <a:avLst/>
          </a:prstGeom>
          <a:solidFill>
            <a:srgbClr val="9900CC"/>
          </a:solidFill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A56743-30C9-499A-A03E-43EC5468AE03}"/>
              </a:ext>
            </a:extLst>
          </p:cNvPr>
          <p:cNvSpPr txBox="1"/>
          <p:nvPr/>
        </p:nvSpPr>
        <p:spPr>
          <a:xfrm>
            <a:off x="7910740" y="3698257"/>
            <a:ext cx="10967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CVWD WRP-10</a:t>
            </a:r>
          </a:p>
        </p:txBody>
      </p:sp>
      <p:sp>
        <p:nvSpPr>
          <p:cNvPr id="29" name="Arrow: Striped Right 28">
            <a:extLst>
              <a:ext uri="{FF2B5EF4-FFF2-40B4-BE49-F238E27FC236}">
                <a16:creationId xmlns:a16="http://schemas.microsoft.com/office/drawing/2014/main" id="{3CE0B4E0-AE10-4448-8EC0-C69E9947D1A8}"/>
              </a:ext>
            </a:extLst>
          </p:cNvPr>
          <p:cNvSpPr/>
          <p:nvPr/>
        </p:nvSpPr>
        <p:spPr>
          <a:xfrm rot="14162961">
            <a:off x="7985742" y="2962530"/>
            <a:ext cx="223837" cy="1841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Striped Right 31">
            <a:extLst>
              <a:ext uri="{FF2B5EF4-FFF2-40B4-BE49-F238E27FC236}">
                <a16:creationId xmlns:a16="http://schemas.microsoft.com/office/drawing/2014/main" id="{71E3F401-FBEC-4FEB-9355-E09BFC08B695}"/>
              </a:ext>
            </a:extLst>
          </p:cNvPr>
          <p:cNvSpPr/>
          <p:nvPr/>
        </p:nvSpPr>
        <p:spPr>
          <a:xfrm rot="18900000">
            <a:off x="8286897" y="2989946"/>
            <a:ext cx="223837" cy="1841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Striped Right 32">
            <a:extLst>
              <a:ext uri="{FF2B5EF4-FFF2-40B4-BE49-F238E27FC236}">
                <a16:creationId xmlns:a16="http://schemas.microsoft.com/office/drawing/2014/main" id="{70456EB5-98DD-487B-B7BE-CA4C13568CF0}"/>
              </a:ext>
            </a:extLst>
          </p:cNvPr>
          <p:cNvSpPr/>
          <p:nvPr/>
        </p:nvSpPr>
        <p:spPr>
          <a:xfrm rot="1850948">
            <a:off x="8318989" y="3261022"/>
            <a:ext cx="223837" cy="1841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Striped Right 34">
            <a:extLst>
              <a:ext uri="{FF2B5EF4-FFF2-40B4-BE49-F238E27FC236}">
                <a16:creationId xmlns:a16="http://schemas.microsoft.com/office/drawing/2014/main" id="{DC1F0109-FF05-4390-9589-E3838557AC14}"/>
              </a:ext>
            </a:extLst>
          </p:cNvPr>
          <p:cNvSpPr/>
          <p:nvPr/>
        </p:nvSpPr>
        <p:spPr>
          <a:xfrm rot="13405953">
            <a:off x="8703900" y="3501965"/>
            <a:ext cx="223837" cy="1841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Striped Right 35">
            <a:extLst>
              <a:ext uri="{FF2B5EF4-FFF2-40B4-BE49-F238E27FC236}">
                <a16:creationId xmlns:a16="http://schemas.microsoft.com/office/drawing/2014/main" id="{F1629933-B2C6-4A64-BA5F-E0F988301EF0}"/>
              </a:ext>
            </a:extLst>
          </p:cNvPr>
          <p:cNvSpPr/>
          <p:nvPr/>
        </p:nvSpPr>
        <p:spPr>
          <a:xfrm rot="16200000">
            <a:off x="8920804" y="3430543"/>
            <a:ext cx="223837" cy="1841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Striped Right 36">
            <a:extLst>
              <a:ext uri="{FF2B5EF4-FFF2-40B4-BE49-F238E27FC236}">
                <a16:creationId xmlns:a16="http://schemas.microsoft.com/office/drawing/2014/main" id="{BF18B75F-C736-48A4-94BC-A4A1BFAD5199}"/>
              </a:ext>
            </a:extLst>
          </p:cNvPr>
          <p:cNvSpPr/>
          <p:nvPr/>
        </p:nvSpPr>
        <p:spPr>
          <a:xfrm>
            <a:off x="9114167" y="3642818"/>
            <a:ext cx="223837" cy="1841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CCBC481-E034-43F8-857A-E3E482CF2DFD}"/>
              </a:ext>
            </a:extLst>
          </p:cNvPr>
          <p:cNvSpPr/>
          <p:nvPr/>
        </p:nvSpPr>
        <p:spPr>
          <a:xfrm>
            <a:off x="8945415" y="3793542"/>
            <a:ext cx="642270" cy="133686"/>
          </a:xfrm>
          <a:custGeom>
            <a:avLst/>
            <a:gdLst>
              <a:gd name="connsiteX0" fmla="*/ 0 w 642270"/>
              <a:gd name="connsiteY0" fmla="*/ 0 h 133686"/>
              <a:gd name="connsiteX1" fmla="*/ 211932 w 642270"/>
              <a:gd name="connsiteY1" fmla="*/ 42862 h 133686"/>
              <a:gd name="connsiteX2" fmla="*/ 328613 w 642270"/>
              <a:gd name="connsiteY2" fmla="*/ 73818 h 133686"/>
              <a:gd name="connsiteX3" fmla="*/ 404813 w 642270"/>
              <a:gd name="connsiteY3" fmla="*/ 92868 h 133686"/>
              <a:gd name="connsiteX4" fmla="*/ 435769 w 642270"/>
              <a:gd name="connsiteY4" fmla="*/ 121443 h 133686"/>
              <a:gd name="connsiteX5" fmla="*/ 514350 w 642270"/>
              <a:gd name="connsiteY5" fmla="*/ 133350 h 133686"/>
              <a:gd name="connsiteX6" fmla="*/ 588169 w 642270"/>
              <a:gd name="connsiteY6" fmla="*/ 109537 h 133686"/>
              <a:gd name="connsiteX7" fmla="*/ 638175 w 642270"/>
              <a:gd name="connsiteY7" fmla="*/ 64293 h 133686"/>
              <a:gd name="connsiteX8" fmla="*/ 635794 w 642270"/>
              <a:gd name="connsiteY8" fmla="*/ 59531 h 13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70" h="133686">
                <a:moveTo>
                  <a:pt x="0" y="0"/>
                </a:moveTo>
                <a:lnTo>
                  <a:pt x="211932" y="42862"/>
                </a:lnTo>
                <a:cubicBezTo>
                  <a:pt x="266701" y="55165"/>
                  <a:pt x="328613" y="73818"/>
                  <a:pt x="328613" y="73818"/>
                </a:cubicBezTo>
                <a:cubicBezTo>
                  <a:pt x="360760" y="82152"/>
                  <a:pt x="386954" y="84931"/>
                  <a:pt x="404813" y="92868"/>
                </a:cubicBezTo>
                <a:cubicBezTo>
                  <a:pt x="422672" y="100805"/>
                  <a:pt x="417513" y="114696"/>
                  <a:pt x="435769" y="121443"/>
                </a:cubicBezTo>
                <a:cubicBezTo>
                  <a:pt x="454025" y="128190"/>
                  <a:pt x="488950" y="135334"/>
                  <a:pt x="514350" y="133350"/>
                </a:cubicBezTo>
                <a:cubicBezTo>
                  <a:pt x="539750" y="131366"/>
                  <a:pt x="567532" y="121047"/>
                  <a:pt x="588169" y="109537"/>
                </a:cubicBezTo>
                <a:cubicBezTo>
                  <a:pt x="608807" y="98028"/>
                  <a:pt x="630237" y="72627"/>
                  <a:pt x="638175" y="64293"/>
                </a:cubicBezTo>
                <a:cubicBezTo>
                  <a:pt x="646113" y="55959"/>
                  <a:pt x="640953" y="57745"/>
                  <a:pt x="635794" y="59531"/>
                </a:cubicBezTo>
              </a:path>
            </a:pathLst>
          </a:custGeom>
          <a:noFill/>
          <a:ln w="28575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82102F-AC9D-4EB3-B928-947E5ED89720}"/>
              </a:ext>
            </a:extLst>
          </p:cNvPr>
          <p:cNvSpPr txBox="1"/>
          <p:nvPr/>
        </p:nvSpPr>
        <p:spPr>
          <a:xfrm>
            <a:off x="8254572" y="4208585"/>
            <a:ext cx="877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Mid-Valley </a:t>
            </a:r>
            <a:br>
              <a:rPr lang="en-US" sz="1000" b="1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00" b="1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Pipeline</a:t>
            </a:r>
          </a:p>
        </p:txBody>
      </p:sp>
      <p:sp>
        <p:nvSpPr>
          <p:cNvPr id="45" name="Arrow: Striped Right 44">
            <a:extLst>
              <a:ext uri="{FF2B5EF4-FFF2-40B4-BE49-F238E27FC236}">
                <a16:creationId xmlns:a16="http://schemas.microsoft.com/office/drawing/2014/main" id="{90104B98-0BBE-4FC4-8C5D-298A1DB593C2}"/>
              </a:ext>
            </a:extLst>
          </p:cNvPr>
          <p:cNvSpPr/>
          <p:nvPr/>
        </p:nvSpPr>
        <p:spPr>
          <a:xfrm rot="4187328">
            <a:off x="9372062" y="3600759"/>
            <a:ext cx="195181" cy="17969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Curved Left 33">
            <a:extLst>
              <a:ext uri="{FF2B5EF4-FFF2-40B4-BE49-F238E27FC236}">
                <a16:creationId xmlns:a16="http://schemas.microsoft.com/office/drawing/2014/main" id="{C05AF01B-F02C-44D8-A190-EF4E266FAD87}"/>
              </a:ext>
            </a:extLst>
          </p:cNvPr>
          <p:cNvSpPr/>
          <p:nvPr/>
        </p:nvSpPr>
        <p:spPr>
          <a:xfrm rot="13356072" flipH="1">
            <a:off x="9210339" y="3915661"/>
            <a:ext cx="176720" cy="605089"/>
          </a:xfrm>
          <a:prstGeom prst="curvedLeftArrow">
            <a:avLst/>
          </a:prstGeom>
          <a:solidFill>
            <a:srgbClr val="9900CC"/>
          </a:solidFill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Slide Number Placeholder 3">
            <a:extLst>
              <a:ext uri="{FF2B5EF4-FFF2-40B4-BE49-F238E27FC236}">
                <a16:creationId xmlns:a16="http://schemas.microsoft.com/office/drawing/2014/main" id="{E00A6DEF-01DB-4B11-BE6F-0E6583D89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60</a:t>
            </a:fld>
            <a:endParaRPr lang="en-US" sz="20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29F700-92F6-476D-AB01-AC77B685B225}"/>
              </a:ext>
            </a:extLst>
          </p:cNvPr>
          <p:cNvSpPr txBox="1"/>
          <p:nvPr/>
        </p:nvSpPr>
        <p:spPr>
          <a:xfrm>
            <a:off x="5381731" y="6405571"/>
            <a:ext cx="1428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- DRAFT - 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B4BB48F7-182B-4129-8B16-2445332BB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13" y="1752600"/>
            <a:ext cx="5341010" cy="472988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Baseline</a:t>
            </a:r>
            <a:r>
              <a:rPr lang="en-US" sz="2400" dirty="0"/>
              <a:t> – assumes ~30% water demands return to sewer </a:t>
            </a:r>
            <a:br>
              <a:rPr lang="en-US" dirty="0"/>
            </a:br>
            <a:endParaRPr lang="en-US" sz="1000" dirty="0"/>
          </a:p>
          <a:p>
            <a:pPr lvl="1">
              <a:lnSpc>
                <a:spcPct val="100000"/>
              </a:lnSpc>
            </a:pPr>
            <a:r>
              <a:rPr lang="en-US" sz="2000" b="1" dirty="0"/>
              <a:t>Future Projects </a:t>
            </a:r>
            <a:r>
              <a:rPr lang="en-US" sz="2000" dirty="0"/>
              <a:t>includes expansion of NPW (Canal + RW) deliveries </a:t>
            </a:r>
          </a:p>
          <a:p>
            <a:pPr lvl="1">
              <a:lnSpc>
                <a:spcPct val="100000"/>
              </a:lnSpc>
            </a:pPr>
            <a:endParaRPr lang="en-US" sz="1400" dirty="0"/>
          </a:p>
          <a:p>
            <a:pPr>
              <a:lnSpc>
                <a:spcPct val="100000"/>
              </a:lnSpc>
            </a:pPr>
            <a:r>
              <a:rPr lang="en-US" sz="2400" b="1" dirty="0"/>
              <a:t>Climate Change </a:t>
            </a:r>
            <a:r>
              <a:rPr lang="en-US" sz="2400" dirty="0"/>
              <a:t>– no change – assumes ~30% water demands return to sewer </a:t>
            </a:r>
          </a:p>
        </p:txBody>
      </p:sp>
      <p:pic>
        <p:nvPicPr>
          <p:cNvPr id="40" name="Graphic 39" descr="Water with solid fill">
            <a:extLst>
              <a:ext uri="{FF2B5EF4-FFF2-40B4-BE49-F238E27FC236}">
                <a16:creationId xmlns:a16="http://schemas.microsoft.com/office/drawing/2014/main" id="{AC96F9FA-58E6-4EE3-A05B-3747E3F1DF5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9560" y="1655848"/>
            <a:ext cx="548640" cy="548640"/>
          </a:xfrm>
          <a:prstGeom prst="rect">
            <a:avLst/>
          </a:prstGeom>
        </p:spPr>
      </p:pic>
      <p:pic>
        <p:nvPicPr>
          <p:cNvPr id="44" name="Graphic 43" descr="Water with solid fill">
            <a:extLst>
              <a:ext uri="{FF2B5EF4-FFF2-40B4-BE49-F238E27FC236}">
                <a16:creationId xmlns:a16="http://schemas.microsoft.com/office/drawing/2014/main" id="{B5B6B3FC-F715-47DE-8AC5-45502F4EB14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9560" y="3594037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720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D0E0-5870-418C-989E-11752210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Next Steps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C39B7-89FB-49D6-8830-37D2FE1A8C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20DB90-D6BB-40EF-A0C5-D5DE7E2FD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80777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July 2021 – September 2021</a:t>
            </a:r>
          </a:p>
          <a:p>
            <a:pPr lvl="1"/>
            <a:r>
              <a:rPr lang="en-US" sz="2800" dirty="0"/>
              <a:t>Finalize Plan Scenarios in groundwater model and quantify water budgets</a:t>
            </a:r>
          </a:p>
          <a:p>
            <a:pPr lvl="2"/>
            <a:r>
              <a:rPr lang="en-US" sz="2400" dirty="0"/>
              <a:t>Review at next public workshop: August 26</a:t>
            </a:r>
            <a:r>
              <a:rPr lang="en-US" sz="2400" baseline="30000" dirty="0"/>
              <a:t>th</a:t>
            </a:r>
            <a:r>
              <a:rPr lang="en-US" sz="2400" dirty="0"/>
              <a:t>  </a:t>
            </a:r>
          </a:p>
          <a:p>
            <a:pPr lvl="1"/>
            <a:r>
              <a:rPr lang="en-US" sz="2800" dirty="0"/>
              <a:t>Publish DRAFT Indio Subbasin Alternative Plan Update for stakeholder review</a:t>
            </a:r>
          </a:p>
          <a:p>
            <a:pPr lvl="2"/>
            <a:r>
              <a:rPr lang="en-US" sz="2400" dirty="0"/>
              <a:t>Anticipated 45-day review: September/October </a:t>
            </a:r>
          </a:p>
          <a:p>
            <a:pPr lvl="2"/>
            <a:r>
              <a:rPr lang="en-US" sz="2400" dirty="0"/>
              <a:t>Will send an e-blast upon release of Alternative Plan Update</a:t>
            </a:r>
          </a:p>
          <a:p>
            <a:pPr lvl="2"/>
            <a:endParaRPr lang="en-US" sz="2400" dirty="0"/>
          </a:p>
          <a:p>
            <a:pPr marL="457200" lvl="1" indent="0">
              <a:buNone/>
            </a:pPr>
            <a:endParaRPr lang="en-US" sz="2800" dirty="0"/>
          </a:p>
          <a:p>
            <a:pPr lvl="1"/>
            <a:endParaRPr lang="en-US" sz="2800" dirty="0"/>
          </a:p>
          <a:p>
            <a:pPr marL="0" indent="0">
              <a:buNone/>
            </a:pPr>
            <a:endParaRPr lang="en-US" sz="3200" dirty="0"/>
          </a:p>
          <a:p>
            <a:pPr lvl="1"/>
            <a:endParaRPr lang="en-US" sz="3200" dirty="0">
              <a:highlight>
                <a:srgbClr val="FFFF00"/>
              </a:highlight>
            </a:endParaRPr>
          </a:p>
          <a:p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BE5E896-80D7-415A-B2FE-78426FCC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61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5494444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Welcome and Introductions</a:t>
            </a:r>
          </a:p>
          <a:p>
            <a:r>
              <a:rPr lang="en-US"/>
              <a:t>Alternative Plan Status</a:t>
            </a:r>
          </a:p>
          <a:p>
            <a:r>
              <a:rPr lang="en-US"/>
              <a:t>Groundwater Conditions</a:t>
            </a:r>
          </a:p>
          <a:p>
            <a:r>
              <a:rPr lang="en-US"/>
              <a:t>Sustainable Management</a:t>
            </a:r>
          </a:p>
          <a:p>
            <a:r>
              <a:rPr lang="en-US"/>
              <a:t>Groundwater Model and Plan Scenarios</a:t>
            </a:r>
          </a:p>
          <a:p>
            <a:r>
              <a:rPr lang="en-US" b="1"/>
              <a:t>Public Comment</a:t>
            </a:r>
          </a:p>
          <a:p>
            <a:r>
              <a:rPr lang="en-US"/>
              <a:t>Get Involved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1CC4E1-C5A7-439E-AADA-4C47AEC2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62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5926362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DC043-22A0-45CB-BF43-5DDB254C0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Comment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E4BEA-B80C-40F6-9A62-CF46FAEFA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59225"/>
            <a:ext cx="10515600" cy="1500187"/>
          </a:xfrm>
        </p:spPr>
        <p:txBody>
          <a:bodyPr/>
          <a:lstStyle/>
          <a:p>
            <a:r>
              <a:rPr lang="en-US"/>
              <a:t>Input and feedback are welcomed</a:t>
            </a:r>
          </a:p>
          <a:p>
            <a:r>
              <a:rPr lang="en-US"/>
              <a:t>For Callers – you may need to press *6 to unmute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60497B0-5143-481C-8A9D-8F968E13C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63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2235594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Welcome and Introductions</a:t>
            </a:r>
          </a:p>
          <a:p>
            <a:r>
              <a:rPr lang="en-US"/>
              <a:t>Alternative Plan Status</a:t>
            </a:r>
          </a:p>
          <a:p>
            <a:r>
              <a:rPr lang="en-US"/>
              <a:t>Groundwater Conditions</a:t>
            </a:r>
          </a:p>
          <a:p>
            <a:r>
              <a:rPr lang="en-US"/>
              <a:t>Sustainable Management</a:t>
            </a:r>
          </a:p>
          <a:p>
            <a:r>
              <a:rPr lang="en-US"/>
              <a:t>Groundwater Model and Plan Scenarios</a:t>
            </a:r>
          </a:p>
          <a:p>
            <a:r>
              <a:rPr lang="en-US"/>
              <a:t>Public Comment</a:t>
            </a:r>
          </a:p>
          <a:p>
            <a:r>
              <a:rPr lang="en-US" b="1"/>
              <a:t>Get Involved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1CC4E1-C5A7-439E-AADA-4C47AEC2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64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2251140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D0DBC-5937-4997-9F73-709EBCBDE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 Involved – Visit our Website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54CA2-6880-47CB-A376-810661B693BF}"/>
              </a:ext>
            </a:extLst>
          </p:cNvPr>
          <p:cNvSpPr txBox="1"/>
          <p:nvPr/>
        </p:nvSpPr>
        <p:spPr>
          <a:xfrm>
            <a:off x="2042230" y="6262450"/>
            <a:ext cx="8355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www.IndioSubbasinSGMA.org</a:t>
            </a:r>
            <a:endParaRPr lang="en-US" sz="2400" b="1"/>
          </a:p>
        </p:txBody>
      </p:sp>
      <p:pic>
        <p:nvPicPr>
          <p:cNvPr id="1026" name="Picture 2" descr="Image result for website icon free">
            <a:extLst>
              <a:ext uri="{FF2B5EF4-FFF2-40B4-BE49-F238E27FC236}">
                <a16:creationId xmlns:a16="http://schemas.microsoft.com/office/drawing/2014/main" id="{3DF2F292-322E-4196-B6E2-2263E35CC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696" y="6076764"/>
            <a:ext cx="877409" cy="8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2B76A35-8CE6-497C-B0D0-8A9B48492315}"/>
              </a:ext>
            </a:extLst>
          </p:cNvPr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859" y="1690128"/>
            <a:ext cx="9972282" cy="4319911"/>
          </a:xfrm>
          <a:prstGeom prst="rect">
            <a:avLst/>
          </a:prstGeom>
          <a:ln w="19050">
            <a:solidFill>
              <a:schemeClr val="tx1">
                <a:lumMod val="85000"/>
              </a:schemeClr>
            </a:solidFill>
          </a:ln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6A6CA6-5EBD-4FE3-B8E4-BBFCF3A12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65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626556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19A27-B84B-4782-8907-9C112B617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 Involved – Visit our Website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E091D1-4E24-4BFA-9DC2-2E997298A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658" y="3035461"/>
            <a:ext cx="9656683" cy="228072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7E1A79-C3B3-48D5-8350-94A90B134235}"/>
              </a:ext>
            </a:extLst>
          </p:cNvPr>
          <p:cNvSpPr txBox="1">
            <a:spLocks/>
          </p:cNvSpPr>
          <p:nvPr/>
        </p:nvSpPr>
        <p:spPr>
          <a:xfrm>
            <a:off x="838201" y="1685581"/>
            <a:ext cx="10818180" cy="4491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Sign up for email invites, updates, and data/report releases at</a:t>
            </a:r>
          </a:p>
          <a:p>
            <a:pPr marL="0" indent="0" algn="ctr">
              <a:buNone/>
            </a:pPr>
            <a:r>
              <a:rPr lang="en-US"/>
              <a:t> </a:t>
            </a:r>
            <a:r>
              <a:rPr lang="en-US" b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www.IndioSubbasinSGMA.org</a:t>
            </a:r>
            <a:endParaRPr lang="en-US" b="1"/>
          </a:p>
          <a:p>
            <a:endParaRPr lang="en-US"/>
          </a:p>
          <a:p>
            <a:pPr lvl="1"/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0FE7A9E-93D6-4E4D-A961-A630402AF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66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371109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9F5C4-6C19-4386-A7A1-3A4D43E14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 Involved – Next Workshop </a:t>
            </a:r>
          </a:p>
        </p:txBody>
      </p:sp>
      <p:pic>
        <p:nvPicPr>
          <p:cNvPr id="6" name="Graphic 5" descr="Clock">
            <a:extLst>
              <a:ext uri="{FF2B5EF4-FFF2-40B4-BE49-F238E27FC236}">
                <a16:creationId xmlns:a16="http://schemas.microsoft.com/office/drawing/2014/main" id="{973A954F-AA97-4F4E-8D08-D794E9A1E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4837" y="2777581"/>
            <a:ext cx="1173848" cy="1173848"/>
          </a:xfrm>
          <a:prstGeom prst="rect">
            <a:avLst/>
          </a:prstGeom>
        </p:spPr>
      </p:pic>
      <p:pic>
        <p:nvPicPr>
          <p:cNvPr id="7" name="Graphic 6" descr="Flip calendar">
            <a:extLst>
              <a:ext uri="{FF2B5EF4-FFF2-40B4-BE49-F238E27FC236}">
                <a16:creationId xmlns:a16="http://schemas.microsoft.com/office/drawing/2014/main" id="{43129009-8F02-453D-B235-FE0CF28C4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1" y="1709108"/>
            <a:ext cx="1173848" cy="1173848"/>
          </a:xfrm>
          <a:prstGeom prst="rect">
            <a:avLst/>
          </a:prstGeom>
        </p:spPr>
      </p:pic>
      <p:pic>
        <p:nvPicPr>
          <p:cNvPr id="8" name="Graphic 7" descr="Marker">
            <a:extLst>
              <a:ext uri="{FF2B5EF4-FFF2-40B4-BE49-F238E27FC236}">
                <a16:creationId xmlns:a16="http://schemas.microsoft.com/office/drawing/2014/main" id="{39A018F8-C913-400A-968F-40947CACAC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1473" y="3901976"/>
            <a:ext cx="1173848" cy="1173848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67D3033-8706-48A0-9988-54795819ADA4}"/>
              </a:ext>
            </a:extLst>
          </p:cNvPr>
          <p:cNvSpPr txBox="1">
            <a:spLocks/>
          </p:cNvSpPr>
          <p:nvPr/>
        </p:nvSpPr>
        <p:spPr>
          <a:xfrm>
            <a:off x="2168471" y="2164651"/>
            <a:ext cx="3135049" cy="34257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/>
              <a:t>August 26, 2021</a:t>
            </a:r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r>
              <a:rPr lang="en-US" b="1"/>
              <a:t>2:00 – 4:00 PM</a:t>
            </a:r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r>
              <a:rPr lang="en-US" b="1"/>
              <a:t>Location: TBD</a:t>
            </a:r>
          </a:p>
        </p:txBody>
      </p:sp>
      <p:pic>
        <p:nvPicPr>
          <p:cNvPr id="10" name="Graphic 9" descr="Email">
            <a:extLst>
              <a:ext uri="{FF2B5EF4-FFF2-40B4-BE49-F238E27FC236}">
                <a16:creationId xmlns:a16="http://schemas.microsoft.com/office/drawing/2014/main" id="{82C0EBAF-2AC5-4921-8C8A-10B107691BF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94744" y="2031324"/>
            <a:ext cx="955133" cy="95513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CE72811-7A86-461D-8E96-5C4C74417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241" y="2099085"/>
            <a:ext cx="4810484" cy="3605782"/>
          </a:xfrm>
        </p:spPr>
        <p:txBody>
          <a:bodyPr>
            <a:normAutofit/>
          </a:bodyPr>
          <a:lstStyle/>
          <a:p>
            <a:pPr marL="310298" indent="-310298">
              <a:lnSpc>
                <a:spcPct val="110000"/>
              </a:lnSpc>
              <a:spcBef>
                <a:spcPts val="529"/>
              </a:spcBef>
              <a:buNone/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additional information,       please contact:</a:t>
            </a:r>
            <a:endParaRPr lang="en-US" sz="24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10298" indent="-310298">
              <a:lnSpc>
                <a:spcPct val="110000"/>
              </a:lnSpc>
              <a:spcBef>
                <a:spcPts val="529"/>
              </a:spcBef>
              <a:buNone/>
            </a:pPr>
            <a:r>
              <a:rPr lang="en-US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pPr marL="310298" indent="-310298">
              <a:lnSpc>
                <a:spcPct val="110000"/>
              </a:lnSpc>
              <a:spcBef>
                <a:spcPts val="529"/>
              </a:spcBef>
              <a:buNone/>
            </a:pPr>
            <a:endParaRPr lang="en-US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6B9D44-0B21-4B9F-A96C-4DF9C05B8B5B}"/>
              </a:ext>
            </a:extLst>
          </p:cNvPr>
          <p:cNvSpPr txBox="1"/>
          <p:nvPr/>
        </p:nvSpPr>
        <p:spPr>
          <a:xfrm>
            <a:off x="5694744" y="3180053"/>
            <a:ext cx="6497256" cy="194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0298" indent="-310298">
              <a:lnSpc>
                <a:spcPct val="110000"/>
              </a:lnSpc>
              <a:spcBef>
                <a:spcPts val="529"/>
              </a:spcBef>
              <a:buNone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Rosalyn Prickett</a:t>
            </a:r>
          </a:p>
          <a:p>
            <a:pPr marL="310298" indent="-310298">
              <a:lnSpc>
                <a:spcPct val="110000"/>
              </a:lnSpc>
              <a:spcBef>
                <a:spcPts val="529"/>
              </a:spcBef>
              <a:buNone/>
            </a:pPr>
            <a:r>
              <a:rPr lang="en-US" sz="2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IndioSubbasinSGMA@woodardcurran.com</a:t>
            </a:r>
            <a:endParaRPr lang="en-US" sz="22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10298" indent="-310298">
              <a:lnSpc>
                <a:spcPct val="110000"/>
              </a:lnSpc>
              <a:spcBef>
                <a:spcPts val="529"/>
              </a:spcBef>
              <a:buNone/>
            </a:pPr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(858) 875-7420</a:t>
            </a:r>
          </a:p>
          <a:p>
            <a:endParaRPr lang="en-US" sz="240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D5AC2148-B5CB-455E-9D5D-F474A499D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67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58778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Project Consultants</a:t>
            </a:r>
          </a:p>
          <a:p>
            <a:pPr lvl="1"/>
            <a:r>
              <a:rPr lang="en-US"/>
              <a:t>Todd Groundwater</a:t>
            </a:r>
          </a:p>
          <a:p>
            <a:pPr lvl="1"/>
            <a:r>
              <a:rPr lang="en-US"/>
              <a:t>Woodard &amp; Curran</a:t>
            </a:r>
          </a:p>
          <a:p>
            <a:pPr lvl="1"/>
            <a:endParaRPr lang="en-US"/>
          </a:p>
          <a:p>
            <a:r>
              <a:rPr lang="en-US"/>
              <a:t>Indio Subbasin Groundwater Sustainability Agencies </a:t>
            </a:r>
          </a:p>
          <a:p>
            <a:pPr lvl="1"/>
            <a:r>
              <a:rPr lang="en-US"/>
              <a:t>Coachella Valley Water District</a:t>
            </a:r>
          </a:p>
          <a:p>
            <a:pPr lvl="1"/>
            <a:r>
              <a:rPr lang="en-US"/>
              <a:t>Coachella Water Authority</a:t>
            </a:r>
          </a:p>
          <a:p>
            <a:pPr lvl="1"/>
            <a:r>
              <a:rPr lang="en-US"/>
              <a:t>Desert Water Agency</a:t>
            </a:r>
          </a:p>
          <a:p>
            <a:pPr lvl="1"/>
            <a:r>
              <a:rPr lang="en-US"/>
              <a:t>Indio Water Authority</a:t>
            </a:r>
          </a:p>
          <a:p>
            <a:pPr marL="457200" lvl="1" indent="0">
              <a:buNone/>
            </a:pPr>
            <a:endParaRPr lang="en-US"/>
          </a:p>
          <a:p>
            <a:pPr lvl="1"/>
            <a:endParaRPr lang="en-US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 Update Team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A8CBAC-4233-4099-BE7F-76492D1A99C9}"/>
              </a:ext>
            </a:extLst>
          </p:cNvPr>
          <p:cNvSpPr/>
          <p:nvPr/>
        </p:nvSpPr>
        <p:spPr>
          <a:xfrm>
            <a:off x="2209354" y="5508269"/>
            <a:ext cx="7762374" cy="834941"/>
          </a:xfrm>
          <a:prstGeom prst="rect">
            <a:avLst/>
          </a:prstGeom>
          <a:ln w="254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`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5AF7C-6942-42B4-8976-47B05C7C1189}"/>
              </a:ext>
            </a:extLst>
          </p:cNvPr>
          <p:cNvGrpSpPr/>
          <p:nvPr/>
        </p:nvGrpSpPr>
        <p:grpSpPr>
          <a:xfrm>
            <a:off x="4511301" y="2052886"/>
            <a:ext cx="2764852" cy="834941"/>
            <a:chOff x="3680417" y="4581402"/>
            <a:chExt cx="3225284" cy="9612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7E8E7A-FF3C-4BDF-8EE8-D987CCB85931}"/>
                </a:ext>
              </a:extLst>
            </p:cNvPr>
            <p:cNvSpPr/>
            <p:nvPr/>
          </p:nvSpPr>
          <p:spPr>
            <a:xfrm>
              <a:off x="3680417" y="4581402"/>
              <a:ext cx="3225284" cy="961220"/>
            </a:xfrm>
            <a:prstGeom prst="rect">
              <a:avLst/>
            </a:prstGeom>
            <a:ln w="25400">
              <a:solidFill>
                <a:srgbClr val="0070C0"/>
              </a:solidFill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2FA9D9-5584-443F-9571-454BC6D19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8054" y="4794089"/>
              <a:ext cx="1871429" cy="528947"/>
            </a:xfrm>
            <a:prstGeom prst="rect">
              <a:avLst/>
            </a:prstGeom>
          </p:spPr>
        </p:pic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84913A7-F187-4536-9565-E151D644C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4625" y="4693429"/>
              <a:ext cx="545112" cy="68472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C923BE-B042-4DB7-80F6-0C14E7802C46}"/>
              </a:ext>
            </a:extLst>
          </p:cNvPr>
          <p:cNvGrpSpPr/>
          <p:nvPr/>
        </p:nvGrpSpPr>
        <p:grpSpPr>
          <a:xfrm>
            <a:off x="2408821" y="5575151"/>
            <a:ext cx="7261254" cy="659180"/>
            <a:chOff x="2731687" y="6091559"/>
            <a:chExt cx="7261254" cy="659180"/>
          </a:xfrm>
        </p:grpSpPr>
        <p:pic>
          <p:nvPicPr>
            <p:cNvPr id="18" name="Picture 1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C24F903-35F8-49D6-B438-167AFB630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1687" y="6143451"/>
              <a:ext cx="719782" cy="576399"/>
            </a:xfrm>
            <a:prstGeom prst="rect">
              <a:avLst/>
            </a:prstGeom>
          </p:spPr>
        </p:pic>
        <p:pic>
          <p:nvPicPr>
            <p:cNvPr id="19" name="Picture 18" descr="A close up of a sign&#10;&#10;Description automatically generated">
              <a:extLst>
                <a:ext uri="{FF2B5EF4-FFF2-40B4-BE49-F238E27FC236}">
                  <a16:creationId xmlns:a16="http://schemas.microsoft.com/office/drawing/2014/main" id="{12221F1E-9FE0-4322-9003-2B71541590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9" t="13156" r="7523" b="18241"/>
            <a:stretch/>
          </p:blipFill>
          <p:spPr>
            <a:xfrm>
              <a:off x="3768859" y="6136185"/>
              <a:ext cx="1780161" cy="548883"/>
            </a:xfrm>
            <a:prstGeom prst="rect">
              <a:avLst/>
            </a:prstGeom>
          </p:spPr>
        </p:pic>
        <p:pic>
          <p:nvPicPr>
            <p:cNvPr id="20" name="Picture 19" descr="A close up of a logo&#10;&#10;Description automatically generated">
              <a:extLst>
                <a:ext uri="{FF2B5EF4-FFF2-40B4-BE49-F238E27FC236}">
                  <a16:creationId xmlns:a16="http://schemas.microsoft.com/office/drawing/2014/main" id="{ADFB8F9A-6877-4B06-A2B7-AE1C5BB85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190" y="6112564"/>
              <a:ext cx="1628775" cy="638175"/>
            </a:xfrm>
            <a:prstGeom prst="rect">
              <a:avLst/>
            </a:prstGeom>
          </p:spPr>
        </p:pic>
        <p:pic>
          <p:nvPicPr>
            <p:cNvPr id="21" name="Picture 20" descr="A close up of a logo&#10;&#10;Description automatically generated">
              <a:extLst>
                <a:ext uri="{FF2B5EF4-FFF2-40B4-BE49-F238E27FC236}">
                  <a16:creationId xmlns:a16="http://schemas.microsoft.com/office/drawing/2014/main" id="{EABD4BBB-FFEE-49E4-8AE1-D6536670C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9019" y="6091559"/>
              <a:ext cx="2393922" cy="614952"/>
            </a:xfrm>
            <a:prstGeom prst="rect">
              <a:avLst/>
            </a:prstGeom>
          </p:spPr>
        </p:pic>
      </p:grp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5DF290E4-C1E0-48B3-88AB-592984B7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7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649681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8841-632A-4DCB-BA6F-E4D1387F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BF7F-FD53-4A0C-A00E-9B0116B6A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Welcome and Introductions</a:t>
            </a:r>
          </a:p>
          <a:p>
            <a:r>
              <a:rPr lang="en-US" b="1"/>
              <a:t>Alternative Plan Status</a:t>
            </a:r>
          </a:p>
          <a:p>
            <a:r>
              <a:rPr lang="en-US"/>
              <a:t>Groundwater Conditions</a:t>
            </a:r>
          </a:p>
          <a:p>
            <a:r>
              <a:rPr lang="en-US"/>
              <a:t>Sustainable Management</a:t>
            </a:r>
          </a:p>
          <a:p>
            <a:r>
              <a:rPr lang="en-US"/>
              <a:t>Groundwater Model and Plan Scenarios</a:t>
            </a:r>
          </a:p>
          <a:p>
            <a:r>
              <a:rPr lang="en-US"/>
              <a:t>Public Comment</a:t>
            </a:r>
          </a:p>
          <a:p>
            <a:r>
              <a:rPr lang="en-US"/>
              <a:t>Get Involved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1CC4E1-C5A7-439E-AADA-4C47AEC2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8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414947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80AC1-5690-4495-9B58-EDE3986F5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Status of Alternative Plan Update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DF188C2-F268-4BFE-9D68-667A098A4E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8061508"/>
              </p:ext>
            </p:extLst>
          </p:nvPr>
        </p:nvGraphicFramePr>
        <p:xfrm>
          <a:off x="2002536" y="1545336"/>
          <a:ext cx="9610344" cy="4631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92D3E469-BD41-47EB-9DCD-FE7BDE1525B0}"/>
              </a:ext>
            </a:extLst>
          </p:cNvPr>
          <p:cNvSpPr/>
          <p:nvPr/>
        </p:nvSpPr>
        <p:spPr>
          <a:xfrm>
            <a:off x="1127021" y="1572767"/>
            <a:ext cx="1124712" cy="4631627"/>
          </a:xfrm>
          <a:prstGeom prst="rightArrow">
            <a:avLst>
              <a:gd name="adj1" fmla="val 63425"/>
              <a:gd name="adj2" fmla="val 50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200">
                <a:solidFill>
                  <a:schemeClr val="bg1"/>
                </a:solidFill>
              </a:rPr>
              <a:t>Outreach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D16A54C-A562-4FC0-9D37-BA09B169B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856" y="6405571"/>
            <a:ext cx="2743200" cy="365125"/>
          </a:xfrm>
        </p:spPr>
        <p:txBody>
          <a:bodyPr/>
          <a:lstStyle/>
          <a:p>
            <a:fld id="{98A31EDE-4099-47FA-A19B-E212578DBB07}" type="slidenum">
              <a:rPr lang="en-US" sz="2000" b="1" smtClean="0"/>
              <a:pPr/>
              <a:t>9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902442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ndioSGMA">
      <a:dk1>
        <a:sysClr val="windowText" lastClr="000000"/>
      </a:dk1>
      <a:lt1>
        <a:sysClr val="window" lastClr="FFFFFF"/>
      </a:lt1>
      <a:dk2>
        <a:srgbClr val="014573"/>
      </a:dk2>
      <a:lt2>
        <a:srgbClr val="E7E6E6"/>
      </a:lt2>
      <a:accent1>
        <a:srgbClr val="005E9E"/>
      </a:accent1>
      <a:accent2>
        <a:srgbClr val="F58C57"/>
      </a:accent2>
      <a:accent3>
        <a:srgbClr val="FFF0A9"/>
      </a:accent3>
      <a:accent4>
        <a:srgbClr val="EEAE98"/>
      </a:accent4>
      <a:accent5>
        <a:srgbClr val="9CC3E5"/>
      </a:accent5>
      <a:accent6>
        <a:srgbClr val="92D050"/>
      </a:accent6>
      <a:hlink>
        <a:srgbClr val="0563C1"/>
      </a:hlink>
      <a:folHlink>
        <a:srgbClr val="954F72"/>
      </a:folHlink>
    </a:clrScheme>
    <a:fontScheme name="IndioSGMA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3FF0F3E2D3644882FE1AF4471F11E8" ma:contentTypeVersion="4" ma:contentTypeDescription="Create a new document." ma:contentTypeScope="" ma:versionID="48b075f027bf6548e6f970c83558d1a8">
  <xsd:schema xmlns:xsd="http://www.w3.org/2001/XMLSchema" xmlns:xs="http://www.w3.org/2001/XMLSchema" xmlns:p="http://schemas.microsoft.com/office/2006/metadata/properties" xmlns:ns2="9b5c7cd9-0ee4-42ab-9922-53e62a94f5cd" targetNamespace="http://schemas.microsoft.com/office/2006/metadata/properties" ma:root="true" ma:fieldsID="0e9d43681dce4c2402c3011ac5ee7eb2" ns2:_="">
    <xsd:import namespace="9b5c7cd9-0ee4-42ab-9922-53e62a94f5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5c7cd9-0ee4-42ab-9922-53e62a94f5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EB1A15-6AC1-4787-ADE0-EBA0C12A8C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C580BD-AD13-4501-844C-C90AAD27322A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9b5c7cd9-0ee4-42ab-9922-53e62a94f5cd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3015B34-C8E7-4ADD-9B92-7AEF7B479905}">
  <ds:schemaRefs>
    <ds:schemaRef ds:uri="9b5c7cd9-0ee4-42ab-9922-53e62a94f5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3026</Words>
  <Application>Microsoft Office PowerPoint</Application>
  <PresentationFormat>Widescreen</PresentationFormat>
  <Paragraphs>600</Paragraphs>
  <Slides>67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8" baseType="lpstr">
      <vt:lpstr>Arial</vt:lpstr>
      <vt:lpstr>Arial Narrow</vt:lpstr>
      <vt:lpstr>Calibri</vt:lpstr>
      <vt:lpstr>CIDFont+F2</vt:lpstr>
      <vt:lpstr>Open Sans</vt:lpstr>
      <vt:lpstr>segoe ui</vt:lpstr>
      <vt:lpstr>segoe ui black</vt:lpstr>
      <vt:lpstr>Symbol</vt:lpstr>
      <vt:lpstr>Times New Roman</vt:lpstr>
      <vt:lpstr>Wingdings</vt:lpstr>
      <vt:lpstr>Office Theme</vt:lpstr>
      <vt:lpstr>2022 Indio Subbasin Alternative Plan Update</vt:lpstr>
      <vt:lpstr>GoToMeeting – Quick How To</vt:lpstr>
      <vt:lpstr>GoToMeeting – How to Ask a Question</vt:lpstr>
      <vt:lpstr>GoToMeeting – How to See Everyone</vt:lpstr>
      <vt:lpstr>Meeting Objectives</vt:lpstr>
      <vt:lpstr>Agenda</vt:lpstr>
      <vt:lpstr>Plan Update Team</vt:lpstr>
      <vt:lpstr>Agenda</vt:lpstr>
      <vt:lpstr>Status of Alternative Plan Update</vt:lpstr>
      <vt:lpstr>Status of Alternative Plan Update</vt:lpstr>
      <vt:lpstr>Agenda</vt:lpstr>
      <vt:lpstr>Groundwater Conditions: Water Quality</vt:lpstr>
      <vt:lpstr>Groundwater Conditions: TDS</vt:lpstr>
      <vt:lpstr>TDS Cross Sections</vt:lpstr>
      <vt:lpstr>TDS Time-Concentration Plots</vt:lpstr>
      <vt:lpstr>Groundwater Conditions: Nitrate</vt:lpstr>
      <vt:lpstr>Time-Concentration Plots: Nitrate</vt:lpstr>
      <vt:lpstr>Groundwater Conditions: Arsenic</vt:lpstr>
      <vt:lpstr>Groundwater Conditions: Chromium-6</vt:lpstr>
      <vt:lpstr>Groundwater Conditions: Uranium</vt:lpstr>
      <vt:lpstr>Groundwater Conditions: Fluoride</vt:lpstr>
      <vt:lpstr>Groundwater Conditions: Perchlorate</vt:lpstr>
      <vt:lpstr>Groundwater Conditions: DBCP</vt:lpstr>
      <vt:lpstr>Summary of Groundwater Quality</vt:lpstr>
      <vt:lpstr>Indio Subbasin – Groundwater Quality </vt:lpstr>
      <vt:lpstr>Agenda</vt:lpstr>
      <vt:lpstr>Review of USEPA Ecoregions</vt:lpstr>
      <vt:lpstr>Review of Coachella Valley MSHCP</vt:lpstr>
      <vt:lpstr>Review of Protected Species</vt:lpstr>
      <vt:lpstr>Groundwater Dependent Ecosystem (GDE)  Assessment and Results</vt:lpstr>
      <vt:lpstr>GDE Assessment and Results</vt:lpstr>
      <vt:lpstr>Probable GDEs – Site 15</vt:lpstr>
      <vt:lpstr>Probable Non-GDEs – Site 14</vt:lpstr>
      <vt:lpstr>Probable Non-GDEs – Site 6</vt:lpstr>
      <vt:lpstr>Probable Non-GDEs – Site 2</vt:lpstr>
      <vt:lpstr>Playa Wetlands – Site 4</vt:lpstr>
      <vt:lpstr>Playa Wetlands – Site 3</vt:lpstr>
      <vt:lpstr>PowerPoint Presentation</vt:lpstr>
      <vt:lpstr>GDE Assessment and Results</vt:lpstr>
      <vt:lpstr>GDE Assessment Conclusions</vt:lpstr>
      <vt:lpstr>Indio Subbasin – GDE Assessment</vt:lpstr>
      <vt:lpstr>Agenda</vt:lpstr>
      <vt:lpstr>Sustainable Management: Recap</vt:lpstr>
      <vt:lpstr>Sustainable Management: Recap</vt:lpstr>
      <vt:lpstr>Sustainable Management: Recap</vt:lpstr>
      <vt:lpstr>Sustainable Management Update</vt:lpstr>
      <vt:lpstr>Sustainable Management: Water Quality</vt:lpstr>
      <vt:lpstr>Sustainable Management: Water Quality</vt:lpstr>
      <vt:lpstr>Groundwater Conditions: Salinity Studies/SNMP </vt:lpstr>
      <vt:lpstr>Sustainable Management: Water Quality and Drain Flows</vt:lpstr>
      <vt:lpstr>Sustainable Management: Seawater Intrusion</vt:lpstr>
      <vt:lpstr>Sustainable Management: Seawater Intrusion</vt:lpstr>
      <vt:lpstr>Sustainable Management: GDEs</vt:lpstr>
      <vt:lpstr>Agenda</vt:lpstr>
      <vt:lpstr>Groundwater Model Update</vt:lpstr>
      <vt:lpstr>Revised Plan Scenarios </vt:lpstr>
      <vt:lpstr>Local Hydrology</vt:lpstr>
      <vt:lpstr>State Water Project (SWP) Water</vt:lpstr>
      <vt:lpstr>Colorado River Water</vt:lpstr>
      <vt:lpstr>Recycled Water</vt:lpstr>
      <vt:lpstr>Next Steps</vt:lpstr>
      <vt:lpstr>Agenda</vt:lpstr>
      <vt:lpstr>Public Comment</vt:lpstr>
      <vt:lpstr>Agenda</vt:lpstr>
      <vt:lpstr>Get Involved – Visit our Website </vt:lpstr>
      <vt:lpstr>Get Involved – Visit our Website</vt:lpstr>
      <vt:lpstr>Get Involved – Next Workshop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Employee</dc:creator>
  <cp:lastModifiedBy>Rosalyn Prickett</cp:lastModifiedBy>
  <cp:revision>48</cp:revision>
  <cp:lastPrinted>2021-06-16T19:50:06Z</cp:lastPrinted>
  <dcterms:created xsi:type="dcterms:W3CDTF">2020-02-03T23:17:39Z</dcterms:created>
  <dcterms:modified xsi:type="dcterms:W3CDTF">2021-06-22T15:13:46Z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0x010100B63FF0F3E2D3644882FE1AF4471F11E8</vt:lpwstr>
  </property>
</Properties>
</file>