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sldIdLst>
    <p:sldId id="845" r:id="rId5"/>
    <p:sldId id="850" r:id="rId6"/>
    <p:sldId id="854" r:id="rId7"/>
    <p:sldId id="1268" r:id="rId8"/>
    <p:sldId id="857" r:id="rId9"/>
    <p:sldId id="858" r:id="rId10"/>
    <p:sldId id="1299" r:id="rId11"/>
    <p:sldId id="1294" r:id="rId12"/>
    <p:sldId id="1331" r:id="rId13"/>
    <p:sldId id="835" r:id="rId14"/>
    <p:sldId id="798" r:id="rId15"/>
    <p:sldId id="800" r:id="rId16"/>
    <p:sldId id="807" r:id="rId17"/>
    <p:sldId id="1325" r:id="rId18"/>
    <p:sldId id="803" r:id="rId19"/>
    <p:sldId id="834" r:id="rId20"/>
    <p:sldId id="1300" r:id="rId21"/>
    <p:sldId id="1297" r:id="rId22"/>
    <p:sldId id="939" r:id="rId23"/>
    <p:sldId id="1302" r:id="rId24"/>
    <p:sldId id="1117" r:id="rId25"/>
    <p:sldId id="698" r:id="rId26"/>
    <p:sldId id="1113" r:id="rId27"/>
    <p:sldId id="1135" r:id="rId28"/>
    <p:sldId id="1134" r:id="rId29"/>
    <p:sldId id="1295" r:id="rId30"/>
    <p:sldId id="1109" r:id="rId31"/>
    <p:sldId id="1153" r:id="rId32"/>
    <p:sldId id="1148" r:id="rId33"/>
    <p:sldId id="1124" r:id="rId34"/>
    <p:sldId id="1145" r:id="rId35"/>
    <p:sldId id="1136" r:id="rId36"/>
    <p:sldId id="1144" r:id="rId37"/>
    <p:sldId id="1056" r:id="rId38"/>
    <p:sldId id="1060" r:id="rId39"/>
    <p:sldId id="1279" r:id="rId40"/>
    <p:sldId id="1305" r:id="rId41"/>
    <p:sldId id="694" r:id="rId42"/>
    <p:sldId id="703" r:id="rId43"/>
    <p:sldId id="923" r:id="rId44"/>
    <p:sldId id="1309" r:id="rId45"/>
    <p:sldId id="918" r:id="rId46"/>
    <p:sldId id="1311" r:id="rId47"/>
    <p:sldId id="1304" r:id="rId48"/>
    <p:sldId id="1301" r:id="rId49"/>
    <p:sldId id="935" r:id="rId50"/>
    <p:sldId id="1327" r:id="rId51"/>
    <p:sldId id="1293" r:id="rId52"/>
    <p:sldId id="1284" r:id="rId53"/>
    <p:sldId id="1287" r:id="rId54"/>
    <p:sldId id="1329" r:id="rId55"/>
    <p:sldId id="1157" r:id="rId56"/>
    <p:sldId id="1318" r:id="rId57"/>
    <p:sldId id="1320" r:id="rId58"/>
    <p:sldId id="1303" r:id="rId59"/>
    <p:sldId id="1306" r:id="rId60"/>
    <p:sldId id="1307" r:id="rId61"/>
    <p:sldId id="1314" r:id="rId62"/>
    <p:sldId id="1321" r:id="rId63"/>
    <p:sldId id="1322" r:id="rId64"/>
    <p:sldId id="1323" r:id="rId65"/>
    <p:sldId id="1324" r:id="rId66"/>
    <p:sldId id="1308" r:id="rId67"/>
    <p:sldId id="930" r:id="rId68"/>
    <p:sldId id="1326" r:id="rId69"/>
    <p:sldId id="1330" r:id="rId70"/>
    <p:sldId id="931" r:id="rId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in Lin" initials="EL" lastIdx="2" clrIdx="0">
    <p:extLst>
      <p:ext uri="{19B8F6BF-5375-455C-9EA6-DF929625EA0E}">
        <p15:presenceInfo xmlns:p15="http://schemas.microsoft.com/office/powerpoint/2012/main" userId="S::ELin@toddgroundwater.com::e772c361-5053-41a1-a151-470eaaebdc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6A6A6"/>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64" autoAdjust="0"/>
    <p:restoredTop sz="86410"/>
  </p:normalViewPr>
  <p:slideViewPr>
    <p:cSldViewPr snapToGrid="0">
      <p:cViewPr varScale="1">
        <p:scale>
          <a:sx n="95" d="100"/>
          <a:sy n="95" d="100"/>
        </p:scale>
        <p:origin x="312" y="66"/>
      </p:cViewPr>
      <p:guideLst/>
    </p:cSldViewPr>
  </p:slideViewPr>
  <p:outlineViewPr>
    <p:cViewPr>
      <p:scale>
        <a:sx n="33" d="100"/>
        <a:sy n="33" d="100"/>
      </p:scale>
      <p:origin x="0" y="-2520"/>
    </p:cViewPr>
  </p:outlineViewPr>
  <p:notesTextViewPr>
    <p:cViewPr>
      <p:scale>
        <a:sx n="1" d="1"/>
        <a:sy n="1" d="1"/>
      </p:scale>
      <p:origin x="0" y="0"/>
    </p:cViewPr>
  </p:notesTextViewPr>
  <p:sorterViewPr>
    <p:cViewPr varScale="1">
      <p:scale>
        <a:sx n="1" d="1"/>
        <a:sy n="1" d="1"/>
      </p:scale>
      <p:origin x="0" y="-3612"/>
    </p:cViewPr>
  </p:sorterViewPr>
  <p:notesViewPr>
    <p:cSldViewPr snapToGrid="0">
      <p:cViewPr varScale="1">
        <p:scale>
          <a:sx n="83" d="100"/>
          <a:sy n="83" d="100"/>
        </p:scale>
        <p:origin x="381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4D527D-DC94-4D5E-B0BA-3BD086F71425}" type="doc">
      <dgm:prSet loTypeId="urn:microsoft.com/office/officeart/2005/8/layout/chevron1" loCatId="process" qsTypeId="urn:microsoft.com/office/officeart/2005/8/quickstyle/simple1" qsCatId="simple" csTypeId="urn:microsoft.com/office/officeart/2005/8/colors/colorful4" csCatId="colorful" phldr="1"/>
      <dgm:spPr/>
    </dgm:pt>
    <dgm:pt modelId="{653DE24C-264C-4EA5-BD6C-2F300142B668}">
      <dgm:prSet phldrT="[Text]"/>
      <dgm:spPr/>
      <dgm:t>
        <a:bodyPr/>
        <a:lstStyle/>
        <a:p>
          <a:r>
            <a:rPr lang="en-US" dirty="0">
              <a:solidFill>
                <a:schemeClr val="bg1"/>
              </a:solidFill>
            </a:rPr>
            <a:t>2017</a:t>
          </a:r>
        </a:p>
      </dgm:t>
    </dgm:pt>
    <dgm:pt modelId="{D74AEBC5-F803-4AB1-B0C9-71735D08C4E9}" type="parTrans" cxnId="{C71A3225-4B1A-4007-A81D-F3AD78B7D7B4}">
      <dgm:prSet/>
      <dgm:spPr/>
      <dgm:t>
        <a:bodyPr/>
        <a:lstStyle/>
        <a:p>
          <a:endParaRPr lang="en-US">
            <a:solidFill>
              <a:schemeClr val="bg1"/>
            </a:solidFill>
          </a:endParaRPr>
        </a:p>
      </dgm:t>
    </dgm:pt>
    <dgm:pt modelId="{6F76519C-BCBD-44BA-A167-F33EFDAF6029}" type="sibTrans" cxnId="{C71A3225-4B1A-4007-A81D-F3AD78B7D7B4}">
      <dgm:prSet/>
      <dgm:spPr/>
      <dgm:t>
        <a:bodyPr/>
        <a:lstStyle/>
        <a:p>
          <a:endParaRPr lang="en-US">
            <a:solidFill>
              <a:schemeClr val="bg1"/>
            </a:solidFill>
          </a:endParaRPr>
        </a:p>
      </dgm:t>
    </dgm:pt>
    <dgm:pt modelId="{1F69EB5E-59CA-49BC-9C55-8E7A0348E622}">
      <dgm:prSet phldrT="[Text]"/>
      <dgm:spPr/>
      <dgm:t>
        <a:bodyPr/>
        <a:lstStyle/>
        <a:p>
          <a:r>
            <a:rPr lang="en-US" dirty="0">
              <a:solidFill>
                <a:schemeClr val="bg1"/>
              </a:solidFill>
            </a:rPr>
            <a:t>2022</a:t>
          </a:r>
        </a:p>
      </dgm:t>
    </dgm:pt>
    <dgm:pt modelId="{47719F44-BFC3-4820-8438-C4D9D4FADB2C}" type="parTrans" cxnId="{DC7A1F9B-7099-49BE-839F-E96C19E90002}">
      <dgm:prSet/>
      <dgm:spPr/>
      <dgm:t>
        <a:bodyPr/>
        <a:lstStyle/>
        <a:p>
          <a:endParaRPr lang="en-US">
            <a:solidFill>
              <a:schemeClr val="bg1"/>
            </a:solidFill>
          </a:endParaRPr>
        </a:p>
      </dgm:t>
    </dgm:pt>
    <dgm:pt modelId="{0BDD42C2-A17C-4AD2-BCC6-AA4EA92F2EC6}" type="sibTrans" cxnId="{DC7A1F9B-7099-49BE-839F-E96C19E90002}">
      <dgm:prSet/>
      <dgm:spPr/>
      <dgm:t>
        <a:bodyPr/>
        <a:lstStyle/>
        <a:p>
          <a:endParaRPr lang="en-US">
            <a:solidFill>
              <a:schemeClr val="bg1"/>
            </a:solidFill>
          </a:endParaRPr>
        </a:p>
      </dgm:t>
    </dgm:pt>
    <dgm:pt modelId="{C7660969-1E43-456B-A8C9-0A67F7A4D13C}">
      <dgm:prSet phldrT="[Text]"/>
      <dgm:spPr/>
      <dgm:t>
        <a:bodyPr/>
        <a:lstStyle/>
        <a:p>
          <a:r>
            <a:rPr lang="en-US" dirty="0">
              <a:solidFill>
                <a:schemeClr val="bg1"/>
              </a:solidFill>
            </a:rPr>
            <a:t>2027</a:t>
          </a:r>
        </a:p>
      </dgm:t>
    </dgm:pt>
    <dgm:pt modelId="{B776A30B-BCC1-4293-9C7E-1AAFE70C3836}" type="parTrans" cxnId="{4906544A-8B47-41BB-907A-5DFDC4EAAE70}">
      <dgm:prSet/>
      <dgm:spPr/>
      <dgm:t>
        <a:bodyPr/>
        <a:lstStyle/>
        <a:p>
          <a:endParaRPr lang="en-US">
            <a:solidFill>
              <a:schemeClr val="bg1"/>
            </a:solidFill>
          </a:endParaRPr>
        </a:p>
      </dgm:t>
    </dgm:pt>
    <dgm:pt modelId="{DA2EEFE0-C53A-4E7B-90CA-8E181A3E9110}" type="sibTrans" cxnId="{4906544A-8B47-41BB-907A-5DFDC4EAAE70}">
      <dgm:prSet/>
      <dgm:spPr/>
      <dgm:t>
        <a:bodyPr/>
        <a:lstStyle/>
        <a:p>
          <a:endParaRPr lang="en-US">
            <a:solidFill>
              <a:schemeClr val="bg1"/>
            </a:solidFill>
          </a:endParaRPr>
        </a:p>
      </dgm:t>
    </dgm:pt>
    <dgm:pt modelId="{7723F0A9-69EF-4AC0-9395-42E4784F3086}">
      <dgm:prSet phldrT="[Text]"/>
      <dgm:spPr/>
      <dgm:t>
        <a:bodyPr/>
        <a:lstStyle/>
        <a:p>
          <a:r>
            <a:rPr lang="en-US" dirty="0">
              <a:solidFill>
                <a:schemeClr val="bg1"/>
              </a:solidFill>
            </a:rPr>
            <a:t>2032</a:t>
          </a:r>
        </a:p>
      </dgm:t>
    </dgm:pt>
    <dgm:pt modelId="{94557060-E6A7-493B-A822-EEF4C829F5CC}" type="parTrans" cxnId="{308EC605-A7EF-4F0C-8E19-F0BC4D7DCC87}">
      <dgm:prSet/>
      <dgm:spPr/>
      <dgm:t>
        <a:bodyPr/>
        <a:lstStyle/>
        <a:p>
          <a:endParaRPr lang="en-US">
            <a:solidFill>
              <a:schemeClr val="bg1"/>
            </a:solidFill>
          </a:endParaRPr>
        </a:p>
      </dgm:t>
    </dgm:pt>
    <dgm:pt modelId="{96D6DAD6-61BA-4A36-8F77-1EF90B590043}" type="sibTrans" cxnId="{308EC605-A7EF-4F0C-8E19-F0BC4D7DCC87}">
      <dgm:prSet/>
      <dgm:spPr/>
      <dgm:t>
        <a:bodyPr/>
        <a:lstStyle/>
        <a:p>
          <a:endParaRPr lang="en-US">
            <a:solidFill>
              <a:schemeClr val="bg1"/>
            </a:solidFill>
          </a:endParaRPr>
        </a:p>
      </dgm:t>
    </dgm:pt>
    <dgm:pt modelId="{0C8480A3-EE2E-4E5F-AB71-487EF52D368D}">
      <dgm:prSet phldrT="[Text]"/>
      <dgm:spPr/>
      <dgm:t>
        <a:bodyPr/>
        <a:lstStyle/>
        <a:p>
          <a:r>
            <a:rPr lang="en-US" dirty="0">
              <a:solidFill>
                <a:schemeClr val="bg1"/>
              </a:solidFill>
            </a:rPr>
            <a:t>2037</a:t>
          </a:r>
        </a:p>
      </dgm:t>
    </dgm:pt>
    <dgm:pt modelId="{E0ACBAC8-CE06-4773-84B1-97F2849755ED}" type="parTrans" cxnId="{EDF888DD-A1B4-4214-A8C4-0E54740B4DFE}">
      <dgm:prSet/>
      <dgm:spPr/>
      <dgm:t>
        <a:bodyPr/>
        <a:lstStyle/>
        <a:p>
          <a:endParaRPr lang="en-US">
            <a:solidFill>
              <a:schemeClr val="bg1"/>
            </a:solidFill>
          </a:endParaRPr>
        </a:p>
      </dgm:t>
    </dgm:pt>
    <dgm:pt modelId="{BE6AACA0-3003-48B6-9233-F1ABFDB2EB25}" type="sibTrans" cxnId="{EDF888DD-A1B4-4214-A8C4-0E54740B4DFE}">
      <dgm:prSet/>
      <dgm:spPr/>
      <dgm:t>
        <a:bodyPr/>
        <a:lstStyle/>
        <a:p>
          <a:endParaRPr lang="en-US">
            <a:solidFill>
              <a:schemeClr val="bg1"/>
            </a:solidFill>
          </a:endParaRPr>
        </a:p>
      </dgm:t>
    </dgm:pt>
    <dgm:pt modelId="{503D9480-1BA0-4A7D-8F43-72DC36E763A1}" type="pres">
      <dgm:prSet presAssocID="{244D527D-DC94-4D5E-B0BA-3BD086F71425}" presName="Name0" presStyleCnt="0">
        <dgm:presLayoutVars>
          <dgm:dir/>
          <dgm:animLvl val="lvl"/>
          <dgm:resizeHandles val="exact"/>
        </dgm:presLayoutVars>
      </dgm:prSet>
      <dgm:spPr/>
    </dgm:pt>
    <dgm:pt modelId="{5FEE0469-0BDD-4FEB-BDB3-378C27E48045}" type="pres">
      <dgm:prSet presAssocID="{653DE24C-264C-4EA5-BD6C-2F300142B668}" presName="parTxOnly" presStyleLbl="node1" presStyleIdx="0" presStyleCnt="5">
        <dgm:presLayoutVars>
          <dgm:chMax val="0"/>
          <dgm:chPref val="0"/>
          <dgm:bulletEnabled val="1"/>
        </dgm:presLayoutVars>
      </dgm:prSet>
      <dgm:spPr/>
    </dgm:pt>
    <dgm:pt modelId="{4B3DDDDF-2348-4031-B17C-BBC20DE9FF15}" type="pres">
      <dgm:prSet presAssocID="{6F76519C-BCBD-44BA-A167-F33EFDAF6029}" presName="parTxOnlySpace" presStyleCnt="0"/>
      <dgm:spPr/>
    </dgm:pt>
    <dgm:pt modelId="{5A2C8354-25AB-4C77-9427-B42122268AC2}" type="pres">
      <dgm:prSet presAssocID="{1F69EB5E-59CA-49BC-9C55-8E7A0348E622}" presName="parTxOnly" presStyleLbl="node1" presStyleIdx="1" presStyleCnt="5">
        <dgm:presLayoutVars>
          <dgm:chMax val="0"/>
          <dgm:chPref val="0"/>
          <dgm:bulletEnabled val="1"/>
        </dgm:presLayoutVars>
      </dgm:prSet>
      <dgm:spPr/>
    </dgm:pt>
    <dgm:pt modelId="{3C52EEF3-4675-47C3-A34E-22DA4D311988}" type="pres">
      <dgm:prSet presAssocID="{0BDD42C2-A17C-4AD2-BCC6-AA4EA92F2EC6}" presName="parTxOnlySpace" presStyleCnt="0"/>
      <dgm:spPr/>
    </dgm:pt>
    <dgm:pt modelId="{ECC372A6-4E93-455B-8257-6832A844ACE9}" type="pres">
      <dgm:prSet presAssocID="{C7660969-1E43-456B-A8C9-0A67F7A4D13C}" presName="parTxOnly" presStyleLbl="node1" presStyleIdx="2" presStyleCnt="5">
        <dgm:presLayoutVars>
          <dgm:chMax val="0"/>
          <dgm:chPref val="0"/>
          <dgm:bulletEnabled val="1"/>
        </dgm:presLayoutVars>
      </dgm:prSet>
      <dgm:spPr/>
    </dgm:pt>
    <dgm:pt modelId="{FD5B1252-603A-4C8F-83E6-3265814583FA}" type="pres">
      <dgm:prSet presAssocID="{DA2EEFE0-C53A-4E7B-90CA-8E181A3E9110}" presName="parTxOnlySpace" presStyleCnt="0"/>
      <dgm:spPr/>
    </dgm:pt>
    <dgm:pt modelId="{0CD3B2A3-F1F8-4210-AA91-57728D481CB4}" type="pres">
      <dgm:prSet presAssocID="{7723F0A9-69EF-4AC0-9395-42E4784F3086}" presName="parTxOnly" presStyleLbl="node1" presStyleIdx="3" presStyleCnt="5">
        <dgm:presLayoutVars>
          <dgm:chMax val="0"/>
          <dgm:chPref val="0"/>
          <dgm:bulletEnabled val="1"/>
        </dgm:presLayoutVars>
      </dgm:prSet>
      <dgm:spPr/>
    </dgm:pt>
    <dgm:pt modelId="{1B6903E1-28FF-4940-A61A-9E9033EB0101}" type="pres">
      <dgm:prSet presAssocID="{96D6DAD6-61BA-4A36-8F77-1EF90B590043}" presName="parTxOnlySpace" presStyleCnt="0"/>
      <dgm:spPr/>
    </dgm:pt>
    <dgm:pt modelId="{6E41AC59-7B47-49C5-9071-56E2EEA1595B}" type="pres">
      <dgm:prSet presAssocID="{0C8480A3-EE2E-4E5F-AB71-487EF52D368D}" presName="parTxOnly" presStyleLbl="node1" presStyleIdx="4" presStyleCnt="5">
        <dgm:presLayoutVars>
          <dgm:chMax val="0"/>
          <dgm:chPref val="0"/>
          <dgm:bulletEnabled val="1"/>
        </dgm:presLayoutVars>
      </dgm:prSet>
      <dgm:spPr/>
    </dgm:pt>
  </dgm:ptLst>
  <dgm:cxnLst>
    <dgm:cxn modelId="{308EC605-A7EF-4F0C-8E19-F0BC4D7DCC87}" srcId="{244D527D-DC94-4D5E-B0BA-3BD086F71425}" destId="{7723F0A9-69EF-4AC0-9395-42E4784F3086}" srcOrd="3" destOrd="0" parTransId="{94557060-E6A7-493B-A822-EEF4C829F5CC}" sibTransId="{96D6DAD6-61BA-4A36-8F77-1EF90B590043}"/>
    <dgm:cxn modelId="{53641D0C-5D7D-48D7-8C29-4C893ED3EC10}" type="presOf" srcId="{653DE24C-264C-4EA5-BD6C-2F300142B668}" destId="{5FEE0469-0BDD-4FEB-BDB3-378C27E48045}" srcOrd="0" destOrd="0" presId="urn:microsoft.com/office/officeart/2005/8/layout/chevron1"/>
    <dgm:cxn modelId="{BCC40D10-4565-4CE1-A434-270BF9272F05}" type="presOf" srcId="{244D527D-DC94-4D5E-B0BA-3BD086F71425}" destId="{503D9480-1BA0-4A7D-8F43-72DC36E763A1}" srcOrd="0" destOrd="0" presId="urn:microsoft.com/office/officeart/2005/8/layout/chevron1"/>
    <dgm:cxn modelId="{C71A3225-4B1A-4007-A81D-F3AD78B7D7B4}" srcId="{244D527D-DC94-4D5E-B0BA-3BD086F71425}" destId="{653DE24C-264C-4EA5-BD6C-2F300142B668}" srcOrd="0" destOrd="0" parTransId="{D74AEBC5-F803-4AB1-B0C9-71735D08C4E9}" sibTransId="{6F76519C-BCBD-44BA-A167-F33EFDAF6029}"/>
    <dgm:cxn modelId="{A12FE82F-77A1-4A80-B3CF-354BDF74217F}" type="presOf" srcId="{0C8480A3-EE2E-4E5F-AB71-487EF52D368D}" destId="{6E41AC59-7B47-49C5-9071-56E2EEA1595B}" srcOrd="0" destOrd="0" presId="urn:microsoft.com/office/officeart/2005/8/layout/chevron1"/>
    <dgm:cxn modelId="{4906544A-8B47-41BB-907A-5DFDC4EAAE70}" srcId="{244D527D-DC94-4D5E-B0BA-3BD086F71425}" destId="{C7660969-1E43-456B-A8C9-0A67F7A4D13C}" srcOrd="2" destOrd="0" parTransId="{B776A30B-BCC1-4293-9C7E-1AAFE70C3836}" sibTransId="{DA2EEFE0-C53A-4E7B-90CA-8E181A3E9110}"/>
    <dgm:cxn modelId="{DC7A1F9B-7099-49BE-839F-E96C19E90002}" srcId="{244D527D-DC94-4D5E-B0BA-3BD086F71425}" destId="{1F69EB5E-59CA-49BC-9C55-8E7A0348E622}" srcOrd="1" destOrd="0" parTransId="{47719F44-BFC3-4820-8438-C4D9D4FADB2C}" sibTransId="{0BDD42C2-A17C-4AD2-BCC6-AA4EA92F2EC6}"/>
    <dgm:cxn modelId="{E047D09D-0114-45C8-B701-EB944E897996}" type="presOf" srcId="{7723F0A9-69EF-4AC0-9395-42E4784F3086}" destId="{0CD3B2A3-F1F8-4210-AA91-57728D481CB4}" srcOrd="0" destOrd="0" presId="urn:microsoft.com/office/officeart/2005/8/layout/chevron1"/>
    <dgm:cxn modelId="{CA39B6D3-07AF-4C02-B07A-0B346B2675A4}" type="presOf" srcId="{C7660969-1E43-456B-A8C9-0A67F7A4D13C}" destId="{ECC372A6-4E93-455B-8257-6832A844ACE9}" srcOrd="0" destOrd="0" presId="urn:microsoft.com/office/officeart/2005/8/layout/chevron1"/>
    <dgm:cxn modelId="{EDF888DD-A1B4-4214-A8C4-0E54740B4DFE}" srcId="{244D527D-DC94-4D5E-B0BA-3BD086F71425}" destId="{0C8480A3-EE2E-4E5F-AB71-487EF52D368D}" srcOrd="4" destOrd="0" parTransId="{E0ACBAC8-CE06-4773-84B1-97F2849755ED}" sibTransId="{BE6AACA0-3003-48B6-9233-F1ABFDB2EB25}"/>
    <dgm:cxn modelId="{210F14EE-8C7E-4D5C-B86C-4F5E3403DF19}" type="presOf" srcId="{1F69EB5E-59CA-49BC-9C55-8E7A0348E622}" destId="{5A2C8354-25AB-4C77-9427-B42122268AC2}" srcOrd="0" destOrd="0" presId="urn:microsoft.com/office/officeart/2005/8/layout/chevron1"/>
    <dgm:cxn modelId="{5FBD06ED-D034-4A2D-9332-9EC028DAF80C}" type="presParOf" srcId="{503D9480-1BA0-4A7D-8F43-72DC36E763A1}" destId="{5FEE0469-0BDD-4FEB-BDB3-378C27E48045}" srcOrd="0" destOrd="0" presId="urn:microsoft.com/office/officeart/2005/8/layout/chevron1"/>
    <dgm:cxn modelId="{FB555F16-075A-4A31-97DB-F8BC5B71B05F}" type="presParOf" srcId="{503D9480-1BA0-4A7D-8F43-72DC36E763A1}" destId="{4B3DDDDF-2348-4031-B17C-BBC20DE9FF15}" srcOrd="1" destOrd="0" presId="urn:microsoft.com/office/officeart/2005/8/layout/chevron1"/>
    <dgm:cxn modelId="{6A79A0AD-4E00-4C7F-BD02-752AEDB40C45}" type="presParOf" srcId="{503D9480-1BA0-4A7D-8F43-72DC36E763A1}" destId="{5A2C8354-25AB-4C77-9427-B42122268AC2}" srcOrd="2" destOrd="0" presId="urn:microsoft.com/office/officeart/2005/8/layout/chevron1"/>
    <dgm:cxn modelId="{87EBF330-05BA-42AB-BBD2-AEF5AE9D8C0E}" type="presParOf" srcId="{503D9480-1BA0-4A7D-8F43-72DC36E763A1}" destId="{3C52EEF3-4675-47C3-A34E-22DA4D311988}" srcOrd="3" destOrd="0" presId="urn:microsoft.com/office/officeart/2005/8/layout/chevron1"/>
    <dgm:cxn modelId="{EE41A94B-E9D1-4D7E-942D-7A59F1A9C7E0}" type="presParOf" srcId="{503D9480-1BA0-4A7D-8F43-72DC36E763A1}" destId="{ECC372A6-4E93-455B-8257-6832A844ACE9}" srcOrd="4" destOrd="0" presId="urn:microsoft.com/office/officeart/2005/8/layout/chevron1"/>
    <dgm:cxn modelId="{346868B1-B419-4C8E-A7A9-82C8C0754A25}" type="presParOf" srcId="{503D9480-1BA0-4A7D-8F43-72DC36E763A1}" destId="{FD5B1252-603A-4C8F-83E6-3265814583FA}" srcOrd="5" destOrd="0" presId="urn:microsoft.com/office/officeart/2005/8/layout/chevron1"/>
    <dgm:cxn modelId="{6B1DC95F-4417-4E86-9827-40D3E1A693E0}" type="presParOf" srcId="{503D9480-1BA0-4A7D-8F43-72DC36E763A1}" destId="{0CD3B2A3-F1F8-4210-AA91-57728D481CB4}" srcOrd="6" destOrd="0" presId="urn:microsoft.com/office/officeart/2005/8/layout/chevron1"/>
    <dgm:cxn modelId="{F1D7DD9F-B758-477D-B6BB-581935513351}" type="presParOf" srcId="{503D9480-1BA0-4A7D-8F43-72DC36E763A1}" destId="{1B6903E1-28FF-4940-A61A-9E9033EB0101}" srcOrd="7" destOrd="0" presId="urn:microsoft.com/office/officeart/2005/8/layout/chevron1"/>
    <dgm:cxn modelId="{A3585433-20F9-4BD1-8D36-8888DD3CA087}" type="presParOf" srcId="{503D9480-1BA0-4A7D-8F43-72DC36E763A1}" destId="{6E41AC59-7B47-49C5-9071-56E2EEA1595B}"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52137B-EB9C-48C9-9ED4-5384550F9263}" type="doc">
      <dgm:prSet loTypeId="urn:microsoft.com/office/officeart/2005/8/layout/hList2" loCatId="list" qsTypeId="urn:microsoft.com/office/officeart/2005/8/quickstyle/simple1" qsCatId="simple" csTypeId="urn:microsoft.com/office/officeart/2005/8/colors/colorful4" csCatId="colorful" phldr="1"/>
      <dgm:spPr/>
      <dgm:t>
        <a:bodyPr/>
        <a:lstStyle/>
        <a:p>
          <a:endParaRPr lang="en-US"/>
        </a:p>
      </dgm:t>
    </dgm:pt>
    <dgm:pt modelId="{8B9054F0-359E-4043-85B2-480B52AA04C1}">
      <dgm:prSet phldrT="[Text]" custT="1"/>
      <dgm:spPr/>
      <dgm:t>
        <a:bodyPr/>
        <a:lstStyle/>
        <a:p>
          <a:pPr defTabSz="969963"/>
          <a:r>
            <a:rPr lang="en-US" sz="1400" b="1">
              <a:solidFill>
                <a:schemeClr val="bg1"/>
              </a:solidFill>
            </a:rPr>
            <a:t>QSA Base Entitlement</a:t>
          </a:r>
        </a:p>
      </dgm:t>
    </dgm:pt>
    <dgm:pt modelId="{A678EE9E-737E-44A4-AE4F-7F732E3936F4}" type="parTrans" cxnId="{00CD0B52-206A-46C5-91CF-6EF89627C7C2}">
      <dgm:prSet/>
      <dgm:spPr/>
      <dgm:t>
        <a:bodyPr/>
        <a:lstStyle/>
        <a:p>
          <a:endParaRPr lang="en-US" sz="1400"/>
        </a:p>
      </dgm:t>
    </dgm:pt>
    <dgm:pt modelId="{4188DC88-4ACD-4E19-A836-D0286A6839D4}" type="sibTrans" cxnId="{00CD0B52-206A-46C5-91CF-6EF89627C7C2}">
      <dgm:prSet/>
      <dgm:spPr/>
      <dgm:t>
        <a:bodyPr/>
        <a:lstStyle/>
        <a:p>
          <a:endParaRPr lang="en-US" sz="1400"/>
        </a:p>
      </dgm:t>
    </dgm:pt>
    <dgm:pt modelId="{3FB9BE38-8944-43CC-8AEF-E6FE0344A657}">
      <dgm:prSet phldrT="[Text]" custT="1"/>
      <dgm:spPr/>
      <dgm:t>
        <a:bodyPr/>
        <a:lstStyle/>
        <a:p>
          <a:r>
            <a:rPr lang="en-US" sz="1800" b="1"/>
            <a:t>Surface Water</a:t>
          </a:r>
        </a:p>
      </dgm:t>
    </dgm:pt>
    <dgm:pt modelId="{A7FAB796-A645-41F5-984F-F5785E141A62}" type="parTrans" cxnId="{3CB93292-D125-48D9-A935-613A0F1A0D7E}">
      <dgm:prSet/>
      <dgm:spPr/>
      <dgm:t>
        <a:bodyPr/>
        <a:lstStyle/>
        <a:p>
          <a:endParaRPr lang="en-US" sz="1400"/>
        </a:p>
      </dgm:t>
    </dgm:pt>
    <dgm:pt modelId="{B9B50FC9-6E84-415F-BF9D-908A4403E1F4}" type="sibTrans" cxnId="{3CB93292-D125-48D9-A935-613A0F1A0D7E}">
      <dgm:prSet/>
      <dgm:spPr/>
      <dgm:t>
        <a:bodyPr/>
        <a:lstStyle/>
        <a:p>
          <a:endParaRPr lang="en-US" sz="1400"/>
        </a:p>
      </dgm:t>
    </dgm:pt>
    <dgm:pt modelId="{FA04459C-B03D-4D17-87D2-AEC43B121160}">
      <dgm:prSet phldrT="[Text]" custT="1"/>
      <dgm:spPr/>
      <dgm:t>
        <a:bodyPr/>
        <a:lstStyle/>
        <a:p>
          <a:r>
            <a:rPr lang="en-US" sz="1400" b="1">
              <a:solidFill>
                <a:schemeClr val="bg1"/>
              </a:solidFill>
            </a:rPr>
            <a:t>Based on Municipal Wastewater Flow Projections</a:t>
          </a:r>
        </a:p>
      </dgm:t>
    </dgm:pt>
    <dgm:pt modelId="{076A2CC4-851C-4749-BD23-3C77689A64AD}" type="parTrans" cxnId="{843CD5A0-1ED3-4AAE-9A12-6DC2C4B337A7}">
      <dgm:prSet/>
      <dgm:spPr/>
      <dgm:t>
        <a:bodyPr/>
        <a:lstStyle/>
        <a:p>
          <a:endParaRPr lang="en-US" sz="1400"/>
        </a:p>
      </dgm:t>
    </dgm:pt>
    <dgm:pt modelId="{5F76732F-9AEE-439E-B0BF-9029D68BABE6}" type="sibTrans" cxnId="{843CD5A0-1ED3-4AAE-9A12-6DC2C4B337A7}">
      <dgm:prSet/>
      <dgm:spPr/>
      <dgm:t>
        <a:bodyPr/>
        <a:lstStyle/>
        <a:p>
          <a:endParaRPr lang="en-US" sz="1400"/>
        </a:p>
      </dgm:t>
    </dgm:pt>
    <dgm:pt modelId="{F67BFB6A-93C6-4DB8-9712-6959E9D0C402}">
      <dgm:prSet phldrT="[Text]" custT="1"/>
      <dgm:spPr/>
      <dgm:t>
        <a:bodyPr/>
        <a:lstStyle/>
        <a:p>
          <a:r>
            <a:rPr lang="en-US" sz="1800" b="1"/>
            <a:t>Recycled Water</a:t>
          </a:r>
        </a:p>
      </dgm:t>
    </dgm:pt>
    <dgm:pt modelId="{1CF521CB-1F8F-4442-A4D5-CB0D47A17F1F}" type="parTrans" cxnId="{B3BD1A8E-BC6E-4D30-B2E5-F8DF7AA38734}">
      <dgm:prSet/>
      <dgm:spPr/>
      <dgm:t>
        <a:bodyPr/>
        <a:lstStyle/>
        <a:p>
          <a:endParaRPr lang="en-US" sz="1400"/>
        </a:p>
      </dgm:t>
    </dgm:pt>
    <dgm:pt modelId="{572225E9-C118-495A-95AF-7E1E75391E98}" type="sibTrans" cxnId="{B3BD1A8E-BC6E-4D30-B2E5-F8DF7AA38734}">
      <dgm:prSet/>
      <dgm:spPr/>
      <dgm:t>
        <a:bodyPr/>
        <a:lstStyle/>
        <a:p>
          <a:endParaRPr lang="en-US" sz="1400"/>
        </a:p>
      </dgm:t>
    </dgm:pt>
    <dgm:pt modelId="{D7781936-0916-4AFF-9DF1-43D075BC538C}">
      <dgm:prSet phldrT="[Text]" custT="1"/>
      <dgm:spPr/>
      <dgm:t>
        <a:bodyPr/>
        <a:lstStyle/>
        <a:p>
          <a:pPr defTabSz="622300"/>
          <a:r>
            <a:rPr lang="en-US" sz="1400" b="1">
              <a:solidFill>
                <a:schemeClr val="bg1"/>
              </a:solidFill>
            </a:rPr>
            <a:t>Minus Conveyance Losses</a:t>
          </a:r>
        </a:p>
      </dgm:t>
    </dgm:pt>
    <dgm:pt modelId="{CCDB8ACE-137E-4D03-845B-E56A7D61C65F}" type="parTrans" cxnId="{9945311E-B125-4BD0-8D76-A84DBB4D656D}">
      <dgm:prSet/>
      <dgm:spPr/>
      <dgm:t>
        <a:bodyPr/>
        <a:lstStyle/>
        <a:p>
          <a:endParaRPr lang="en-US" sz="1400"/>
        </a:p>
      </dgm:t>
    </dgm:pt>
    <dgm:pt modelId="{8965520D-019F-421E-B095-B6B484C46A41}" type="sibTrans" cxnId="{9945311E-B125-4BD0-8D76-A84DBB4D656D}">
      <dgm:prSet/>
      <dgm:spPr/>
      <dgm:t>
        <a:bodyPr/>
        <a:lstStyle/>
        <a:p>
          <a:endParaRPr lang="en-US" sz="1400"/>
        </a:p>
      </dgm:t>
    </dgm:pt>
    <dgm:pt modelId="{CC209DBF-5F24-49C1-98AE-CCF5E74E7FDD}">
      <dgm:prSet phldrT="[Text]" custT="1"/>
      <dgm:spPr/>
      <dgm:t>
        <a:bodyPr/>
        <a:lstStyle/>
        <a:p>
          <a:pPr defTabSz="622300"/>
          <a:r>
            <a:rPr lang="en-US" sz="1400" b="1">
              <a:solidFill>
                <a:schemeClr val="bg1"/>
              </a:solidFill>
            </a:rPr>
            <a:t>MWD SWP Transfer</a:t>
          </a:r>
        </a:p>
      </dgm:t>
    </dgm:pt>
    <dgm:pt modelId="{94DA481D-B2F3-4849-8691-4B2819219ACB}" type="parTrans" cxnId="{3FD08D1A-B77C-4B5E-9E7D-3D3F1DF04E30}">
      <dgm:prSet/>
      <dgm:spPr/>
      <dgm:t>
        <a:bodyPr/>
        <a:lstStyle/>
        <a:p>
          <a:endParaRPr lang="en-US" sz="1400"/>
        </a:p>
      </dgm:t>
    </dgm:pt>
    <dgm:pt modelId="{87419E34-9B8E-4248-A6FA-448763494B8E}" type="sibTrans" cxnId="{3FD08D1A-B77C-4B5E-9E7D-3D3F1DF04E30}">
      <dgm:prSet/>
      <dgm:spPr/>
      <dgm:t>
        <a:bodyPr/>
        <a:lstStyle/>
        <a:p>
          <a:endParaRPr lang="en-US" sz="1400"/>
        </a:p>
      </dgm:t>
    </dgm:pt>
    <dgm:pt modelId="{30B45EFA-D141-44AE-AC49-9B38F2D6DAD2}">
      <dgm:prSet phldrT="[Text]" custT="1"/>
      <dgm:spPr/>
      <dgm:t>
        <a:bodyPr/>
        <a:lstStyle/>
        <a:p>
          <a:pPr defTabSz="622300"/>
          <a:r>
            <a:rPr lang="en-US" sz="1400" b="1">
              <a:solidFill>
                <a:schemeClr val="bg1"/>
              </a:solidFill>
            </a:rPr>
            <a:t>IID/CVWD Transfers</a:t>
          </a:r>
        </a:p>
      </dgm:t>
    </dgm:pt>
    <dgm:pt modelId="{D956FC61-0ED5-45BB-A7A5-523DD2963523}" type="parTrans" cxnId="{62D8B26B-1BEB-4341-9419-C17790266EF4}">
      <dgm:prSet/>
      <dgm:spPr/>
      <dgm:t>
        <a:bodyPr/>
        <a:lstStyle/>
        <a:p>
          <a:endParaRPr lang="en-US" sz="1400"/>
        </a:p>
      </dgm:t>
    </dgm:pt>
    <dgm:pt modelId="{42A0674F-C108-4848-BE7E-C097C1787F95}" type="sibTrans" cxnId="{62D8B26B-1BEB-4341-9419-C17790266EF4}">
      <dgm:prSet/>
      <dgm:spPr/>
      <dgm:t>
        <a:bodyPr/>
        <a:lstStyle/>
        <a:p>
          <a:endParaRPr lang="en-US" sz="1400"/>
        </a:p>
      </dgm:t>
    </dgm:pt>
    <dgm:pt modelId="{CD55A8B2-BCE8-478F-9937-284EB0BBC90F}">
      <dgm:prSet phldrT="[Text]" custT="1"/>
      <dgm:spPr/>
      <dgm:t>
        <a:bodyPr/>
        <a:lstStyle/>
        <a:p>
          <a:r>
            <a:rPr lang="en-US" sz="1800" b="1"/>
            <a:t>Other Supplies</a:t>
          </a:r>
        </a:p>
      </dgm:t>
    </dgm:pt>
    <dgm:pt modelId="{F801BD5F-497F-49EC-92CB-80AE5E916982}" type="parTrans" cxnId="{2BECB98B-6252-4504-A1B9-7510B159EEAA}">
      <dgm:prSet/>
      <dgm:spPr/>
      <dgm:t>
        <a:bodyPr/>
        <a:lstStyle/>
        <a:p>
          <a:endParaRPr lang="en-US" sz="1400"/>
        </a:p>
      </dgm:t>
    </dgm:pt>
    <dgm:pt modelId="{D4D2DD4D-CCCE-48DB-ACB0-10864C8E66D1}" type="sibTrans" cxnId="{2BECB98B-6252-4504-A1B9-7510B159EEAA}">
      <dgm:prSet/>
      <dgm:spPr/>
      <dgm:t>
        <a:bodyPr/>
        <a:lstStyle/>
        <a:p>
          <a:endParaRPr lang="en-US" sz="1400"/>
        </a:p>
      </dgm:t>
    </dgm:pt>
    <dgm:pt modelId="{90E781D0-0D4D-4200-8631-6EB2B1228D8C}">
      <dgm:prSet phldrT="[Text]" custT="1"/>
      <dgm:spPr/>
      <dgm:t>
        <a:bodyPr/>
        <a:lstStyle/>
        <a:p>
          <a:r>
            <a:rPr lang="en-US" sz="1400" b="1">
              <a:solidFill>
                <a:schemeClr val="bg1"/>
              </a:solidFill>
            </a:rPr>
            <a:t>Rosedale Rio-Bravo</a:t>
          </a:r>
        </a:p>
      </dgm:t>
    </dgm:pt>
    <dgm:pt modelId="{A32BA4A7-46C4-4F2F-BCB1-9378E7BB17A7}" type="parTrans" cxnId="{1FA97949-17FB-4F50-A978-F031D0E07C5D}">
      <dgm:prSet/>
      <dgm:spPr/>
      <dgm:t>
        <a:bodyPr/>
        <a:lstStyle/>
        <a:p>
          <a:endParaRPr lang="en-US" sz="1400"/>
        </a:p>
      </dgm:t>
    </dgm:pt>
    <dgm:pt modelId="{C3B08409-EFBF-4D0F-A443-8384504A8F5F}" type="sibTrans" cxnId="{1FA97949-17FB-4F50-A978-F031D0E07C5D}">
      <dgm:prSet/>
      <dgm:spPr/>
      <dgm:t>
        <a:bodyPr/>
        <a:lstStyle/>
        <a:p>
          <a:endParaRPr lang="en-US" sz="1400"/>
        </a:p>
      </dgm:t>
    </dgm:pt>
    <dgm:pt modelId="{1E61C46F-F523-4BAB-875B-309BD661DC84}">
      <dgm:prSet phldrT="[Text]" custT="1"/>
      <dgm:spPr/>
      <dgm:t>
        <a:bodyPr/>
        <a:lstStyle/>
        <a:p>
          <a:r>
            <a:rPr lang="en-US" sz="1400" b="1">
              <a:solidFill>
                <a:schemeClr val="bg1"/>
              </a:solidFill>
              <a:latin typeface="+mn-lt"/>
              <a:ea typeface="+mn-ea"/>
              <a:cs typeface="+mn-cs"/>
            </a:rPr>
            <a:t>Snow</a:t>
          </a:r>
          <a:r>
            <a:rPr lang="en-US" sz="1400" b="1">
              <a:solidFill>
                <a:schemeClr val="bg1"/>
              </a:solidFill>
              <a:latin typeface="+mn-lt"/>
            </a:rPr>
            <a:t>, Falls &amp; Chino Creek</a:t>
          </a:r>
        </a:p>
      </dgm:t>
    </dgm:pt>
    <dgm:pt modelId="{B25940FE-8662-4B2B-8975-2CEEAA050076}" type="parTrans" cxnId="{AF3D19AD-4AB2-49F1-A341-EC9CEC288F12}">
      <dgm:prSet/>
      <dgm:spPr/>
      <dgm:t>
        <a:bodyPr/>
        <a:lstStyle/>
        <a:p>
          <a:endParaRPr lang="en-US"/>
        </a:p>
      </dgm:t>
    </dgm:pt>
    <dgm:pt modelId="{145238C9-D581-45F2-AE32-6844070B689E}" type="sibTrans" cxnId="{AF3D19AD-4AB2-49F1-A341-EC9CEC288F12}">
      <dgm:prSet/>
      <dgm:spPr/>
      <dgm:t>
        <a:bodyPr/>
        <a:lstStyle/>
        <a:p>
          <a:endParaRPr lang="en-US"/>
        </a:p>
      </dgm:t>
    </dgm:pt>
    <dgm:pt modelId="{2D8D9042-3D51-4251-992E-BA40D496F932}">
      <dgm:prSet phldrT="[Text]" custT="1"/>
      <dgm:spPr/>
      <dgm:t>
        <a:bodyPr/>
        <a:lstStyle/>
        <a:p>
          <a:r>
            <a:rPr lang="en-US" sz="1400" b="1" dirty="0">
              <a:solidFill>
                <a:schemeClr val="bg1"/>
              </a:solidFill>
              <a:latin typeface="+mn-lt"/>
            </a:rPr>
            <a:t>Whitewater River</a:t>
          </a:r>
        </a:p>
      </dgm:t>
    </dgm:pt>
    <dgm:pt modelId="{593C61C7-535D-4A8F-ADC5-18B2748F82AF}" type="parTrans" cxnId="{EBB19F94-57F1-4D84-B051-CED108F75839}">
      <dgm:prSet/>
      <dgm:spPr/>
      <dgm:t>
        <a:bodyPr/>
        <a:lstStyle/>
        <a:p>
          <a:endParaRPr lang="en-US"/>
        </a:p>
      </dgm:t>
    </dgm:pt>
    <dgm:pt modelId="{47C376BA-4976-41CE-8C68-CA83EB45157C}" type="sibTrans" cxnId="{EBB19F94-57F1-4D84-B051-CED108F75839}">
      <dgm:prSet/>
      <dgm:spPr/>
      <dgm:t>
        <a:bodyPr/>
        <a:lstStyle/>
        <a:p>
          <a:endParaRPr lang="en-US"/>
        </a:p>
      </dgm:t>
    </dgm:pt>
    <dgm:pt modelId="{8D76723E-5D4F-461B-BA79-7CE84EE518B7}">
      <dgm:prSet phldrT="[Text]" custT="1"/>
      <dgm:spPr/>
      <dgm:t>
        <a:bodyPr/>
        <a:lstStyle/>
        <a:p>
          <a:r>
            <a:rPr lang="en-US" sz="1800" b="1"/>
            <a:t>Groundwater</a:t>
          </a:r>
        </a:p>
      </dgm:t>
    </dgm:pt>
    <dgm:pt modelId="{9653303C-B6FF-419B-B363-C78F0A1049E9}" type="parTrans" cxnId="{F7011CB8-2E6E-45F0-A9E2-EEE372752636}">
      <dgm:prSet/>
      <dgm:spPr/>
      <dgm:t>
        <a:bodyPr/>
        <a:lstStyle/>
        <a:p>
          <a:endParaRPr lang="en-US"/>
        </a:p>
      </dgm:t>
    </dgm:pt>
    <dgm:pt modelId="{0352AEA7-85F1-44FC-90E1-FC0167FB59B5}" type="sibTrans" cxnId="{F7011CB8-2E6E-45F0-A9E2-EEE372752636}">
      <dgm:prSet/>
      <dgm:spPr/>
      <dgm:t>
        <a:bodyPr/>
        <a:lstStyle/>
        <a:p>
          <a:endParaRPr lang="en-US"/>
        </a:p>
      </dgm:t>
    </dgm:pt>
    <dgm:pt modelId="{C199B2A7-261C-42D7-B54A-77ADDE603DE4}">
      <dgm:prSet custT="1"/>
      <dgm:spPr/>
      <dgm:t>
        <a:bodyPr/>
        <a:lstStyle/>
        <a:p>
          <a:r>
            <a:rPr lang="en-US" sz="1400" b="1">
              <a:solidFill>
                <a:schemeClr val="bg1"/>
              </a:solidFill>
            </a:rPr>
            <a:t>Table A Amount</a:t>
          </a:r>
        </a:p>
      </dgm:t>
    </dgm:pt>
    <dgm:pt modelId="{68DAA07E-E958-484E-AAB9-2FC88E42B079}" type="parTrans" cxnId="{3A1EC43D-A98E-40F0-AE4A-9B53D05F379A}">
      <dgm:prSet/>
      <dgm:spPr/>
      <dgm:t>
        <a:bodyPr/>
        <a:lstStyle/>
        <a:p>
          <a:endParaRPr lang="en-US"/>
        </a:p>
      </dgm:t>
    </dgm:pt>
    <dgm:pt modelId="{9F334EA7-CF21-4E6B-9387-6C1621819DDC}" type="sibTrans" cxnId="{3A1EC43D-A98E-40F0-AE4A-9B53D05F379A}">
      <dgm:prSet/>
      <dgm:spPr/>
      <dgm:t>
        <a:bodyPr/>
        <a:lstStyle/>
        <a:p>
          <a:endParaRPr lang="en-US"/>
        </a:p>
      </dgm:t>
    </dgm:pt>
    <dgm:pt modelId="{01519828-746B-45EF-B3A4-9DA39D6B562C}">
      <dgm:prSet custT="1"/>
      <dgm:spPr/>
      <dgm:t>
        <a:bodyPr/>
        <a:lstStyle/>
        <a:p>
          <a:pPr rtl="0"/>
          <a:r>
            <a:rPr lang="en-US" sz="1400" b="1" dirty="0">
              <a:solidFill>
                <a:schemeClr val="bg1"/>
              </a:solidFill>
            </a:rPr>
            <a:t>Lake Perris Seepage</a:t>
          </a:r>
          <a:r>
            <a:rPr lang="en-US" sz="1400" b="1" dirty="0">
              <a:solidFill>
                <a:schemeClr val="bg1"/>
              </a:solidFill>
              <a:latin typeface="segoe ui black"/>
            </a:rPr>
            <a:t> </a:t>
          </a:r>
        </a:p>
      </dgm:t>
    </dgm:pt>
    <dgm:pt modelId="{F7E9F0E6-40EA-4A07-8918-DD0DC51DD60B}" type="parTrans" cxnId="{F7C67A7D-55B9-4657-A87B-9B89DDFDFA7E}">
      <dgm:prSet/>
      <dgm:spPr/>
      <dgm:t>
        <a:bodyPr/>
        <a:lstStyle/>
        <a:p>
          <a:endParaRPr lang="en-US"/>
        </a:p>
      </dgm:t>
    </dgm:pt>
    <dgm:pt modelId="{620864DE-9538-479A-99EE-658F1BB06E1E}" type="sibTrans" cxnId="{F7C67A7D-55B9-4657-A87B-9B89DDFDFA7E}">
      <dgm:prSet/>
      <dgm:spPr/>
      <dgm:t>
        <a:bodyPr/>
        <a:lstStyle/>
        <a:p>
          <a:endParaRPr lang="en-US"/>
        </a:p>
      </dgm:t>
    </dgm:pt>
    <dgm:pt modelId="{6EE6F56B-9E8C-4F50-B59A-5FE3AF89996C}">
      <dgm:prSet custT="1"/>
      <dgm:spPr/>
      <dgm:t>
        <a:bodyPr/>
        <a:lstStyle/>
        <a:p>
          <a:pPr rtl="0"/>
          <a:r>
            <a:rPr lang="en-US" sz="1800" b="1"/>
            <a:t>Colorado River Water</a:t>
          </a:r>
          <a:r>
            <a:rPr lang="en-US" sz="1800" b="1">
              <a:latin typeface="segoe ui black"/>
            </a:rPr>
            <a:t> </a:t>
          </a:r>
          <a:endParaRPr lang="en-US" sz="1800" b="1"/>
        </a:p>
      </dgm:t>
    </dgm:pt>
    <dgm:pt modelId="{2354991F-93FC-4630-9256-1ECF3B45BDB1}" type="parTrans" cxnId="{12428566-85FD-4D59-A1D9-EBC0E7FF8E01}">
      <dgm:prSet/>
      <dgm:spPr/>
      <dgm:t>
        <a:bodyPr/>
        <a:lstStyle/>
        <a:p>
          <a:endParaRPr lang="en-US"/>
        </a:p>
      </dgm:t>
    </dgm:pt>
    <dgm:pt modelId="{6F735DDD-DE23-4CBD-A944-AEB3BD9D946F}" type="sibTrans" cxnId="{12428566-85FD-4D59-A1D9-EBC0E7FF8E01}">
      <dgm:prSet/>
      <dgm:spPr/>
      <dgm:t>
        <a:bodyPr/>
        <a:lstStyle/>
        <a:p>
          <a:endParaRPr lang="en-US"/>
        </a:p>
      </dgm:t>
    </dgm:pt>
    <dgm:pt modelId="{D47F3464-409C-4F8D-9D98-9FF7C67C372D}">
      <dgm:prSet phldrT="[Text]" custT="1"/>
      <dgm:spPr/>
      <dgm:t>
        <a:bodyPr/>
        <a:lstStyle/>
        <a:p>
          <a:pPr marL="114300" lvl="1" indent="0" algn="l" defTabSz="622300" rtl="0">
            <a:lnSpc>
              <a:spcPct val="90000"/>
            </a:lnSpc>
            <a:spcBef>
              <a:spcPct val="0"/>
            </a:spcBef>
            <a:spcAft>
              <a:spcPct val="15000"/>
            </a:spcAft>
          </a:pPr>
          <a:r>
            <a:rPr lang="en-US" sz="1400" b="1" kern="1200">
              <a:latin typeface="segoe ui black"/>
            </a:rPr>
            <a:t>Natural Infiltration</a:t>
          </a:r>
          <a:endParaRPr lang="en-US" sz="1400" kern="1200"/>
        </a:p>
      </dgm:t>
    </dgm:pt>
    <dgm:pt modelId="{02F53C78-0F6E-4D7D-9926-0561AE164F80}" type="parTrans" cxnId="{EBBF56B9-1D6F-4478-BF7A-17DE8E5DEFB6}">
      <dgm:prSet/>
      <dgm:spPr/>
      <dgm:t>
        <a:bodyPr/>
        <a:lstStyle/>
        <a:p>
          <a:endParaRPr lang="en-US"/>
        </a:p>
      </dgm:t>
    </dgm:pt>
    <dgm:pt modelId="{1EA3B71B-4033-4F22-9FAF-A5243E34B98E}" type="sibTrans" cxnId="{EBBF56B9-1D6F-4478-BF7A-17DE8E5DEFB6}">
      <dgm:prSet/>
      <dgm:spPr/>
      <dgm:t>
        <a:bodyPr/>
        <a:lstStyle/>
        <a:p>
          <a:endParaRPr lang="en-US"/>
        </a:p>
      </dgm:t>
    </dgm:pt>
    <dgm:pt modelId="{7A2A1D67-1EB7-4047-8108-CF3477D1087C}">
      <dgm:prSet phldrT="[Text]" custT="1"/>
      <dgm:spPr/>
      <dgm:t>
        <a:bodyPr/>
        <a:lstStyle/>
        <a:p>
          <a:pPr marL="58738" lvl="1" indent="-58738" algn="l" defTabSz="622300" rtl="0">
            <a:lnSpc>
              <a:spcPct val="90000"/>
            </a:lnSpc>
            <a:spcBef>
              <a:spcPct val="0"/>
            </a:spcBef>
            <a:spcAft>
              <a:spcPct val="15000"/>
            </a:spcAft>
            <a:buChar char="•"/>
          </a:pPr>
          <a:r>
            <a:rPr lang="en-US" sz="1400" b="1" kern="1200" dirty="0">
              <a:solidFill>
                <a:prstClr val="black"/>
              </a:solidFill>
              <a:latin typeface="segoe ui"/>
              <a:ea typeface="+mn-ea"/>
              <a:cs typeface="+mn-cs"/>
            </a:rPr>
            <a:t>Net Groundwater Inflow</a:t>
          </a:r>
        </a:p>
      </dgm:t>
    </dgm:pt>
    <dgm:pt modelId="{9A02660C-C878-4BCE-94A0-347C7E566EC0}" type="parTrans" cxnId="{9D6EDBE7-2E45-4AE3-8219-F2B01DEB95CB}">
      <dgm:prSet/>
      <dgm:spPr/>
      <dgm:t>
        <a:bodyPr/>
        <a:lstStyle/>
        <a:p>
          <a:endParaRPr lang="en-US"/>
        </a:p>
      </dgm:t>
    </dgm:pt>
    <dgm:pt modelId="{E1C27D04-C117-4352-9CF9-A892CBB31782}" type="sibTrans" cxnId="{9D6EDBE7-2E45-4AE3-8219-F2B01DEB95CB}">
      <dgm:prSet/>
      <dgm:spPr/>
      <dgm:t>
        <a:bodyPr/>
        <a:lstStyle/>
        <a:p>
          <a:endParaRPr lang="en-US"/>
        </a:p>
      </dgm:t>
    </dgm:pt>
    <dgm:pt modelId="{3C099777-2BD4-4A52-B39B-50D70D21365D}">
      <dgm:prSet phldrT="[Text]" custT="1"/>
      <dgm:spPr/>
      <dgm:t>
        <a:bodyPr/>
        <a:lstStyle/>
        <a:p>
          <a:r>
            <a:rPr lang="en-US" sz="1800" b="1"/>
            <a:t>SWP Exchange Water</a:t>
          </a:r>
        </a:p>
      </dgm:t>
    </dgm:pt>
    <dgm:pt modelId="{7AC9CA1C-2B41-4800-9F72-537F07C0BF97}" type="parTrans" cxnId="{F2AC20D6-37F5-4DD3-8F6A-532AF3384270}">
      <dgm:prSet/>
      <dgm:spPr/>
      <dgm:t>
        <a:bodyPr/>
        <a:lstStyle/>
        <a:p>
          <a:endParaRPr lang="en-US"/>
        </a:p>
      </dgm:t>
    </dgm:pt>
    <dgm:pt modelId="{1898AEA0-3B4E-4D5F-8A91-254F4622C0CA}" type="sibTrans" cxnId="{F2AC20D6-37F5-4DD3-8F6A-532AF3384270}">
      <dgm:prSet/>
      <dgm:spPr/>
      <dgm:t>
        <a:bodyPr/>
        <a:lstStyle/>
        <a:p>
          <a:endParaRPr lang="en-US"/>
        </a:p>
      </dgm:t>
    </dgm:pt>
    <dgm:pt modelId="{392279DF-A682-4488-BA4B-1FB7BADB2DEF}">
      <dgm:prSet custT="1"/>
      <dgm:spPr/>
      <dgm:t>
        <a:bodyPr/>
        <a:lstStyle/>
        <a:p>
          <a:r>
            <a:rPr lang="en-US" sz="1400" b="1">
              <a:solidFill>
                <a:schemeClr val="bg1"/>
              </a:solidFill>
            </a:rPr>
            <a:t>Delta Conveyance Facility</a:t>
          </a:r>
        </a:p>
      </dgm:t>
    </dgm:pt>
    <dgm:pt modelId="{19A006A8-7430-478A-B1ED-1767503103D3}" type="parTrans" cxnId="{2E6F2BA7-5F0C-4649-8BFA-1C968F89EE17}">
      <dgm:prSet/>
      <dgm:spPr/>
      <dgm:t>
        <a:bodyPr/>
        <a:lstStyle/>
        <a:p>
          <a:endParaRPr lang="en-US"/>
        </a:p>
      </dgm:t>
    </dgm:pt>
    <dgm:pt modelId="{5F04B4AF-FC46-40FB-BD07-D44A393196E0}" type="sibTrans" cxnId="{2E6F2BA7-5F0C-4649-8BFA-1C968F89EE17}">
      <dgm:prSet/>
      <dgm:spPr/>
      <dgm:t>
        <a:bodyPr/>
        <a:lstStyle/>
        <a:p>
          <a:endParaRPr lang="en-US"/>
        </a:p>
      </dgm:t>
    </dgm:pt>
    <dgm:pt modelId="{5B81FC6B-CE4B-4095-A58F-5B2F1EF38FB7}">
      <dgm:prSet custT="1"/>
      <dgm:spPr/>
      <dgm:t>
        <a:bodyPr/>
        <a:lstStyle/>
        <a:p>
          <a:r>
            <a:rPr lang="en-US" sz="1400" b="1">
              <a:solidFill>
                <a:schemeClr val="bg1"/>
              </a:solidFill>
            </a:rPr>
            <a:t>Sites Reservoir</a:t>
          </a:r>
        </a:p>
      </dgm:t>
    </dgm:pt>
    <dgm:pt modelId="{A3CB58E8-BEDB-4BDE-B160-4A6BD1F8A8B6}" type="parTrans" cxnId="{9956144A-742C-48D2-A434-A995D0C0CD02}">
      <dgm:prSet/>
      <dgm:spPr/>
      <dgm:t>
        <a:bodyPr/>
        <a:lstStyle/>
        <a:p>
          <a:endParaRPr lang="en-US"/>
        </a:p>
      </dgm:t>
    </dgm:pt>
    <dgm:pt modelId="{389E61FE-906C-4AC7-9DBC-D9D9529B9D2D}" type="sibTrans" cxnId="{9956144A-742C-48D2-A434-A995D0C0CD02}">
      <dgm:prSet/>
      <dgm:spPr/>
      <dgm:t>
        <a:bodyPr/>
        <a:lstStyle/>
        <a:p>
          <a:endParaRPr lang="en-US"/>
        </a:p>
      </dgm:t>
    </dgm:pt>
    <dgm:pt modelId="{C0E2C2D5-1D2C-45E7-8B8D-B66869E68738}">
      <dgm:prSet custT="1"/>
      <dgm:spPr/>
      <dgm:t>
        <a:bodyPr/>
        <a:lstStyle/>
        <a:p>
          <a:r>
            <a:rPr lang="en-US" sz="1400" b="1">
              <a:solidFill>
                <a:schemeClr val="bg1"/>
              </a:solidFill>
            </a:rPr>
            <a:t>Yuba Accord</a:t>
          </a:r>
        </a:p>
      </dgm:t>
    </dgm:pt>
    <dgm:pt modelId="{BC460F65-B0AC-4577-BCE2-B644DAFB5743}" type="parTrans" cxnId="{BD6D8CC3-1CAE-46C3-A2DE-20E1A6CAAE22}">
      <dgm:prSet/>
      <dgm:spPr/>
      <dgm:t>
        <a:bodyPr/>
        <a:lstStyle/>
        <a:p>
          <a:endParaRPr lang="en-US"/>
        </a:p>
      </dgm:t>
    </dgm:pt>
    <dgm:pt modelId="{A6A5035C-FCFC-478E-B90C-275BE3AC2431}" type="sibTrans" cxnId="{BD6D8CC3-1CAE-46C3-A2DE-20E1A6CAAE22}">
      <dgm:prSet/>
      <dgm:spPr/>
      <dgm:t>
        <a:bodyPr/>
        <a:lstStyle/>
        <a:p>
          <a:endParaRPr lang="en-US"/>
        </a:p>
      </dgm:t>
    </dgm:pt>
    <dgm:pt modelId="{19C2F9C1-547A-47AC-888D-AB228E0E1C88}" type="pres">
      <dgm:prSet presAssocID="{C452137B-EB9C-48C9-9ED4-5384550F9263}" presName="linearFlow" presStyleCnt="0">
        <dgm:presLayoutVars>
          <dgm:dir/>
          <dgm:animLvl val="lvl"/>
          <dgm:resizeHandles/>
        </dgm:presLayoutVars>
      </dgm:prSet>
      <dgm:spPr/>
    </dgm:pt>
    <dgm:pt modelId="{E5C3C3D4-4808-4844-A06D-1528C94C1E79}" type="pres">
      <dgm:prSet presAssocID="{8D76723E-5D4F-461B-BA79-7CE84EE518B7}" presName="compositeNode" presStyleCnt="0">
        <dgm:presLayoutVars>
          <dgm:bulletEnabled val="1"/>
        </dgm:presLayoutVars>
      </dgm:prSet>
      <dgm:spPr/>
    </dgm:pt>
    <dgm:pt modelId="{5FE323AA-D241-44CC-AC8A-1969DC65416C}" type="pres">
      <dgm:prSet presAssocID="{8D76723E-5D4F-461B-BA79-7CE84EE518B7}" presName="image" presStyleLbl="fgImgPlace1" presStyleIdx="0" presStyleCnt="6"/>
      <dgm:spPr/>
    </dgm:pt>
    <dgm:pt modelId="{858FFA21-D30A-429C-ACD7-40A439F405AF}" type="pres">
      <dgm:prSet presAssocID="{8D76723E-5D4F-461B-BA79-7CE84EE518B7}" presName="childNode" presStyleLbl="node1" presStyleIdx="0" presStyleCnt="6">
        <dgm:presLayoutVars>
          <dgm:bulletEnabled val="1"/>
        </dgm:presLayoutVars>
      </dgm:prSet>
      <dgm:spPr/>
    </dgm:pt>
    <dgm:pt modelId="{842CE135-C22B-4EF9-9C2F-3F8B5C150F6E}" type="pres">
      <dgm:prSet presAssocID="{8D76723E-5D4F-461B-BA79-7CE84EE518B7}" presName="parentNode" presStyleLbl="revTx" presStyleIdx="0" presStyleCnt="6">
        <dgm:presLayoutVars>
          <dgm:chMax val="0"/>
          <dgm:bulletEnabled val="1"/>
        </dgm:presLayoutVars>
      </dgm:prSet>
      <dgm:spPr/>
    </dgm:pt>
    <dgm:pt modelId="{89679612-2903-43CA-9C88-20AC983DF852}" type="pres">
      <dgm:prSet presAssocID="{0352AEA7-85F1-44FC-90E1-FC0167FB59B5}" presName="sibTrans" presStyleCnt="0"/>
      <dgm:spPr/>
    </dgm:pt>
    <dgm:pt modelId="{753B4D47-B16E-4A7A-9CC8-530A000272F7}" type="pres">
      <dgm:prSet presAssocID="{3C099777-2BD4-4A52-B39B-50D70D21365D}" presName="compositeNode" presStyleCnt="0">
        <dgm:presLayoutVars>
          <dgm:bulletEnabled val="1"/>
        </dgm:presLayoutVars>
      </dgm:prSet>
      <dgm:spPr/>
    </dgm:pt>
    <dgm:pt modelId="{8EB25F7B-E02A-4B3C-919C-842F10804F2A}" type="pres">
      <dgm:prSet presAssocID="{3C099777-2BD4-4A52-B39B-50D70D21365D}" presName="image" presStyleLbl="fgImgPlace1" presStyleIdx="1" presStyleCnt="6"/>
      <dgm:spPr/>
    </dgm:pt>
    <dgm:pt modelId="{BC56A348-09C7-4DB6-9EC5-93EA2CF1B488}" type="pres">
      <dgm:prSet presAssocID="{3C099777-2BD4-4A52-B39B-50D70D21365D}" presName="childNode" presStyleLbl="node1" presStyleIdx="1" presStyleCnt="6">
        <dgm:presLayoutVars>
          <dgm:bulletEnabled val="1"/>
        </dgm:presLayoutVars>
      </dgm:prSet>
      <dgm:spPr/>
    </dgm:pt>
    <dgm:pt modelId="{51DC589E-6CB3-4A14-944D-39FC087BCE52}" type="pres">
      <dgm:prSet presAssocID="{3C099777-2BD4-4A52-B39B-50D70D21365D}" presName="parentNode" presStyleLbl="revTx" presStyleIdx="1" presStyleCnt="6">
        <dgm:presLayoutVars>
          <dgm:chMax val="0"/>
          <dgm:bulletEnabled val="1"/>
        </dgm:presLayoutVars>
      </dgm:prSet>
      <dgm:spPr/>
    </dgm:pt>
    <dgm:pt modelId="{C9EB0F0E-A2D1-4325-9810-BD12FD8FF443}" type="pres">
      <dgm:prSet presAssocID="{1898AEA0-3B4E-4D5F-8A91-254F4622C0CA}" presName="sibTrans" presStyleCnt="0"/>
      <dgm:spPr/>
    </dgm:pt>
    <dgm:pt modelId="{18F55048-2ABE-428B-8C5E-C2E3769E1A3D}" type="pres">
      <dgm:prSet presAssocID="{6EE6F56B-9E8C-4F50-B59A-5FE3AF89996C}" presName="compositeNode" presStyleCnt="0">
        <dgm:presLayoutVars>
          <dgm:bulletEnabled val="1"/>
        </dgm:presLayoutVars>
      </dgm:prSet>
      <dgm:spPr/>
    </dgm:pt>
    <dgm:pt modelId="{373E15F9-6E7F-4B70-987E-ECC33669E922}" type="pres">
      <dgm:prSet presAssocID="{6EE6F56B-9E8C-4F50-B59A-5FE3AF89996C}" presName="image" presStyleLbl="fgImgPlace1" presStyleIdx="2" presStyleCnt="6"/>
      <dgm:spPr/>
    </dgm:pt>
    <dgm:pt modelId="{0134C9BA-2160-4F6C-BCE2-C58899F8FE28}" type="pres">
      <dgm:prSet presAssocID="{6EE6F56B-9E8C-4F50-B59A-5FE3AF89996C}" presName="childNode" presStyleLbl="node1" presStyleIdx="2" presStyleCnt="6">
        <dgm:presLayoutVars>
          <dgm:bulletEnabled val="1"/>
        </dgm:presLayoutVars>
      </dgm:prSet>
      <dgm:spPr/>
    </dgm:pt>
    <dgm:pt modelId="{DB38B218-AD04-4EA0-BCA7-FE4BB7FCFD24}" type="pres">
      <dgm:prSet presAssocID="{6EE6F56B-9E8C-4F50-B59A-5FE3AF89996C}" presName="parentNode" presStyleLbl="revTx" presStyleIdx="2" presStyleCnt="6">
        <dgm:presLayoutVars>
          <dgm:chMax val="0"/>
          <dgm:bulletEnabled val="1"/>
        </dgm:presLayoutVars>
      </dgm:prSet>
      <dgm:spPr/>
    </dgm:pt>
    <dgm:pt modelId="{DD918718-35E9-4F34-955C-93EB6CBA5928}" type="pres">
      <dgm:prSet presAssocID="{6F735DDD-DE23-4CBD-A944-AEB3BD9D946F}" presName="sibTrans" presStyleCnt="0"/>
      <dgm:spPr/>
    </dgm:pt>
    <dgm:pt modelId="{9A393A10-A855-4C3A-AD19-035F7E587687}" type="pres">
      <dgm:prSet presAssocID="{F67BFB6A-93C6-4DB8-9712-6959E9D0C402}" presName="compositeNode" presStyleCnt="0">
        <dgm:presLayoutVars>
          <dgm:bulletEnabled val="1"/>
        </dgm:presLayoutVars>
      </dgm:prSet>
      <dgm:spPr/>
    </dgm:pt>
    <dgm:pt modelId="{786760CD-E6C1-4686-9432-839119F20316}" type="pres">
      <dgm:prSet presAssocID="{F67BFB6A-93C6-4DB8-9712-6959E9D0C402}" presName="image" presStyleLbl="fgImgPlace1" presStyleIdx="3" presStyleCnt="6"/>
      <dgm:spPr/>
    </dgm:pt>
    <dgm:pt modelId="{449D25A6-6ED6-4E40-BF76-E3EC99EA04CB}" type="pres">
      <dgm:prSet presAssocID="{F67BFB6A-93C6-4DB8-9712-6959E9D0C402}" presName="childNode" presStyleLbl="node1" presStyleIdx="3" presStyleCnt="6">
        <dgm:presLayoutVars>
          <dgm:bulletEnabled val="1"/>
        </dgm:presLayoutVars>
      </dgm:prSet>
      <dgm:spPr/>
    </dgm:pt>
    <dgm:pt modelId="{CDEFC6EC-F03E-4888-A3BD-B980DDAA3047}" type="pres">
      <dgm:prSet presAssocID="{F67BFB6A-93C6-4DB8-9712-6959E9D0C402}" presName="parentNode" presStyleLbl="revTx" presStyleIdx="3" presStyleCnt="6">
        <dgm:presLayoutVars>
          <dgm:chMax val="0"/>
          <dgm:bulletEnabled val="1"/>
        </dgm:presLayoutVars>
      </dgm:prSet>
      <dgm:spPr/>
    </dgm:pt>
    <dgm:pt modelId="{33A028AF-CB0D-419E-B37F-707CAE60A74C}" type="pres">
      <dgm:prSet presAssocID="{572225E9-C118-495A-95AF-7E1E75391E98}" presName="sibTrans" presStyleCnt="0"/>
      <dgm:spPr/>
    </dgm:pt>
    <dgm:pt modelId="{4B34DDFE-F7FD-4717-BEF0-573C9FF7F0DB}" type="pres">
      <dgm:prSet presAssocID="{3FB9BE38-8944-43CC-8AEF-E6FE0344A657}" presName="compositeNode" presStyleCnt="0">
        <dgm:presLayoutVars>
          <dgm:bulletEnabled val="1"/>
        </dgm:presLayoutVars>
      </dgm:prSet>
      <dgm:spPr/>
    </dgm:pt>
    <dgm:pt modelId="{A0C7BF86-DAF5-4CF1-96BF-E6E255D42460}" type="pres">
      <dgm:prSet presAssocID="{3FB9BE38-8944-43CC-8AEF-E6FE0344A657}" presName="image" presStyleLbl="fgImgPlace1" presStyleIdx="4" presStyleCnt="6"/>
      <dgm:spPr/>
    </dgm:pt>
    <dgm:pt modelId="{3681851E-59D8-4D9D-BA04-95734B8BD0DC}" type="pres">
      <dgm:prSet presAssocID="{3FB9BE38-8944-43CC-8AEF-E6FE0344A657}" presName="childNode" presStyleLbl="node1" presStyleIdx="4" presStyleCnt="6">
        <dgm:presLayoutVars>
          <dgm:bulletEnabled val="1"/>
        </dgm:presLayoutVars>
      </dgm:prSet>
      <dgm:spPr/>
    </dgm:pt>
    <dgm:pt modelId="{2B047D16-FBA1-4724-AC14-8CE6FB6073D2}" type="pres">
      <dgm:prSet presAssocID="{3FB9BE38-8944-43CC-8AEF-E6FE0344A657}" presName="parentNode" presStyleLbl="revTx" presStyleIdx="4" presStyleCnt="6">
        <dgm:presLayoutVars>
          <dgm:chMax val="0"/>
          <dgm:bulletEnabled val="1"/>
        </dgm:presLayoutVars>
      </dgm:prSet>
      <dgm:spPr/>
    </dgm:pt>
    <dgm:pt modelId="{55696247-D3E3-4C68-BC0B-E5AFEED670D0}" type="pres">
      <dgm:prSet presAssocID="{B9B50FC9-6E84-415F-BF9D-908A4403E1F4}" presName="sibTrans" presStyleCnt="0"/>
      <dgm:spPr/>
    </dgm:pt>
    <dgm:pt modelId="{FD88E515-300D-4C58-8524-7A20620C76C7}" type="pres">
      <dgm:prSet presAssocID="{CD55A8B2-BCE8-478F-9937-284EB0BBC90F}" presName="compositeNode" presStyleCnt="0">
        <dgm:presLayoutVars>
          <dgm:bulletEnabled val="1"/>
        </dgm:presLayoutVars>
      </dgm:prSet>
      <dgm:spPr/>
    </dgm:pt>
    <dgm:pt modelId="{3F1B5AC1-D7C2-4EE0-B8B4-C393E3B0C497}" type="pres">
      <dgm:prSet presAssocID="{CD55A8B2-BCE8-478F-9937-284EB0BBC90F}" presName="image" presStyleLbl="fgImgPlace1" presStyleIdx="5" presStyleCnt="6"/>
      <dgm:spPr/>
    </dgm:pt>
    <dgm:pt modelId="{16D6F103-4332-4031-A0F9-CD4638F5009C}" type="pres">
      <dgm:prSet presAssocID="{CD55A8B2-BCE8-478F-9937-284EB0BBC90F}" presName="childNode" presStyleLbl="node1" presStyleIdx="5" presStyleCnt="6">
        <dgm:presLayoutVars>
          <dgm:bulletEnabled val="1"/>
        </dgm:presLayoutVars>
      </dgm:prSet>
      <dgm:spPr/>
    </dgm:pt>
    <dgm:pt modelId="{1883047D-3A7F-4094-B6CC-5F248919F699}" type="pres">
      <dgm:prSet presAssocID="{CD55A8B2-BCE8-478F-9937-284EB0BBC90F}" presName="parentNode" presStyleLbl="revTx" presStyleIdx="5" presStyleCnt="6">
        <dgm:presLayoutVars>
          <dgm:chMax val="0"/>
          <dgm:bulletEnabled val="1"/>
        </dgm:presLayoutVars>
      </dgm:prSet>
      <dgm:spPr/>
    </dgm:pt>
  </dgm:ptLst>
  <dgm:cxnLst>
    <dgm:cxn modelId="{3FD08D1A-B77C-4B5E-9E7D-3D3F1DF04E30}" srcId="{6EE6F56B-9E8C-4F50-B59A-5FE3AF89996C}" destId="{CC209DBF-5F24-49C1-98AE-CCF5E74E7FDD}" srcOrd="2" destOrd="0" parTransId="{94DA481D-B2F3-4849-8691-4B2819219ACB}" sibTransId="{87419E34-9B8E-4248-A6FA-448763494B8E}"/>
    <dgm:cxn modelId="{9945311E-B125-4BD0-8D76-A84DBB4D656D}" srcId="{6EE6F56B-9E8C-4F50-B59A-5FE3AF89996C}" destId="{D7781936-0916-4AFF-9DF1-43D075BC538C}" srcOrd="3" destOrd="0" parTransId="{CCDB8ACE-137E-4D03-845B-E56A7D61C65F}" sibTransId="{8965520D-019F-421E-B095-B6B484C46A41}"/>
    <dgm:cxn modelId="{DBB2B12A-0808-410E-8FA0-34C3B72CF18B}" type="presOf" srcId="{2D8D9042-3D51-4251-992E-BA40D496F932}" destId="{3681851E-59D8-4D9D-BA04-95734B8BD0DC}" srcOrd="0" destOrd="1" presId="urn:microsoft.com/office/officeart/2005/8/layout/hList2"/>
    <dgm:cxn modelId="{40FB7C31-8F0C-4D1E-B56E-94180DAA000D}" type="presOf" srcId="{7A2A1D67-1EB7-4047-8108-CF3477D1087C}" destId="{858FFA21-D30A-429C-ACD7-40A439F405AF}" srcOrd="0" destOrd="1" presId="urn:microsoft.com/office/officeart/2005/8/layout/hList2"/>
    <dgm:cxn modelId="{E52B2233-13C3-4C87-9841-20F5EA3DBF94}" type="presOf" srcId="{C0E2C2D5-1D2C-45E7-8B8D-B66869E68738}" destId="{BC56A348-09C7-4DB6-9EC5-93EA2CF1B488}" srcOrd="0" destOrd="1" presId="urn:microsoft.com/office/officeart/2005/8/layout/hList2"/>
    <dgm:cxn modelId="{41FEAF34-A0A4-430F-883C-583FD76E7449}" type="presOf" srcId="{FA04459C-B03D-4D17-87D2-AEC43B121160}" destId="{449D25A6-6ED6-4E40-BF76-E3EC99EA04CB}" srcOrd="0" destOrd="0" presId="urn:microsoft.com/office/officeart/2005/8/layout/hList2"/>
    <dgm:cxn modelId="{FC23AE38-4293-4993-BEF3-0B1F886E850D}" type="presOf" srcId="{90E781D0-0D4D-4200-8631-6EB2B1228D8C}" destId="{16D6F103-4332-4031-A0F9-CD4638F5009C}" srcOrd="0" destOrd="0" presId="urn:microsoft.com/office/officeart/2005/8/layout/hList2"/>
    <dgm:cxn modelId="{3A1EC43D-A98E-40F0-AE4A-9B53D05F379A}" srcId="{3C099777-2BD4-4A52-B39B-50D70D21365D}" destId="{C199B2A7-261C-42D7-B54A-77ADDE603DE4}" srcOrd="0" destOrd="0" parTransId="{68DAA07E-E958-484E-AAB9-2FC88E42B079}" sibTransId="{9F334EA7-CF21-4E6B-9387-6C1621819DDC}"/>
    <dgm:cxn modelId="{A387473F-D177-4B45-AAF5-C0BC79C54471}" type="presOf" srcId="{3FB9BE38-8944-43CC-8AEF-E6FE0344A657}" destId="{2B047D16-FBA1-4724-AC14-8CE6FB6073D2}" srcOrd="0" destOrd="0" presId="urn:microsoft.com/office/officeart/2005/8/layout/hList2"/>
    <dgm:cxn modelId="{B208813F-EB67-4D3F-8F07-D1A2B3C665A4}" type="presOf" srcId="{8D76723E-5D4F-461B-BA79-7CE84EE518B7}" destId="{842CE135-C22B-4EF9-9C2F-3F8B5C150F6E}" srcOrd="0" destOrd="0" presId="urn:microsoft.com/office/officeart/2005/8/layout/hList2"/>
    <dgm:cxn modelId="{12428566-85FD-4D59-A1D9-EBC0E7FF8E01}" srcId="{C452137B-EB9C-48C9-9ED4-5384550F9263}" destId="{6EE6F56B-9E8C-4F50-B59A-5FE3AF89996C}" srcOrd="2" destOrd="0" parTransId="{2354991F-93FC-4630-9256-1ECF3B45BDB1}" sibTransId="{6F735DDD-DE23-4CBD-A944-AEB3BD9D946F}"/>
    <dgm:cxn modelId="{1FA97949-17FB-4F50-A978-F031D0E07C5D}" srcId="{CD55A8B2-BCE8-478F-9937-284EB0BBC90F}" destId="{90E781D0-0D4D-4200-8631-6EB2B1228D8C}" srcOrd="0" destOrd="0" parTransId="{A32BA4A7-46C4-4F2F-BCB1-9378E7BB17A7}" sibTransId="{C3B08409-EFBF-4D0F-A443-8384504A8F5F}"/>
    <dgm:cxn modelId="{9956144A-742C-48D2-A434-A995D0C0CD02}" srcId="{3C099777-2BD4-4A52-B39B-50D70D21365D}" destId="{5B81FC6B-CE4B-4095-A58F-5B2F1EF38FB7}" srcOrd="4" destOrd="0" parTransId="{A3CB58E8-BEDB-4BDE-B160-4A6BD1F8A8B6}" sibTransId="{389E61FE-906C-4AC7-9DBC-D9D9529B9D2D}"/>
    <dgm:cxn modelId="{62D8B26B-1BEB-4341-9419-C17790266EF4}" srcId="{6EE6F56B-9E8C-4F50-B59A-5FE3AF89996C}" destId="{30B45EFA-D141-44AE-AC49-9B38F2D6DAD2}" srcOrd="1" destOrd="0" parTransId="{D956FC61-0ED5-45BB-A7A5-523DD2963523}" sibTransId="{42A0674F-C108-4848-BE7E-C097C1787F95}"/>
    <dgm:cxn modelId="{C2F4794D-AA55-4D46-857E-D962F398F54E}" type="presOf" srcId="{392279DF-A682-4488-BA4B-1FB7BADB2DEF}" destId="{BC56A348-09C7-4DB6-9EC5-93EA2CF1B488}" srcOrd="0" destOrd="2" presId="urn:microsoft.com/office/officeart/2005/8/layout/hList2"/>
    <dgm:cxn modelId="{00CD0B52-206A-46C5-91CF-6EF89627C7C2}" srcId="{6EE6F56B-9E8C-4F50-B59A-5FE3AF89996C}" destId="{8B9054F0-359E-4043-85B2-480B52AA04C1}" srcOrd="0" destOrd="0" parTransId="{A678EE9E-737E-44A4-AE4F-7F732E3936F4}" sibTransId="{4188DC88-4ACD-4E19-A836-D0286A6839D4}"/>
    <dgm:cxn modelId="{F7C67A7D-55B9-4657-A87B-9B89DDFDFA7E}" srcId="{3C099777-2BD4-4A52-B39B-50D70D21365D}" destId="{01519828-746B-45EF-B3A4-9DA39D6B562C}" srcOrd="3" destOrd="0" parTransId="{F7E9F0E6-40EA-4A07-8918-DD0DC51DD60B}" sibTransId="{620864DE-9538-479A-99EE-658F1BB06E1E}"/>
    <dgm:cxn modelId="{2BECB98B-6252-4504-A1B9-7510B159EEAA}" srcId="{C452137B-EB9C-48C9-9ED4-5384550F9263}" destId="{CD55A8B2-BCE8-478F-9937-284EB0BBC90F}" srcOrd="5" destOrd="0" parTransId="{F801BD5F-497F-49EC-92CB-80AE5E916982}" sibTransId="{D4D2DD4D-CCCE-48DB-ACB0-10864C8E66D1}"/>
    <dgm:cxn modelId="{B3BD1A8E-BC6E-4D30-B2E5-F8DF7AA38734}" srcId="{C452137B-EB9C-48C9-9ED4-5384550F9263}" destId="{F67BFB6A-93C6-4DB8-9712-6959E9D0C402}" srcOrd="3" destOrd="0" parTransId="{1CF521CB-1F8F-4442-A4D5-CB0D47A17F1F}" sibTransId="{572225E9-C118-495A-95AF-7E1E75391E98}"/>
    <dgm:cxn modelId="{D91EF88E-04A3-4674-9692-69E16C117A8C}" type="presOf" srcId="{D47F3464-409C-4F8D-9D98-9FF7C67C372D}" destId="{858FFA21-D30A-429C-ACD7-40A439F405AF}" srcOrd="0" destOrd="0" presId="urn:microsoft.com/office/officeart/2005/8/layout/hList2"/>
    <dgm:cxn modelId="{248A038F-8F0E-4787-9F39-80385E475B0E}" type="presOf" srcId="{30B45EFA-D141-44AE-AC49-9B38F2D6DAD2}" destId="{0134C9BA-2160-4F6C-BCE2-C58899F8FE28}" srcOrd="0" destOrd="1" presId="urn:microsoft.com/office/officeart/2005/8/layout/hList2"/>
    <dgm:cxn modelId="{3CB93292-D125-48D9-A935-613A0F1A0D7E}" srcId="{C452137B-EB9C-48C9-9ED4-5384550F9263}" destId="{3FB9BE38-8944-43CC-8AEF-E6FE0344A657}" srcOrd="4" destOrd="0" parTransId="{A7FAB796-A645-41F5-984F-F5785E141A62}" sibTransId="{B9B50FC9-6E84-415F-BF9D-908A4403E1F4}"/>
    <dgm:cxn modelId="{29B20193-1AF1-4127-8A60-D6C5C3E59FF1}" type="presOf" srcId="{1E61C46F-F523-4BAB-875B-309BD661DC84}" destId="{3681851E-59D8-4D9D-BA04-95734B8BD0DC}" srcOrd="0" destOrd="0" presId="urn:microsoft.com/office/officeart/2005/8/layout/hList2"/>
    <dgm:cxn modelId="{EBB19F94-57F1-4D84-B051-CED108F75839}" srcId="{3FB9BE38-8944-43CC-8AEF-E6FE0344A657}" destId="{2D8D9042-3D51-4251-992E-BA40D496F932}" srcOrd="1" destOrd="0" parTransId="{593C61C7-535D-4A8F-ADC5-18B2748F82AF}" sibTransId="{47C376BA-4976-41CE-8C68-CA83EB45157C}"/>
    <dgm:cxn modelId="{F0895A9B-C338-48F1-AAA1-1E5095D6A5B8}" type="presOf" srcId="{01519828-746B-45EF-B3A4-9DA39D6B562C}" destId="{BC56A348-09C7-4DB6-9EC5-93EA2CF1B488}" srcOrd="0" destOrd="3" presId="urn:microsoft.com/office/officeart/2005/8/layout/hList2"/>
    <dgm:cxn modelId="{843CD5A0-1ED3-4AAE-9A12-6DC2C4B337A7}" srcId="{F67BFB6A-93C6-4DB8-9712-6959E9D0C402}" destId="{FA04459C-B03D-4D17-87D2-AEC43B121160}" srcOrd="0" destOrd="0" parTransId="{076A2CC4-851C-4749-BD23-3C77689A64AD}" sibTransId="{5F76732F-9AEE-439E-B0BF-9029D68BABE6}"/>
    <dgm:cxn modelId="{2E6F2BA7-5F0C-4649-8BFA-1C968F89EE17}" srcId="{3C099777-2BD4-4A52-B39B-50D70D21365D}" destId="{392279DF-A682-4488-BA4B-1FB7BADB2DEF}" srcOrd="2" destOrd="0" parTransId="{19A006A8-7430-478A-B1ED-1767503103D3}" sibTransId="{5F04B4AF-FC46-40FB-BD07-D44A393196E0}"/>
    <dgm:cxn modelId="{AF3D19AD-4AB2-49F1-A341-EC9CEC288F12}" srcId="{3FB9BE38-8944-43CC-8AEF-E6FE0344A657}" destId="{1E61C46F-F523-4BAB-875B-309BD661DC84}" srcOrd="0" destOrd="0" parTransId="{B25940FE-8662-4B2B-8975-2CEEAA050076}" sibTransId="{145238C9-D581-45F2-AE32-6844070B689E}"/>
    <dgm:cxn modelId="{4A2106AE-C9A0-404D-8CBA-F32A367CCF6A}" type="presOf" srcId="{5B81FC6B-CE4B-4095-A58F-5B2F1EF38FB7}" destId="{BC56A348-09C7-4DB6-9EC5-93EA2CF1B488}" srcOrd="0" destOrd="4" presId="urn:microsoft.com/office/officeart/2005/8/layout/hList2"/>
    <dgm:cxn modelId="{8F128EB1-0986-4568-8C73-7B10E5FD6B5F}" type="presOf" srcId="{CC209DBF-5F24-49C1-98AE-CCF5E74E7FDD}" destId="{0134C9BA-2160-4F6C-BCE2-C58899F8FE28}" srcOrd="0" destOrd="2" presId="urn:microsoft.com/office/officeart/2005/8/layout/hList2"/>
    <dgm:cxn modelId="{5C10E0B1-8741-4CD6-93BF-52DE6C45806A}" type="presOf" srcId="{6EE6F56B-9E8C-4F50-B59A-5FE3AF89996C}" destId="{DB38B218-AD04-4EA0-BCA7-FE4BB7FCFD24}" srcOrd="0" destOrd="0" presId="urn:microsoft.com/office/officeart/2005/8/layout/hList2"/>
    <dgm:cxn modelId="{F7011CB8-2E6E-45F0-A9E2-EEE372752636}" srcId="{C452137B-EB9C-48C9-9ED4-5384550F9263}" destId="{8D76723E-5D4F-461B-BA79-7CE84EE518B7}" srcOrd="0" destOrd="0" parTransId="{9653303C-B6FF-419B-B363-C78F0A1049E9}" sibTransId="{0352AEA7-85F1-44FC-90E1-FC0167FB59B5}"/>
    <dgm:cxn modelId="{EBBF56B9-1D6F-4478-BF7A-17DE8E5DEFB6}" srcId="{8D76723E-5D4F-461B-BA79-7CE84EE518B7}" destId="{D47F3464-409C-4F8D-9D98-9FF7C67C372D}" srcOrd="0" destOrd="0" parTransId="{02F53C78-0F6E-4D7D-9926-0561AE164F80}" sibTransId="{1EA3B71B-4033-4F22-9FAF-A5243E34B98E}"/>
    <dgm:cxn modelId="{DB2888BD-003A-4F1C-BBDE-D497EE884469}" type="presOf" srcId="{C199B2A7-261C-42D7-B54A-77ADDE603DE4}" destId="{BC56A348-09C7-4DB6-9EC5-93EA2CF1B488}" srcOrd="0" destOrd="0" presId="urn:microsoft.com/office/officeart/2005/8/layout/hList2"/>
    <dgm:cxn modelId="{1DAB16C1-AC56-4BC7-BE14-064310130573}" type="presOf" srcId="{D7781936-0916-4AFF-9DF1-43D075BC538C}" destId="{0134C9BA-2160-4F6C-BCE2-C58899F8FE28}" srcOrd="0" destOrd="3" presId="urn:microsoft.com/office/officeart/2005/8/layout/hList2"/>
    <dgm:cxn modelId="{8A52E2C2-CC3C-44CF-B028-3367967988D9}" type="presOf" srcId="{3C099777-2BD4-4A52-B39B-50D70D21365D}" destId="{51DC589E-6CB3-4A14-944D-39FC087BCE52}" srcOrd="0" destOrd="0" presId="urn:microsoft.com/office/officeart/2005/8/layout/hList2"/>
    <dgm:cxn modelId="{BD6D8CC3-1CAE-46C3-A2DE-20E1A6CAAE22}" srcId="{3C099777-2BD4-4A52-B39B-50D70D21365D}" destId="{C0E2C2D5-1D2C-45E7-8B8D-B66869E68738}" srcOrd="1" destOrd="0" parTransId="{BC460F65-B0AC-4577-BCE2-B644DAFB5743}" sibTransId="{A6A5035C-FCFC-478E-B90C-275BE3AC2431}"/>
    <dgm:cxn modelId="{D7BEF3CA-8A9E-494D-ADF5-D6490A37C69C}" type="presOf" srcId="{F67BFB6A-93C6-4DB8-9712-6959E9D0C402}" destId="{CDEFC6EC-F03E-4888-A3BD-B980DDAA3047}" srcOrd="0" destOrd="0" presId="urn:microsoft.com/office/officeart/2005/8/layout/hList2"/>
    <dgm:cxn modelId="{F2AC20D6-37F5-4DD3-8F6A-532AF3384270}" srcId="{C452137B-EB9C-48C9-9ED4-5384550F9263}" destId="{3C099777-2BD4-4A52-B39B-50D70D21365D}" srcOrd="1" destOrd="0" parTransId="{7AC9CA1C-2B41-4800-9F72-537F07C0BF97}" sibTransId="{1898AEA0-3B4E-4D5F-8A91-254F4622C0CA}"/>
    <dgm:cxn modelId="{3A2381D8-4958-4E4D-8493-A1D6785B3E2C}" type="presOf" srcId="{CD55A8B2-BCE8-478F-9937-284EB0BBC90F}" destId="{1883047D-3A7F-4094-B6CC-5F248919F699}" srcOrd="0" destOrd="0" presId="urn:microsoft.com/office/officeart/2005/8/layout/hList2"/>
    <dgm:cxn modelId="{9D6EDBE7-2E45-4AE3-8219-F2B01DEB95CB}" srcId="{8D76723E-5D4F-461B-BA79-7CE84EE518B7}" destId="{7A2A1D67-1EB7-4047-8108-CF3477D1087C}" srcOrd="1" destOrd="0" parTransId="{9A02660C-C878-4BCE-94A0-347C7E566EC0}" sibTransId="{E1C27D04-C117-4352-9CF9-A892CBB31782}"/>
    <dgm:cxn modelId="{BE5C00F3-782E-4C61-BB98-F681A4EE9D41}" type="presOf" srcId="{C452137B-EB9C-48C9-9ED4-5384550F9263}" destId="{19C2F9C1-547A-47AC-888D-AB228E0E1C88}" srcOrd="0" destOrd="0" presId="urn:microsoft.com/office/officeart/2005/8/layout/hList2"/>
    <dgm:cxn modelId="{821792FF-C049-4908-81D8-5CDEFAF2F49B}" type="presOf" srcId="{8B9054F0-359E-4043-85B2-480B52AA04C1}" destId="{0134C9BA-2160-4F6C-BCE2-C58899F8FE28}" srcOrd="0" destOrd="0" presId="urn:microsoft.com/office/officeart/2005/8/layout/hList2"/>
    <dgm:cxn modelId="{3E616B49-C395-4CB9-BDBB-673DED594772}" type="presParOf" srcId="{19C2F9C1-547A-47AC-888D-AB228E0E1C88}" destId="{E5C3C3D4-4808-4844-A06D-1528C94C1E79}" srcOrd="0" destOrd="0" presId="urn:microsoft.com/office/officeart/2005/8/layout/hList2"/>
    <dgm:cxn modelId="{95DFA822-FBA9-47BA-9FC8-CB8AB3F1310E}" type="presParOf" srcId="{E5C3C3D4-4808-4844-A06D-1528C94C1E79}" destId="{5FE323AA-D241-44CC-AC8A-1969DC65416C}" srcOrd="0" destOrd="0" presId="urn:microsoft.com/office/officeart/2005/8/layout/hList2"/>
    <dgm:cxn modelId="{8A0C14CF-71C7-4651-B0A3-7C26FA612DA1}" type="presParOf" srcId="{E5C3C3D4-4808-4844-A06D-1528C94C1E79}" destId="{858FFA21-D30A-429C-ACD7-40A439F405AF}" srcOrd="1" destOrd="0" presId="urn:microsoft.com/office/officeart/2005/8/layout/hList2"/>
    <dgm:cxn modelId="{83552AE9-B1E2-44C9-A22F-D6DDCC34613A}" type="presParOf" srcId="{E5C3C3D4-4808-4844-A06D-1528C94C1E79}" destId="{842CE135-C22B-4EF9-9C2F-3F8B5C150F6E}" srcOrd="2" destOrd="0" presId="urn:microsoft.com/office/officeart/2005/8/layout/hList2"/>
    <dgm:cxn modelId="{287DB613-9DD0-473D-8BA6-089CC84E6EA2}" type="presParOf" srcId="{19C2F9C1-547A-47AC-888D-AB228E0E1C88}" destId="{89679612-2903-43CA-9C88-20AC983DF852}" srcOrd="1" destOrd="0" presId="urn:microsoft.com/office/officeart/2005/8/layout/hList2"/>
    <dgm:cxn modelId="{766FE717-0095-4963-957B-E0A7DDFAA807}" type="presParOf" srcId="{19C2F9C1-547A-47AC-888D-AB228E0E1C88}" destId="{753B4D47-B16E-4A7A-9CC8-530A000272F7}" srcOrd="2" destOrd="0" presId="urn:microsoft.com/office/officeart/2005/8/layout/hList2"/>
    <dgm:cxn modelId="{094820CE-2FFB-4F3B-BD54-83ED2AFE8E30}" type="presParOf" srcId="{753B4D47-B16E-4A7A-9CC8-530A000272F7}" destId="{8EB25F7B-E02A-4B3C-919C-842F10804F2A}" srcOrd="0" destOrd="0" presId="urn:microsoft.com/office/officeart/2005/8/layout/hList2"/>
    <dgm:cxn modelId="{197E996A-5D77-4CFB-B602-D5AD45FBC508}" type="presParOf" srcId="{753B4D47-B16E-4A7A-9CC8-530A000272F7}" destId="{BC56A348-09C7-4DB6-9EC5-93EA2CF1B488}" srcOrd="1" destOrd="0" presId="urn:microsoft.com/office/officeart/2005/8/layout/hList2"/>
    <dgm:cxn modelId="{807BF7F8-D0BD-450C-B662-AE7BEAC146E9}" type="presParOf" srcId="{753B4D47-B16E-4A7A-9CC8-530A000272F7}" destId="{51DC589E-6CB3-4A14-944D-39FC087BCE52}" srcOrd="2" destOrd="0" presId="urn:microsoft.com/office/officeart/2005/8/layout/hList2"/>
    <dgm:cxn modelId="{6D9381AA-1738-41F6-8C22-CCBD024DD2FF}" type="presParOf" srcId="{19C2F9C1-547A-47AC-888D-AB228E0E1C88}" destId="{C9EB0F0E-A2D1-4325-9810-BD12FD8FF443}" srcOrd="3" destOrd="0" presId="urn:microsoft.com/office/officeart/2005/8/layout/hList2"/>
    <dgm:cxn modelId="{C2E1F9E6-E867-4A0A-AB2C-0B2CEA91972C}" type="presParOf" srcId="{19C2F9C1-547A-47AC-888D-AB228E0E1C88}" destId="{18F55048-2ABE-428B-8C5E-C2E3769E1A3D}" srcOrd="4" destOrd="0" presId="urn:microsoft.com/office/officeart/2005/8/layout/hList2"/>
    <dgm:cxn modelId="{46B06D2A-73CD-49F9-8D55-A4FC012ABEEF}" type="presParOf" srcId="{18F55048-2ABE-428B-8C5E-C2E3769E1A3D}" destId="{373E15F9-6E7F-4B70-987E-ECC33669E922}" srcOrd="0" destOrd="0" presId="urn:microsoft.com/office/officeart/2005/8/layout/hList2"/>
    <dgm:cxn modelId="{3DA61403-A5FD-4A84-A09D-F802284643E8}" type="presParOf" srcId="{18F55048-2ABE-428B-8C5E-C2E3769E1A3D}" destId="{0134C9BA-2160-4F6C-BCE2-C58899F8FE28}" srcOrd="1" destOrd="0" presId="urn:microsoft.com/office/officeart/2005/8/layout/hList2"/>
    <dgm:cxn modelId="{47A9ADA6-AFC9-4140-9F34-A91AB4FA31B0}" type="presParOf" srcId="{18F55048-2ABE-428B-8C5E-C2E3769E1A3D}" destId="{DB38B218-AD04-4EA0-BCA7-FE4BB7FCFD24}" srcOrd="2" destOrd="0" presId="urn:microsoft.com/office/officeart/2005/8/layout/hList2"/>
    <dgm:cxn modelId="{F5FABE5C-F396-4090-A209-80A89FFE050D}" type="presParOf" srcId="{19C2F9C1-547A-47AC-888D-AB228E0E1C88}" destId="{DD918718-35E9-4F34-955C-93EB6CBA5928}" srcOrd="5" destOrd="0" presId="urn:microsoft.com/office/officeart/2005/8/layout/hList2"/>
    <dgm:cxn modelId="{CB8687AE-426C-4DCB-8209-6F91CAB3E3F9}" type="presParOf" srcId="{19C2F9C1-547A-47AC-888D-AB228E0E1C88}" destId="{9A393A10-A855-4C3A-AD19-035F7E587687}" srcOrd="6" destOrd="0" presId="urn:microsoft.com/office/officeart/2005/8/layout/hList2"/>
    <dgm:cxn modelId="{9A26DE20-7ED0-4B0F-8462-3AD9532C3DCD}" type="presParOf" srcId="{9A393A10-A855-4C3A-AD19-035F7E587687}" destId="{786760CD-E6C1-4686-9432-839119F20316}" srcOrd="0" destOrd="0" presId="urn:microsoft.com/office/officeart/2005/8/layout/hList2"/>
    <dgm:cxn modelId="{406EC941-6DC4-49D8-A719-39C6FCC9C682}" type="presParOf" srcId="{9A393A10-A855-4C3A-AD19-035F7E587687}" destId="{449D25A6-6ED6-4E40-BF76-E3EC99EA04CB}" srcOrd="1" destOrd="0" presId="urn:microsoft.com/office/officeart/2005/8/layout/hList2"/>
    <dgm:cxn modelId="{C718BE9E-7425-454C-A5D4-2A1725DB79C4}" type="presParOf" srcId="{9A393A10-A855-4C3A-AD19-035F7E587687}" destId="{CDEFC6EC-F03E-4888-A3BD-B980DDAA3047}" srcOrd="2" destOrd="0" presId="urn:microsoft.com/office/officeart/2005/8/layout/hList2"/>
    <dgm:cxn modelId="{E573D06E-4311-44A4-9C81-18797A50FDB4}" type="presParOf" srcId="{19C2F9C1-547A-47AC-888D-AB228E0E1C88}" destId="{33A028AF-CB0D-419E-B37F-707CAE60A74C}" srcOrd="7" destOrd="0" presId="urn:microsoft.com/office/officeart/2005/8/layout/hList2"/>
    <dgm:cxn modelId="{5E200F5E-F44D-48BF-B63E-22E500D55718}" type="presParOf" srcId="{19C2F9C1-547A-47AC-888D-AB228E0E1C88}" destId="{4B34DDFE-F7FD-4717-BEF0-573C9FF7F0DB}" srcOrd="8" destOrd="0" presId="urn:microsoft.com/office/officeart/2005/8/layout/hList2"/>
    <dgm:cxn modelId="{05D1A97C-2720-4EF7-A7BE-FE0AA9B34478}" type="presParOf" srcId="{4B34DDFE-F7FD-4717-BEF0-573C9FF7F0DB}" destId="{A0C7BF86-DAF5-4CF1-96BF-E6E255D42460}" srcOrd="0" destOrd="0" presId="urn:microsoft.com/office/officeart/2005/8/layout/hList2"/>
    <dgm:cxn modelId="{8873AAD0-01D9-4856-931D-D72E9D15BD4E}" type="presParOf" srcId="{4B34DDFE-F7FD-4717-BEF0-573C9FF7F0DB}" destId="{3681851E-59D8-4D9D-BA04-95734B8BD0DC}" srcOrd="1" destOrd="0" presId="urn:microsoft.com/office/officeart/2005/8/layout/hList2"/>
    <dgm:cxn modelId="{270EBA73-85F6-4675-9C17-BD77D7A5D4FD}" type="presParOf" srcId="{4B34DDFE-F7FD-4717-BEF0-573C9FF7F0DB}" destId="{2B047D16-FBA1-4724-AC14-8CE6FB6073D2}" srcOrd="2" destOrd="0" presId="urn:microsoft.com/office/officeart/2005/8/layout/hList2"/>
    <dgm:cxn modelId="{153C88EC-674A-40FF-9F6B-E80D8FA1D008}" type="presParOf" srcId="{19C2F9C1-547A-47AC-888D-AB228E0E1C88}" destId="{55696247-D3E3-4C68-BC0B-E5AFEED670D0}" srcOrd="9" destOrd="0" presId="urn:microsoft.com/office/officeart/2005/8/layout/hList2"/>
    <dgm:cxn modelId="{1416E616-11CF-4C75-908F-11F005839301}" type="presParOf" srcId="{19C2F9C1-547A-47AC-888D-AB228E0E1C88}" destId="{FD88E515-300D-4C58-8524-7A20620C76C7}" srcOrd="10" destOrd="0" presId="urn:microsoft.com/office/officeart/2005/8/layout/hList2"/>
    <dgm:cxn modelId="{4387E869-0AD3-4B51-9759-000AAFB15798}" type="presParOf" srcId="{FD88E515-300D-4C58-8524-7A20620C76C7}" destId="{3F1B5AC1-D7C2-4EE0-B8B4-C393E3B0C497}" srcOrd="0" destOrd="0" presId="urn:microsoft.com/office/officeart/2005/8/layout/hList2"/>
    <dgm:cxn modelId="{50FCB362-2069-4914-89EB-309A04F5ADD2}" type="presParOf" srcId="{FD88E515-300D-4C58-8524-7A20620C76C7}" destId="{16D6F103-4332-4031-A0F9-CD4638F5009C}" srcOrd="1" destOrd="0" presId="urn:microsoft.com/office/officeart/2005/8/layout/hList2"/>
    <dgm:cxn modelId="{531DFE62-99EF-4C5F-BB49-9788EB93DB16}" type="presParOf" srcId="{FD88E515-300D-4C58-8524-7A20620C76C7}" destId="{1883047D-3A7F-4094-B6CC-5F248919F69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DFE51D-CEAF-472F-BD7E-853C2F366DA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4A01BCD-66CB-4384-9664-7BE76750589E}">
      <dgm:prSet phldrT="[Text]" custT="1"/>
      <dgm:spPr>
        <a:solidFill>
          <a:srgbClr val="0070C0"/>
        </a:solidFill>
      </dgm:spPr>
      <dgm:t>
        <a:bodyPr/>
        <a:lstStyle/>
        <a:p>
          <a:r>
            <a:rPr lang="en-US" sz="2800" b="1">
              <a:solidFill>
                <a:schemeClr val="bg1"/>
              </a:solidFill>
            </a:rPr>
            <a:t>No New Projects = Baseline</a:t>
          </a:r>
        </a:p>
      </dgm:t>
    </dgm:pt>
    <dgm:pt modelId="{9E2CCB06-CE7F-48A1-9777-AA460DBDD01B}" type="parTrans" cxnId="{E32606EB-7984-41A3-9805-864057EA3F19}">
      <dgm:prSet/>
      <dgm:spPr/>
      <dgm:t>
        <a:bodyPr/>
        <a:lstStyle/>
        <a:p>
          <a:endParaRPr lang="en-US" sz="1600" b="1">
            <a:solidFill>
              <a:schemeClr val="bg1"/>
            </a:solidFill>
          </a:endParaRPr>
        </a:p>
      </dgm:t>
    </dgm:pt>
    <dgm:pt modelId="{71836F79-A502-4361-ABB3-339ED47F350A}" type="sibTrans" cxnId="{E32606EB-7984-41A3-9805-864057EA3F19}">
      <dgm:prSet/>
      <dgm:spPr/>
      <dgm:t>
        <a:bodyPr/>
        <a:lstStyle/>
        <a:p>
          <a:endParaRPr lang="en-US" sz="1600" b="1">
            <a:solidFill>
              <a:schemeClr val="bg1"/>
            </a:solidFill>
          </a:endParaRPr>
        </a:p>
      </dgm:t>
    </dgm:pt>
    <dgm:pt modelId="{725FFBE4-ED5E-450E-AAEC-7A41C9F04C27}">
      <dgm:prSet phldrT="[Text]" custT="1"/>
      <dgm:spPr>
        <a:solidFill>
          <a:schemeClr val="accent5">
            <a:lumMod val="60000"/>
            <a:lumOff val="40000"/>
          </a:schemeClr>
        </a:solidFill>
      </dgm:spPr>
      <dgm:t>
        <a:bodyPr/>
        <a:lstStyle/>
        <a:p>
          <a:r>
            <a:rPr lang="en-US" sz="2800" b="1">
              <a:solidFill>
                <a:schemeClr val="bg1"/>
              </a:solidFill>
            </a:rPr>
            <a:t>Baseline w/ Climate Change</a:t>
          </a:r>
        </a:p>
      </dgm:t>
    </dgm:pt>
    <dgm:pt modelId="{3B8991A5-C1A4-412C-851F-4EA67860BCF4}" type="parTrans" cxnId="{19E09152-C991-448A-821B-21BDE2AB93D9}">
      <dgm:prSet/>
      <dgm:spPr/>
      <dgm:t>
        <a:bodyPr/>
        <a:lstStyle/>
        <a:p>
          <a:endParaRPr lang="en-US" sz="1600" b="1">
            <a:solidFill>
              <a:schemeClr val="bg1"/>
            </a:solidFill>
          </a:endParaRPr>
        </a:p>
      </dgm:t>
    </dgm:pt>
    <dgm:pt modelId="{50E35673-B552-4F4E-9B2E-5A64CA48CD5E}" type="sibTrans" cxnId="{19E09152-C991-448A-821B-21BDE2AB93D9}">
      <dgm:prSet/>
      <dgm:spPr/>
      <dgm:t>
        <a:bodyPr/>
        <a:lstStyle/>
        <a:p>
          <a:endParaRPr lang="en-US" sz="1600" b="1">
            <a:solidFill>
              <a:schemeClr val="bg1"/>
            </a:solidFill>
          </a:endParaRPr>
        </a:p>
      </dgm:t>
    </dgm:pt>
    <dgm:pt modelId="{6745358B-4D90-4159-AF28-37FA0773074B}">
      <dgm:prSet phldrT="[Text]" custT="1"/>
      <dgm:spPr>
        <a:solidFill>
          <a:schemeClr val="accent6">
            <a:lumMod val="60000"/>
            <a:lumOff val="40000"/>
          </a:schemeClr>
        </a:solidFill>
      </dgm:spPr>
      <dgm:t>
        <a:bodyPr/>
        <a:lstStyle/>
        <a:p>
          <a:r>
            <a:rPr lang="en-US" sz="2800" b="1">
              <a:solidFill>
                <a:schemeClr val="bg1"/>
              </a:solidFill>
            </a:rPr>
            <a:t>Five-Year w/Climate Change</a:t>
          </a:r>
        </a:p>
      </dgm:t>
    </dgm:pt>
    <dgm:pt modelId="{F7CC3DEE-FCBA-455A-9083-759B675A3477}" type="parTrans" cxnId="{6F579560-2C91-410F-B335-28E989EBE865}">
      <dgm:prSet/>
      <dgm:spPr/>
      <dgm:t>
        <a:bodyPr/>
        <a:lstStyle/>
        <a:p>
          <a:endParaRPr lang="en-US" sz="1600" b="1">
            <a:solidFill>
              <a:schemeClr val="bg1"/>
            </a:solidFill>
          </a:endParaRPr>
        </a:p>
      </dgm:t>
    </dgm:pt>
    <dgm:pt modelId="{84F3B30E-2434-4AA5-921A-48688E2ACF14}" type="sibTrans" cxnId="{6F579560-2C91-410F-B335-28E989EBE865}">
      <dgm:prSet/>
      <dgm:spPr/>
      <dgm:t>
        <a:bodyPr/>
        <a:lstStyle/>
        <a:p>
          <a:endParaRPr lang="en-US" sz="1600" b="1">
            <a:solidFill>
              <a:schemeClr val="bg1"/>
            </a:solidFill>
          </a:endParaRPr>
        </a:p>
      </dgm:t>
    </dgm:pt>
    <dgm:pt modelId="{86539F1F-8A09-430C-8A56-51BFA2341DD2}">
      <dgm:prSet phldrT="[Text]" custT="1"/>
      <dgm:spPr>
        <a:solidFill>
          <a:schemeClr val="accent2">
            <a:lumMod val="60000"/>
            <a:lumOff val="40000"/>
          </a:schemeClr>
        </a:solidFill>
      </dgm:spPr>
      <dgm:t>
        <a:bodyPr/>
        <a:lstStyle/>
        <a:p>
          <a:r>
            <a:rPr lang="en-US" sz="2800" b="1">
              <a:solidFill>
                <a:schemeClr val="bg1"/>
              </a:solidFill>
            </a:rPr>
            <a:t>Future Projects w/Climate Change</a:t>
          </a:r>
        </a:p>
      </dgm:t>
    </dgm:pt>
    <dgm:pt modelId="{13BC6D4C-70BF-46B2-897B-105BAE6A86DA}" type="parTrans" cxnId="{0D670891-B21A-4F42-9DA3-3EC5BB6428F0}">
      <dgm:prSet/>
      <dgm:spPr/>
      <dgm:t>
        <a:bodyPr/>
        <a:lstStyle/>
        <a:p>
          <a:endParaRPr lang="en-US"/>
        </a:p>
      </dgm:t>
    </dgm:pt>
    <dgm:pt modelId="{75FE144C-26DC-4FCD-8C41-5D513F60A744}" type="sibTrans" cxnId="{0D670891-B21A-4F42-9DA3-3EC5BB6428F0}">
      <dgm:prSet/>
      <dgm:spPr/>
      <dgm:t>
        <a:bodyPr/>
        <a:lstStyle/>
        <a:p>
          <a:endParaRPr lang="en-US"/>
        </a:p>
      </dgm:t>
    </dgm:pt>
    <dgm:pt modelId="{89A19177-12D8-4A3F-BD26-36B3CE393F4B}">
      <dgm:prSet phldrT="[Text]" custT="1"/>
      <dgm:spPr>
        <a:solidFill>
          <a:schemeClr val="accent3">
            <a:lumMod val="90000"/>
          </a:schemeClr>
        </a:solidFill>
      </dgm:spPr>
      <dgm:t>
        <a:bodyPr/>
        <a:lstStyle/>
        <a:p>
          <a:r>
            <a:rPr lang="en-US" sz="2800" b="1">
              <a:solidFill>
                <a:schemeClr val="bg1"/>
              </a:solidFill>
            </a:rPr>
            <a:t>Expanded Ag w/Climate Change</a:t>
          </a:r>
        </a:p>
      </dgm:t>
    </dgm:pt>
    <dgm:pt modelId="{5E27DEF0-09B0-4C8B-89F0-5FAB3C43CA5B}" type="parTrans" cxnId="{204D2E16-052D-4A7E-809D-47544062ED6C}">
      <dgm:prSet/>
      <dgm:spPr/>
      <dgm:t>
        <a:bodyPr/>
        <a:lstStyle/>
        <a:p>
          <a:endParaRPr lang="en-US"/>
        </a:p>
      </dgm:t>
    </dgm:pt>
    <dgm:pt modelId="{7C8BF7C7-4854-4FA9-89AB-F871B0E17B2A}" type="sibTrans" cxnId="{204D2E16-052D-4A7E-809D-47544062ED6C}">
      <dgm:prSet/>
      <dgm:spPr/>
      <dgm:t>
        <a:bodyPr/>
        <a:lstStyle/>
        <a:p>
          <a:endParaRPr lang="en-US"/>
        </a:p>
      </dgm:t>
    </dgm:pt>
    <dgm:pt modelId="{E91ED1FF-BAFE-4E39-A9A0-0B2DC63DDAF2}" type="pres">
      <dgm:prSet presAssocID="{20DFE51D-CEAF-472F-BD7E-853C2F366DAE}" presName="linear" presStyleCnt="0">
        <dgm:presLayoutVars>
          <dgm:animLvl val="lvl"/>
          <dgm:resizeHandles val="exact"/>
        </dgm:presLayoutVars>
      </dgm:prSet>
      <dgm:spPr/>
    </dgm:pt>
    <dgm:pt modelId="{BECBCBB1-C5DC-4F84-A714-C88B815B00AF}" type="pres">
      <dgm:prSet presAssocID="{54A01BCD-66CB-4384-9664-7BE76750589E}" presName="parentText" presStyleLbl="node1" presStyleIdx="0" presStyleCnt="5">
        <dgm:presLayoutVars>
          <dgm:chMax val="0"/>
          <dgm:bulletEnabled val="1"/>
        </dgm:presLayoutVars>
      </dgm:prSet>
      <dgm:spPr/>
    </dgm:pt>
    <dgm:pt modelId="{18FC96B4-9AED-4700-90AF-624CEC7D3168}" type="pres">
      <dgm:prSet presAssocID="{71836F79-A502-4361-ABB3-339ED47F350A}" presName="spacer" presStyleCnt="0"/>
      <dgm:spPr/>
    </dgm:pt>
    <dgm:pt modelId="{28FBEBB6-77D3-499A-B609-AC8D47C0F952}" type="pres">
      <dgm:prSet presAssocID="{725FFBE4-ED5E-450E-AAEC-7A41C9F04C27}" presName="parentText" presStyleLbl="node1" presStyleIdx="1" presStyleCnt="5">
        <dgm:presLayoutVars>
          <dgm:chMax val="0"/>
          <dgm:bulletEnabled val="1"/>
        </dgm:presLayoutVars>
      </dgm:prSet>
      <dgm:spPr/>
    </dgm:pt>
    <dgm:pt modelId="{40F8A039-EB23-471E-A8B8-8715991C73EF}" type="pres">
      <dgm:prSet presAssocID="{50E35673-B552-4F4E-9B2E-5A64CA48CD5E}" presName="spacer" presStyleCnt="0"/>
      <dgm:spPr/>
    </dgm:pt>
    <dgm:pt modelId="{C0F33DD5-CE7F-45E6-9CBB-C31E2A354D28}" type="pres">
      <dgm:prSet presAssocID="{6745358B-4D90-4159-AF28-37FA0773074B}" presName="parentText" presStyleLbl="node1" presStyleIdx="2" presStyleCnt="5">
        <dgm:presLayoutVars>
          <dgm:chMax val="0"/>
          <dgm:bulletEnabled val="1"/>
        </dgm:presLayoutVars>
      </dgm:prSet>
      <dgm:spPr/>
    </dgm:pt>
    <dgm:pt modelId="{BC6FD003-A229-43AD-9713-18EC8C30C1EA}" type="pres">
      <dgm:prSet presAssocID="{84F3B30E-2434-4AA5-921A-48688E2ACF14}" presName="spacer" presStyleCnt="0"/>
      <dgm:spPr/>
    </dgm:pt>
    <dgm:pt modelId="{43400E1D-3CC8-46E4-B931-F9B55A3B0FBC}" type="pres">
      <dgm:prSet presAssocID="{86539F1F-8A09-430C-8A56-51BFA2341DD2}" presName="parentText" presStyleLbl="node1" presStyleIdx="3" presStyleCnt="5">
        <dgm:presLayoutVars>
          <dgm:chMax val="0"/>
          <dgm:bulletEnabled val="1"/>
        </dgm:presLayoutVars>
      </dgm:prSet>
      <dgm:spPr/>
    </dgm:pt>
    <dgm:pt modelId="{EAF9E409-2BFE-445B-A683-B91C7A4111C1}" type="pres">
      <dgm:prSet presAssocID="{75FE144C-26DC-4FCD-8C41-5D513F60A744}" presName="spacer" presStyleCnt="0"/>
      <dgm:spPr/>
    </dgm:pt>
    <dgm:pt modelId="{44E7061F-A2A5-4023-9B60-315EF801FA26}" type="pres">
      <dgm:prSet presAssocID="{89A19177-12D8-4A3F-BD26-36B3CE393F4B}" presName="parentText" presStyleLbl="node1" presStyleIdx="4" presStyleCnt="5" custLinFactNeighborX="-1026" custLinFactNeighborY="40256">
        <dgm:presLayoutVars>
          <dgm:chMax val="0"/>
          <dgm:bulletEnabled val="1"/>
        </dgm:presLayoutVars>
      </dgm:prSet>
      <dgm:spPr/>
    </dgm:pt>
  </dgm:ptLst>
  <dgm:cxnLst>
    <dgm:cxn modelId="{32A62A0B-7EAD-4DD3-8ACB-4D59A0A1FB1E}" type="presOf" srcId="{6745358B-4D90-4159-AF28-37FA0773074B}" destId="{C0F33DD5-CE7F-45E6-9CBB-C31E2A354D28}" srcOrd="0" destOrd="0" presId="urn:microsoft.com/office/officeart/2005/8/layout/vList2"/>
    <dgm:cxn modelId="{204D2E16-052D-4A7E-809D-47544062ED6C}" srcId="{20DFE51D-CEAF-472F-BD7E-853C2F366DAE}" destId="{89A19177-12D8-4A3F-BD26-36B3CE393F4B}" srcOrd="4" destOrd="0" parTransId="{5E27DEF0-09B0-4C8B-89F0-5FAB3C43CA5B}" sibTransId="{7C8BF7C7-4854-4FA9-89AB-F871B0E17B2A}"/>
    <dgm:cxn modelId="{F58B305B-C097-4278-B3F6-AB6F1D8C6B2B}" type="presOf" srcId="{89A19177-12D8-4A3F-BD26-36B3CE393F4B}" destId="{44E7061F-A2A5-4023-9B60-315EF801FA26}" srcOrd="0" destOrd="0" presId="urn:microsoft.com/office/officeart/2005/8/layout/vList2"/>
    <dgm:cxn modelId="{6F579560-2C91-410F-B335-28E989EBE865}" srcId="{20DFE51D-CEAF-472F-BD7E-853C2F366DAE}" destId="{6745358B-4D90-4159-AF28-37FA0773074B}" srcOrd="2" destOrd="0" parTransId="{F7CC3DEE-FCBA-455A-9083-759B675A3477}" sibTransId="{84F3B30E-2434-4AA5-921A-48688E2ACF14}"/>
    <dgm:cxn modelId="{8BA9764C-891F-4C0D-B704-C82077FF0900}" type="presOf" srcId="{86539F1F-8A09-430C-8A56-51BFA2341DD2}" destId="{43400E1D-3CC8-46E4-B931-F9B55A3B0FBC}" srcOrd="0" destOrd="0" presId="urn:microsoft.com/office/officeart/2005/8/layout/vList2"/>
    <dgm:cxn modelId="{C2BB0F50-7A24-4BCA-AB8A-E7A6C7DFC6CD}" type="presOf" srcId="{725FFBE4-ED5E-450E-AAEC-7A41C9F04C27}" destId="{28FBEBB6-77D3-499A-B609-AC8D47C0F952}" srcOrd="0" destOrd="0" presId="urn:microsoft.com/office/officeart/2005/8/layout/vList2"/>
    <dgm:cxn modelId="{19E09152-C991-448A-821B-21BDE2AB93D9}" srcId="{20DFE51D-CEAF-472F-BD7E-853C2F366DAE}" destId="{725FFBE4-ED5E-450E-AAEC-7A41C9F04C27}" srcOrd="1" destOrd="0" parTransId="{3B8991A5-C1A4-412C-851F-4EA67860BCF4}" sibTransId="{50E35673-B552-4F4E-9B2E-5A64CA48CD5E}"/>
    <dgm:cxn modelId="{9B284981-E8AB-4EC2-B326-A59DD34C309A}" type="presOf" srcId="{20DFE51D-CEAF-472F-BD7E-853C2F366DAE}" destId="{E91ED1FF-BAFE-4E39-A9A0-0B2DC63DDAF2}" srcOrd="0" destOrd="0" presId="urn:microsoft.com/office/officeart/2005/8/layout/vList2"/>
    <dgm:cxn modelId="{0D670891-B21A-4F42-9DA3-3EC5BB6428F0}" srcId="{20DFE51D-CEAF-472F-BD7E-853C2F366DAE}" destId="{86539F1F-8A09-430C-8A56-51BFA2341DD2}" srcOrd="3" destOrd="0" parTransId="{13BC6D4C-70BF-46B2-897B-105BAE6A86DA}" sibTransId="{75FE144C-26DC-4FCD-8C41-5D513F60A744}"/>
    <dgm:cxn modelId="{528F30A0-33E3-40D3-9CB8-18A57A83F502}" type="presOf" srcId="{54A01BCD-66CB-4384-9664-7BE76750589E}" destId="{BECBCBB1-C5DC-4F84-A714-C88B815B00AF}" srcOrd="0" destOrd="0" presId="urn:microsoft.com/office/officeart/2005/8/layout/vList2"/>
    <dgm:cxn modelId="{E32606EB-7984-41A3-9805-864057EA3F19}" srcId="{20DFE51D-CEAF-472F-BD7E-853C2F366DAE}" destId="{54A01BCD-66CB-4384-9664-7BE76750589E}" srcOrd="0" destOrd="0" parTransId="{9E2CCB06-CE7F-48A1-9777-AA460DBDD01B}" sibTransId="{71836F79-A502-4361-ABB3-339ED47F350A}"/>
    <dgm:cxn modelId="{79865EAC-9654-4C2D-8F28-9AA1C931DDBF}" type="presParOf" srcId="{E91ED1FF-BAFE-4E39-A9A0-0B2DC63DDAF2}" destId="{BECBCBB1-C5DC-4F84-A714-C88B815B00AF}" srcOrd="0" destOrd="0" presId="urn:microsoft.com/office/officeart/2005/8/layout/vList2"/>
    <dgm:cxn modelId="{E116DEC1-E153-43DD-B0C7-2B7F66EAB5D6}" type="presParOf" srcId="{E91ED1FF-BAFE-4E39-A9A0-0B2DC63DDAF2}" destId="{18FC96B4-9AED-4700-90AF-624CEC7D3168}" srcOrd="1" destOrd="0" presId="urn:microsoft.com/office/officeart/2005/8/layout/vList2"/>
    <dgm:cxn modelId="{A800B102-0B8D-4531-9E63-1DE4EA755232}" type="presParOf" srcId="{E91ED1FF-BAFE-4E39-A9A0-0B2DC63DDAF2}" destId="{28FBEBB6-77D3-499A-B609-AC8D47C0F952}" srcOrd="2" destOrd="0" presId="urn:microsoft.com/office/officeart/2005/8/layout/vList2"/>
    <dgm:cxn modelId="{EA1BFD92-8CFC-4C1D-A9E7-DCA1D2EF018E}" type="presParOf" srcId="{E91ED1FF-BAFE-4E39-A9A0-0B2DC63DDAF2}" destId="{40F8A039-EB23-471E-A8B8-8715991C73EF}" srcOrd="3" destOrd="0" presId="urn:microsoft.com/office/officeart/2005/8/layout/vList2"/>
    <dgm:cxn modelId="{C7110FBE-9B90-4148-BA9D-92EE3DB5CD0C}" type="presParOf" srcId="{E91ED1FF-BAFE-4E39-A9A0-0B2DC63DDAF2}" destId="{C0F33DD5-CE7F-45E6-9CBB-C31E2A354D28}" srcOrd="4" destOrd="0" presId="urn:microsoft.com/office/officeart/2005/8/layout/vList2"/>
    <dgm:cxn modelId="{6AFCC37A-73B9-4EFC-B7F0-799E70653CB2}" type="presParOf" srcId="{E91ED1FF-BAFE-4E39-A9A0-0B2DC63DDAF2}" destId="{BC6FD003-A229-43AD-9713-18EC8C30C1EA}" srcOrd="5" destOrd="0" presId="urn:microsoft.com/office/officeart/2005/8/layout/vList2"/>
    <dgm:cxn modelId="{47F37B96-B95B-44A5-8C19-43CEB3F48438}" type="presParOf" srcId="{E91ED1FF-BAFE-4E39-A9A0-0B2DC63DDAF2}" destId="{43400E1D-3CC8-46E4-B931-F9B55A3B0FBC}" srcOrd="6" destOrd="0" presId="urn:microsoft.com/office/officeart/2005/8/layout/vList2"/>
    <dgm:cxn modelId="{7B662D32-AE79-48B1-B640-777EA1A858BD}" type="presParOf" srcId="{E91ED1FF-BAFE-4E39-A9A0-0B2DC63DDAF2}" destId="{EAF9E409-2BFE-445B-A683-B91C7A4111C1}" srcOrd="7" destOrd="0" presId="urn:microsoft.com/office/officeart/2005/8/layout/vList2"/>
    <dgm:cxn modelId="{9C18A822-2013-46D5-AA91-F520E58FC6FF}" type="presParOf" srcId="{E91ED1FF-BAFE-4E39-A9A0-0B2DC63DDAF2}" destId="{44E7061F-A2A5-4023-9B60-315EF801FA2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DFE51D-CEAF-472F-BD7E-853C2F366DA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4A01BCD-66CB-4384-9664-7BE76750589E}">
      <dgm:prSet phldrT="[Text]" custT="1"/>
      <dgm:spPr>
        <a:solidFill>
          <a:srgbClr val="0070C0"/>
        </a:solidFill>
      </dgm:spPr>
      <dgm:t>
        <a:bodyPr/>
        <a:lstStyle/>
        <a:p>
          <a:r>
            <a:rPr lang="en-US" sz="2800" b="1">
              <a:solidFill>
                <a:schemeClr val="bg1"/>
              </a:solidFill>
            </a:rPr>
            <a:t>No New Projects = Baseline</a:t>
          </a:r>
        </a:p>
      </dgm:t>
    </dgm:pt>
    <dgm:pt modelId="{9E2CCB06-CE7F-48A1-9777-AA460DBDD01B}" type="parTrans" cxnId="{E32606EB-7984-41A3-9805-864057EA3F19}">
      <dgm:prSet/>
      <dgm:spPr/>
      <dgm:t>
        <a:bodyPr/>
        <a:lstStyle/>
        <a:p>
          <a:endParaRPr lang="en-US" sz="1600" b="1">
            <a:solidFill>
              <a:schemeClr val="bg1"/>
            </a:solidFill>
          </a:endParaRPr>
        </a:p>
      </dgm:t>
    </dgm:pt>
    <dgm:pt modelId="{71836F79-A502-4361-ABB3-339ED47F350A}" type="sibTrans" cxnId="{E32606EB-7984-41A3-9805-864057EA3F19}">
      <dgm:prSet/>
      <dgm:spPr/>
      <dgm:t>
        <a:bodyPr/>
        <a:lstStyle/>
        <a:p>
          <a:endParaRPr lang="en-US" sz="1600" b="1">
            <a:solidFill>
              <a:schemeClr val="bg1"/>
            </a:solidFill>
          </a:endParaRPr>
        </a:p>
      </dgm:t>
    </dgm:pt>
    <dgm:pt modelId="{725FFBE4-ED5E-450E-AAEC-7A41C9F04C27}">
      <dgm:prSet phldrT="[Text]" custT="1"/>
      <dgm:spPr>
        <a:solidFill>
          <a:schemeClr val="accent5">
            <a:lumMod val="60000"/>
            <a:lumOff val="40000"/>
          </a:schemeClr>
        </a:solidFill>
      </dgm:spPr>
      <dgm:t>
        <a:bodyPr/>
        <a:lstStyle/>
        <a:p>
          <a:r>
            <a:rPr lang="en-US" sz="2800" b="1">
              <a:solidFill>
                <a:schemeClr val="bg1"/>
              </a:solidFill>
            </a:rPr>
            <a:t>Baseline w/ Climate Change</a:t>
          </a:r>
        </a:p>
      </dgm:t>
    </dgm:pt>
    <dgm:pt modelId="{3B8991A5-C1A4-412C-851F-4EA67860BCF4}" type="parTrans" cxnId="{19E09152-C991-448A-821B-21BDE2AB93D9}">
      <dgm:prSet/>
      <dgm:spPr/>
      <dgm:t>
        <a:bodyPr/>
        <a:lstStyle/>
        <a:p>
          <a:endParaRPr lang="en-US" sz="1600" b="1">
            <a:solidFill>
              <a:schemeClr val="bg1"/>
            </a:solidFill>
          </a:endParaRPr>
        </a:p>
      </dgm:t>
    </dgm:pt>
    <dgm:pt modelId="{50E35673-B552-4F4E-9B2E-5A64CA48CD5E}" type="sibTrans" cxnId="{19E09152-C991-448A-821B-21BDE2AB93D9}">
      <dgm:prSet/>
      <dgm:spPr/>
      <dgm:t>
        <a:bodyPr/>
        <a:lstStyle/>
        <a:p>
          <a:endParaRPr lang="en-US" sz="1600" b="1">
            <a:solidFill>
              <a:schemeClr val="bg1"/>
            </a:solidFill>
          </a:endParaRPr>
        </a:p>
      </dgm:t>
    </dgm:pt>
    <dgm:pt modelId="{6745358B-4D90-4159-AF28-37FA0773074B}">
      <dgm:prSet phldrT="[Text]" custT="1"/>
      <dgm:spPr>
        <a:solidFill>
          <a:schemeClr val="accent6">
            <a:lumMod val="60000"/>
            <a:lumOff val="40000"/>
          </a:schemeClr>
        </a:solidFill>
      </dgm:spPr>
      <dgm:t>
        <a:bodyPr/>
        <a:lstStyle/>
        <a:p>
          <a:r>
            <a:rPr lang="en-US" sz="2800" b="1">
              <a:solidFill>
                <a:schemeClr val="bg1"/>
              </a:solidFill>
            </a:rPr>
            <a:t>Five-Year w/Climate Change</a:t>
          </a:r>
        </a:p>
      </dgm:t>
    </dgm:pt>
    <dgm:pt modelId="{F7CC3DEE-FCBA-455A-9083-759B675A3477}" type="parTrans" cxnId="{6F579560-2C91-410F-B335-28E989EBE865}">
      <dgm:prSet/>
      <dgm:spPr/>
      <dgm:t>
        <a:bodyPr/>
        <a:lstStyle/>
        <a:p>
          <a:endParaRPr lang="en-US" sz="1600" b="1">
            <a:solidFill>
              <a:schemeClr val="bg1"/>
            </a:solidFill>
          </a:endParaRPr>
        </a:p>
      </dgm:t>
    </dgm:pt>
    <dgm:pt modelId="{84F3B30E-2434-4AA5-921A-48688E2ACF14}" type="sibTrans" cxnId="{6F579560-2C91-410F-B335-28E989EBE865}">
      <dgm:prSet/>
      <dgm:spPr/>
      <dgm:t>
        <a:bodyPr/>
        <a:lstStyle/>
        <a:p>
          <a:endParaRPr lang="en-US" sz="1600" b="1">
            <a:solidFill>
              <a:schemeClr val="bg1"/>
            </a:solidFill>
          </a:endParaRPr>
        </a:p>
      </dgm:t>
    </dgm:pt>
    <dgm:pt modelId="{86539F1F-8A09-430C-8A56-51BFA2341DD2}">
      <dgm:prSet phldrT="[Text]" custT="1"/>
      <dgm:spPr>
        <a:solidFill>
          <a:schemeClr val="accent2">
            <a:lumMod val="60000"/>
            <a:lumOff val="40000"/>
          </a:schemeClr>
        </a:solidFill>
      </dgm:spPr>
      <dgm:t>
        <a:bodyPr/>
        <a:lstStyle/>
        <a:p>
          <a:r>
            <a:rPr lang="en-US" sz="2800" b="1">
              <a:solidFill>
                <a:schemeClr val="bg1"/>
              </a:solidFill>
            </a:rPr>
            <a:t>Future Projects w/Climate Change</a:t>
          </a:r>
        </a:p>
      </dgm:t>
    </dgm:pt>
    <dgm:pt modelId="{13BC6D4C-70BF-46B2-897B-105BAE6A86DA}" type="parTrans" cxnId="{0D670891-B21A-4F42-9DA3-3EC5BB6428F0}">
      <dgm:prSet/>
      <dgm:spPr/>
      <dgm:t>
        <a:bodyPr/>
        <a:lstStyle/>
        <a:p>
          <a:endParaRPr lang="en-US"/>
        </a:p>
      </dgm:t>
    </dgm:pt>
    <dgm:pt modelId="{75FE144C-26DC-4FCD-8C41-5D513F60A744}" type="sibTrans" cxnId="{0D670891-B21A-4F42-9DA3-3EC5BB6428F0}">
      <dgm:prSet/>
      <dgm:spPr/>
      <dgm:t>
        <a:bodyPr/>
        <a:lstStyle/>
        <a:p>
          <a:endParaRPr lang="en-US"/>
        </a:p>
      </dgm:t>
    </dgm:pt>
    <dgm:pt modelId="{89A19177-12D8-4A3F-BD26-36B3CE393F4B}">
      <dgm:prSet phldrT="[Text]" custT="1"/>
      <dgm:spPr>
        <a:solidFill>
          <a:schemeClr val="accent3">
            <a:lumMod val="90000"/>
          </a:schemeClr>
        </a:solidFill>
      </dgm:spPr>
      <dgm:t>
        <a:bodyPr/>
        <a:lstStyle/>
        <a:p>
          <a:r>
            <a:rPr lang="en-US" sz="2800" b="1">
              <a:solidFill>
                <a:schemeClr val="bg1"/>
              </a:solidFill>
            </a:rPr>
            <a:t>Expanded Ag w/Climate Change</a:t>
          </a:r>
        </a:p>
      </dgm:t>
    </dgm:pt>
    <dgm:pt modelId="{5E27DEF0-09B0-4C8B-89F0-5FAB3C43CA5B}" type="parTrans" cxnId="{204D2E16-052D-4A7E-809D-47544062ED6C}">
      <dgm:prSet/>
      <dgm:spPr/>
      <dgm:t>
        <a:bodyPr/>
        <a:lstStyle/>
        <a:p>
          <a:endParaRPr lang="en-US"/>
        </a:p>
      </dgm:t>
    </dgm:pt>
    <dgm:pt modelId="{7C8BF7C7-4854-4FA9-89AB-F871B0E17B2A}" type="sibTrans" cxnId="{204D2E16-052D-4A7E-809D-47544062ED6C}">
      <dgm:prSet/>
      <dgm:spPr/>
      <dgm:t>
        <a:bodyPr/>
        <a:lstStyle/>
        <a:p>
          <a:endParaRPr lang="en-US"/>
        </a:p>
      </dgm:t>
    </dgm:pt>
    <dgm:pt modelId="{E91ED1FF-BAFE-4E39-A9A0-0B2DC63DDAF2}" type="pres">
      <dgm:prSet presAssocID="{20DFE51D-CEAF-472F-BD7E-853C2F366DAE}" presName="linear" presStyleCnt="0">
        <dgm:presLayoutVars>
          <dgm:animLvl val="lvl"/>
          <dgm:resizeHandles val="exact"/>
        </dgm:presLayoutVars>
      </dgm:prSet>
      <dgm:spPr/>
    </dgm:pt>
    <dgm:pt modelId="{BECBCBB1-C5DC-4F84-A714-C88B815B00AF}" type="pres">
      <dgm:prSet presAssocID="{54A01BCD-66CB-4384-9664-7BE76750589E}" presName="parentText" presStyleLbl="node1" presStyleIdx="0" presStyleCnt="5">
        <dgm:presLayoutVars>
          <dgm:chMax val="0"/>
          <dgm:bulletEnabled val="1"/>
        </dgm:presLayoutVars>
      </dgm:prSet>
      <dgm:spPr/>
    </dgm:pt>
    <dgm:pt modelId="{18FC96B4-9AED-4700-90AF-624CEC7D3168}" type="pres">
      <dgm:prSet presAssocID="{71836F79-A502-4361-ABB3-339ED47F350A}" presName="spacer" presStyleCnt="0"/>
      <dgm:spPr/>
    </dgm:pt>
    <dgm:pt modelId="{28FBEBB6-77D3-499A-B609-AC8D47C0F952}" type="pres">
      <dgm:prSet presAssocID="{725FFBE4-ED5E-450E-AAEC-7A41C9F04C27}" presName="parentText" presStyleLbl="node1" presStyleIdx="1" presStyleCnt="5">
        <dgm:presLayoutVars>
          <dgm:chMax val="0"/>
          <dgm:bulletEnabled val="1"/>
        </dgm:presLayoutVars>
      </dgm:prSet>
      <dgm:spPr/>
    </dgm:pt>
    <dgm:pt modelId="{40F8A039-EB23-471E-A8B8-8715991C73EF}" type="pres">
      <dgm:prSet presAssocID="{50E35673-B552-4F4E-9B2E-5A64CA48CD5E}" presName="spacer" presStyleCnt="0"/>
      <dgm:spPr/>
    </dgm:pt>
    <dgm:pt modelId="{C0F33DD5-CE7F-45E6-9CBB-C31E2A354D28}" type="pres">
      <dgm:prSet presAssocID="{6745358B-4D90-4159-AF28-37FA0773074B}" presName="parentText" presStyleLbl="node1" presStyleIdx="2" presStyleCnt="5">
        <dgm:presLayoutVars>
          <dgm:chMax val="0"/>
          <dgm:bulletEnabled val="1"/>
        </dgm:presLayoutVars>
      </dgm:prSet>
      <dgm:spPr/>
    </dgm:pt>
    <dgm:pt modelId="{BC6FD003-A229-43AD-9713-18EC8C30C1EA}" type="pres">
      <dgm:prSet presAssocID="{84F3B30E-2434-4AA5-921A-48688E2ACF14}" presName="spacer" presStyleCnt="0"/>
      <dgm:spPr/>
    </dgm:pt>
    <dgm:pt modelId="{43400E1D-3CC8-46E4-B931-F9B55A3B0FBC}" type="pres">
      <dgm:prSet presAssocID="{86539F1F-8A09-430C-8A56-51BFA2341DD2}" presName="parentText" presStyleLbl="node1" presStyleIdx="3" presStyleCnt="5">
        <dgm:presLayoutVars>
          <dgm:chMax val="0"/>
          <dgm:bulletEnabled val="1"/>
        </dgm:presLayoutVars>
      </dgm:prSet>
      <dgm:spPr/>
    </dgm:pt>
    <dgm:pt modelId="{EAF9E409-2BFE-445B-A683-B91C7A4111C1}" type="pres">
      <dgm:prSet presAssocID="{75FE144C-26DC-4FCD-8C41-5D513F60A744}" presName="spacer" presStyleCnt="0"/>
      <dgm:spPr/>
    </dgm:pt>
    <dgm:pt modelId="{44E7061F-A2A5-4023-9B60-315EF801FA26}" type="pres">
      <dgm:prSet presAssocID="{89A19177-12D8-4A3F-BD26-36B3CE393F4B}" presName="parentText" presStyleLbl="node1" presStyleIdx="4" presStyleCnt="5" custLinFactNeighborX="-1026" custLinFactNeighborY="40256">
        <dgm:presLayoutVars>
          <dgm:chMax val="0"/>
          <dgm:bulletEnabled val="1"/>
        </dgm:presLayoutVars>
      </dgm:prSet>
      <dgm:spPr/>
    </dgm:pt>
  </dgm:ptLst>
  <dgm:cxnLst>
    <dgm:cxn modelId="{32A62A0B-7EAD-4DD3-8ACB-4D59A0A1FB1E}" type="presOf" srcId="{6745358B-4D90-4159-AF28-37FA0773074B}" destId="{C0F33DD5-CE7F-45E6-9CBB-C31E2A354D28}" srcOrd="0" destOrd="0" presId="urn:microsoft.com/office/officeart/2005/8/layout/vList2"/>
    <dgm:cxn modelId="{204D2E16-052D-4A7E-809D-47544062ED6C}" srcId="{20DFE51D-CEAF-472F-BD7E-853C2F366DAE}" destId="{89A19177-12D8-4A3F-BD26-36B3CE393F4B}" srcOrd="4" destOrd="0" parTransId="{5E27DEF0-09B0-4C8B-89F0-5FAB3C43CA5B}" sibTransId="{7C8BF7C7-4854-4FA9-89AB-F871B0E17B2A}"/>
    <dgm:cxn modelId="{F58B305B-C097-4278-B3F6-AB6F1D8C6B2B}" type="presOf" srcId="{89A19177-12D8-4A3F-BD26-36B3CE393F4B}" destId="{44E7061F-A2A5-4023-9B60-315EF801FA26}" srcOrd="0" destOrd="0" presId="urn:microsoft.com/office/officeart/2005/8/layout/vList2"/>
    <dgm:cxn modelId="{6F579560-2C91-410F-B335-28E989EBE865}" srcId="{20DFE51D-CEAF-472F-BD7E-853C2F366DAE}" destId="{6745358B-4D90-4159-AF28-37FA0773074B}" srcOrd="2" destOrd="0" parTransId="{F7CC3DEE-FCBA-455A-9083-759B675A3477}" sibTransId="{84F3B30E-2434-4AA5-921A-48688E2ACF14}"/>
    <dgm:cxn modelId="{8BA9764C-891F-4C0D-B704-C82077FF0900}" type="presOf" srcId="{86539F1F-8A09-430C-8A56-51BFA2341DD2}" destId="{43400E1D-3CC8-46E4-B931-F9B55A3B0FBC}" srcOrd="0" destOrd="0" presId="urn:microsoft.com/office/officeart/2005/8/layout/vList2"/>
    <dgm:cxn modelId="{C2BB0F50-7A24-4BCA-AB8A-E7A6C7DFC6CD}" type="presOf" srcId="{725FFBE4-ED5E-450E-AAEC-7A41C9F04C27}" destId="{28FBEBB6-77D3-499A-B609-AC8D47C0F952}" srcOrd="0" destOrd="0" presId="urn:microsoft.com/office/officeart/2005/8/layout/vList2"/>
    <dgm:cxn modelId="{19E09152-C991-448A-821B-21BDE2AB93D9}" srcId="{20DFE51D-CEAF-472F-BD7E-853C2F366DAE}" destId="{725FFBE4-ED5E-450E-AAEC-7A41C9F04C27}" srcOrd="1" destOrd="0" parTransId="{3B8991A5-C1A4-412C-851F-4EA67860BCF4}" sibTransId="{50E35673-B552-4F4E-9B2E-5A64CA48CD5E}"/>
    <dgm:cxn modelId="{9B284981-E8AB-4EC2-B326-A59DD34C309A}" type="presOf" srcId="{20DFE51D-CEAF-472F-BD7E-853C2F366DAE}" destId="{E91ED1FF-BAFE-4E39-A9A0-0B2DC63DDAF2}" srcOrd="0" destOrd="0" presId="urn:microsoft.com/office/officeart/2005/8/layout/vList2"/>
    <dgm:cxn modelId="{0D670891-B21A-4F42-9DA3-3EC5BB6428F0}" srcId="{20DFE51D-CEAF-472F-BD7E-853C2F366DAE}" destId="{86539F1F-8A09-430C-8A56-51BFA2341DD2}" srcOrd="3" destOrd="0" parTransId="{13BC6D4C-70BF-46B2-897B-105BAE6A86DA}" sibTransId="{75FE144C-26DC-4FCD-8C41-5D513F60A744}"/>
    <dgm:cxn modelId="{528F30A0-33E3-40D3-9CB8-18A57A83F502}" type="presOf" srcId="{54A01BCD-66CB-4384-9664-7BE76750589E}" destId="{BECBCBB1-C5DC-4F84-A714-C88B815B00AF}" srcOrd="0" destOrd="0" presId="urn:microsoft.com/office/officeart/2005/8/layout/vList2"/>
    <dgm:cxn modelId="{E32606EB-7984-41A3-9805-864057EA3F19}" srcId="{20DFE51D-CEAF-472F-BD7E-853C2F366DAE}" destId="{54A01BCD-66CB-4384-9664-7BE76750589E}" srcOrd="0" destOrd="0" parTransId="{9E2CCB06-CE7F-48A1-9777-AA460DBDD01B}" sibTransId="{71836F79-A502-4361-ABB3-339ED47F350A}"/>
    <dgm:cxn modelId="{79865EAC-9654-4C2D-8F28-9AA1C931DDBF}" type="presParOf" srcId="{E91ED1FF-BAFE-4E39-A9A0-0B2DC63DDAF2}" destId="{BECBCBB1-C5DC-4F84-A714-C88B815B00AF}" srcOrd="0" destOrd="0" presId="urn:microsoft.com/office/officeart/2005/8/layout/vList2"/>
    <dgm:cxn modelId="{E116DEC1-E153-43DD-B0C7-2B7F66EAB5D6}" type="presParOf" srcId="{E91ED1FF-BAFE-4E39-A9A0-0B2DC63DDAF2}" destId="{18FC96B4-9AED-4700-90AF-624CEC7D3168}" srcOrd="1" destOrd="0" presId="urn:microsoft.com/office/officeart/2005/8/layout/vList2"/>
    <dgm:cxn modelId="{A800B102-0B8D-4531-9E63-1DE4EA755232}" type="presParOf" srcId="{E91ED1FF-BAFE-4E39-A9A0-0B2DC63DDAF2}" destId="{28FBEBB6-77D3-499A-B609-AC8D47C0F952}" srcOrd="2" destOrd="0" presId="urn:microsoft.com/office/officeart/2005/8/layout/vList2"/>
    <dgm:cxn modelId="{EA1BFD92-8CFC-4C1D-A9E7-DCA1D2EF018E}" type="presParOf" srcId="{E91ED1FF-BAFE-4E39-A9A0-0B2DC63DDAF2}" destId="{40F8A039-EB23-471E-A8B8-8715991C73EF}" srcOrd="3" destOrd="0" presId="urn:microsoft.com/office/officeart/2005/8/layout/vList2"/>
    <dgm:cxn modelId="{C7110FBE-9B90-4148-BA9D-92EE3DB5CD0C}" type="presParOf" srcId="{E91ED1FF-BAFE-4E39-A9A0-0B2DC63DDAF2}" destId="{C0F33DD5-CE7F-45E6-9CBB-C31E2A354D28}" srcOrd="4" destOrd="0" presId="urn:microsoft.com/office/officeart/2005/8/layout/vList2"/>
    <dgm:cxn modelId="{6AFCC37A-73B9-4EFC-B7F0-799E70653CB2}" type="presParOf" srcId="{E91ED1FF-BAFE-4E39-A9A0-0B2DC63DDAF2}" destId="{BC6FD003-A229-43AD-9713-18EC8C30C1EA}" srcOrd="5" destOrd="0" presId="urn:microsoft.com/office/officeart/2005/8/layout/vList2"/>
    <dgm:cxn modelId="{47F37B96-B95B-44A5-8C19-43CEB3F48438}" type="presParOf" srcId="{E91ED1FF-BAFE-4E39-A9A0-0B2DC63DDAF2}" destId="{43400E1D-3CC8-46E4-B931-F9B55A3B0FBC}" srcOrd="6" destOrd="0" presId="urn:microsoft.com/office/officeart/2005/8/layout/vList2"/>
    <dgm:cxn modelId="{7B662D32-AE79-48B1-B640-777EA1A858BD}" type="presParOf" srcId="{E91ED1FF-BAFE-4E39-A9A0-0B2DC63DDAF2}" destId="{EAF9E409-2BFE-445B-A683-B91C7A4111C1}" srcOrd="7" destOrd="0" presId="urn:microsoft.com/office/officeart/2005/8/layout/vList2"/>
    <dgm:cxn modelId="{9C18A822-2013-46D5-AA91-F520E58FC6FF}" type="presParOf" srcId="{E91ED1FF-BAFE-4E39-A9A0-0B2DC63DDAF2}" destId="{44E7061F-A2A5-4023-9B60-315EF801FA2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DFE51D-CEAF-472F-BD7E-853C2F366DA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4A01BCD-66CB-4384-9664-7BE76750589E}">
      <dgm:prSet phldrT="[Text]" custT="1"/>
      <dgm:spPr/>
      <dgm:t>
        <a:bodyPr/>
        <a:lstStyle/>
        <a:p>
          <a:r>
            <a:rPr lang="en-US" sz="2400" b="1">
              <a:solidFill>
                <a:schemeClr val="bg1"/>
              </a:solidFill>
            </a:rPr>
            <a:t>GSA Program Management</a:t>
          </a:r>
        </a:p>
      </dgm:t>
    </dgm:pt>
    <dgm:pt modelId="{9E2CCB06-CE7F-48A1-9777-AA460DBDD01B}" type="parTrans" cxnId="{E32606EB-7984-41A3-9805-864057EA3F19}">
      <dgm:prSet/>
      <dgm:spPr/>
      <dgm:t>
        <a:bodyPr/>
        <a:lstStyle/>
        <a:p>
          <a:endParaRPr lang="en-US" sz="2400" b="1">
            <a:solidFill>
              <a:schemeClr val="bg1"/>
            </a:solidFill>
          </a:endParaRPr>
        </a:p>
      </dgm:t>
    </dgm:pt>
    <dgm:pt modelId="{71836F79-A502-4361-ABB3-339ED47F350A}" type="sibTrans" cxnId="{E32606EB-7984-41A3-9805-864057EA3F19}">
      <dgm:prSet/>
      <dgm:spPr/>
      <dgm:t>
        <a:bodyPr/>
        <a:lstStyle/>
        <a:p>
          <a:endParaRPr lang="en-US" sz="2400" b="1">
            <a:solidFill>
              <a:schemeClr val="bg1"/>
            </a:solidFill>
          </a:endParaRPr>
        </a:p>
      </dgm:t>
    </dgm:pt>
    <dgm:pt modelId="{38C692B3-4C87-4627-9B65-7D5212A6AE8A}">
      <dgm:prSet phldrT="[Text]" custT="1"/>
      <dgm:spPr/>
      <dgm:t>
        <a:bodyPr/>
        <a:lstStyle/>
        <a:p>
          <a:r>
            <a:rPr lang="en-US" sz="2400" b="1">
              <a:solidFill>
                <a:schemeClr val="bg1"/>
              </a:solidFill>
            </a:rPr>
            <a:t>Monitoring Programs</a:t>
          </a:r>
        </a:p>
      </dgm:t>
    </dgm:pt>
    <dgm:pt modelId="{6BD5D0F7-AFE9-4AF1-93E5-518C47F5B883}" type="parTrans" cxnId="{1D8EEFA2-5B27-4B07-A452-CB7B25E384C3}">
      <dgm:prSet/>
      <dgm:spPr/>
      <dgm:t>
        <a:bodyPr/>
        <a:lstStyle/>
        <a:p>
          <a:endParaRPr lang="en-US" sz="2400">
            <a:solidFill>
              <a:schemeClr val="bg1"/>
            </a:solidFill>
          </a:endParaRPr>
        </a:p>
      </dgm:t>
    </dgm:pt>
    <dgm:pt modelId="{FFBB4943-952B-4ACA-B055-49168A5147BB}" type="sibTrans" cxnId="{1D8EEFA2-5B27-4B07-A452-CB7B25E384C3}">
      <dgm:prSet/>
      <dgm:spPr/>
      <dgm:t>
        <a:bodyPr/>
        <a:lstStyle/>
        <a:p>
          <a:endParaRPr lang="en-US" sz="2400">
            <a:solidFill>
              <a:schemeClr val="bg1"/>
            </a:solidFill>
          </a:endParaRPr>
        </a:p>
      </dgm:t>
    </dgm:pt>
    <dgm:pt modelId="{F2F7561C-E1C4-4EBE-AF6D-F6D49482B687}">
      <dgm:prSet phldrT="[Text]" custT="1"/>
      <dgm:spPr/>
      <dgm:t>
        <a:bodyPr/>
        <a:lstStyle/>
        <a:p>
          <a:r>
            <a:rPr lang="en-US" sz="2400" b="1">
              <a:solidFill>
                <a:schemeClr val="bg1"/>
              </a:solidFill>
            </a:rPr>
            <a:t>Tribal Coordination</a:t>
          </a:r>
        </a:p>
      </dgm:t>
    </dgm:pt>
    <dgm:pt modelId="{F22FFE4A-82E4-458E-8C81-9474DAC69C4D}" type="parTrans" cxnId="{C1F9D0CA-518D-409F-A311-0C255401BF76}">
      <dgm:prSet/>
      <dgm:spPr/>
      <dgm:t>
        <a:bodyPr/>
        <a:lstStyle/>
        <a:p>
          <a:endParaRPr lang="en-US" sz="2400">
            <a:solidFill>
              <a:schemeClr val="bg1"/>
            </a:solidFill>
          </a:endParaRPr>
        </a:p>
      </dgm:t>
    </dgm:pt>
    <dgm:pt modelId="{DFA8FDE0-B7DE-4321-A9D1-D953234F733C}" type="sibTrans" cxnId="{C1F9D0CA-518D-409F-A311-0C255401BF76}">
      <dgm:prSet/>
      <dgm:spPr/>
      <dgm:t>
        <a:bodyPr/>
        <a:lstStyle/>
        <a:p>
          <a:endParaRPr lang="en-US" sz="2400">
            <a:solidFill>
              <a:schemeClr val="bg1"/>
            </a:solidFill>
          </a:endParaRPr>
        </a:p>
      </dgm:t>
    </dgm:pt>
    <dgm:pt modelId="{F8A3C545-D422-4010-9159-6E59A7F2D1B7}">
      <dgm:prSet phldrT="[Text]" custT="1"/>
      <dgm:spPr/>
      <dgm:t>
        <a:bodyPr/>
        <a:lstStyle/>
        <a:p>
          <a:r>
            <a:rPr lang="en-US" sz="2400" b="1">
              <a:solidFill>
                <a:schemeClr val="bg1"/>
              </a:solidFill>
            </a:rPr>
            <a:t>Stakeholder Outreach</a:t>
          </a:r>
        </a:p>
      </dgm:t>
    </dgm:pt>
    <dgm:pt modelId="{A92E524A-E4A7-4EFE-93C0-67B0CBE06FBA}" type="parTrans" cxnId="{DE6C5E90-BCF8-4B1C-81C9-0537866AEDBC}">
      <dgm:prSet/>
      <dgm:spPr/>
      <dgm:t>
        <a:bodyPr/>
        <a:lstStyle/>
        <a:p>
          <a:endParaRPr lang="en-US" sz="2400">
            <a:solidFill>
              <a:schemeClr val="bg1"/>
            </a:solidFill>
          </a:endParaRPr>
        </a:p>
      </dgm:t>
    </dgm:pt>
    <dgm:pt modelId="{0A825EA5-7741-458C-AF84-76A73E950A80}" type="sibTrans" cxnId="{DE6C5E90-BCF8-4B1C-81C9-0537866AEDBC}">
      <dgm:prSet/>
      <dgm:spPr/>
      <dgm:t>
        <a:bodyPr/>
        <a:lstStyle/>
        <a:p>
          <a:endParaRPr lang="en-US" sz="2400">
            <a:solidFill>
              <a:schemeClr val="bg1"/>
            </a:solidFill>
          </a:endParaRPr>
        </a:p>
      </dgm:t>
    </dgm:pt>
    <dgm:pt modelId="{D9CE973F-0F70-44F7-A437-32E0A58BF97B}">
      <dgm:prSet phldrT="[Text]" custT="1"/>
      <dgm:spPr/>
      <dgm:t>
        <a:bodyPr/>
        <a:lstStyle/>
        <a:p>
          <a:r>
            <a:rPr lang="en-US" sz="2400" b="1">
              <a:solidFill>
                <a:schemeClr val="bg1"/>
              </a:solidFill>
            </a:rPr>
            <a:t>Annual Reports </a:t>
          </a:r>
        </a:p>
      </dgm:t>
    </dgm:pt>
    <dgm:pt modelId="{C67DD4B0-8C13-44F6-9A8C-F8E35B991D38}" type="parTrans" cxnId="{15F0588D-AF5F-4C49-84E2-90C3F7FBC842}">
      <dgm:prSet/>
      <dgm:spPr/>
      <dgm:t>
        <a:bodyPr/>
        <a:lstStyle/>
        <a:p>
          <a:endParaRPr lang="en-US" sz="2400">
            <a:solidFill>
              <a:schemeClr val="bg1"/>
            </a:solidFill>
          </a:endParaRPr>
        </a:p>
      </dgm:t>
    </dgm:pt>
    <dgm:pt modelId="{0E828973-AB11-4023-B91B-C3667378E38A}" type="sibTrans" cxnId="{15F0588D-AF5F-4C49-84E2-90C3F7FBC842}">
      <dgm:prSet/>
      <dgm:spPr/>
      <dgm:t>
        <a:bodyPr/>
        <a:lstStyle/>
        <a:p>
          <a:endParaRPr lang="en-US" sz="2400">
            <a:solidFill>
              <a:schemeClr val="bg1"/>
            </a:solidFill>
          </a:endParaRPr>
        </a:p>
      </dgm:t>
    </dgm:pt>
    <dgm:pt modelId="{3525AF00-97AD-4F2E-8FD1-59A574D5B804}">
      <dgm:prSet phldrT="[Text]" custT="1"/>
      <dgm:spPr/>
      <dgm:t>
        <a:bodyPr/>
        <a:lstStyle/>
        <a:p>
          <a:r>
            <a:rPr lang="en-US" sz="2400" b="1">
              <a:solidFill>
                <a:schemeClr val="bg1"/>
              </a:solidFill>
            </a:rPr>
            <a:t>5-year Plan Update</a:t>
          </a:r>
        </a:p>
      </dgm:t>
    </dgm:pt>
    <dgm:pt modelId="{1AE19946-952D-42B9-B90F-87E4678DE0E9}" type="parTrans" cxnId="{68EEBA94-FBAE-433B-8BE2-23D8E34F4EDC}">
      <dgm:prSet/>
      <dgm:spPr/>
      <dgm:t>
        <a:bodyPr/>
        <a:lstStyle/>
        <a:p>
          <a:endParaRPr lang="en-US" sz="2400">
            <a:solidFill>
              <a:schemeClr val="bg1"/>
            </a:solidFill>
          </a:endParaRPr>
        </a:p>
      </dgm:t>
    </dgm:pt>
    <dgm:pt modelId="{E5388C7A-D1F4-40E0-A4B8-B8F1B41F1255}" type="sibTrans" cxnId="{68EEBA94-FBAE-433B-8BE2-23D8E34F4EDC}">
      <dgm:prSet/>
      <dgm:spPr/>
      <dgm:t>
        <a:bodyPr/>
        <a:lstStyle/>
        <a:p>
          <a:endParaRPr lang="en-US" sz="2400">
            <a:solidFill>
              <a:schemeClr val="bg1"/>
            </a:solidFill>
          </a:endParaRPr>
        </a:p>
      </dgm:t>
    </dgm:pt>
    <dgm:pt modelId="{9BF82DDC-8902-4BBC-B1B0-1A81C1C73715}">
      <dgm:prSet phldrT="[Text]" custT="1"/>
      <dgm:spPr/>
      <dgm:t>
        <a:bodyPr/>
        <a:lstStyle/>
        <a:p>
          <a:r>
            <a:rPr lang="en-US" sz="2400" b="1">
              <a:solidFill>
                <a:schemeClr val="bg1"/>
              </a:solidFill>
            </a:rPr>
            <a:t>Monitoring Network Improvements</a:t>
          </a:r>
        </a:p>
      </dgm:t>
    </dgm:pt>
    <dgm:pt modelId="{7B84FCBE-65EB-4162-9B44-34D109714216}" type="parTrans" cxnId="{A11E2783-D2E8-42B3-A4F9-EF82BE8287F1}">
      <dgm:prSet/>
      <dgm:spPr/>
      <dgm:t>
        <a:bodyPr/>
        <a:lstStyle/>
        <a:p>
          <a:endParaRPr lang="en-US" sz="2400">
            <a:solidFill>
              <a:schemeClr val="bg1"/>
            </a:solidFill>
          </a:endParaRPr>
        </a:p>
      </dgm:t>
    </dgm:pt>
    <dgm:pt modelId="{8E3E32BB-9FA9-48A5-8A80-9C7DFA22DD6F}" type="sibTrans" cxnId="{A11E2783-D2E8-42B3-A4F9-EF82BE8287F1}">
      <dgm:prSet/>
      <dgm:spPr/>
      <dgm:t>
        <a:bodyPr/>
        <a:lstStyle/>
        <a:p>
          <a:endParaRPr lang="en-US" sz="2400">
            <a:solidFill>
              <a:schemeClr val="bg1"/>
            </a:solidFill>
          </a:endParaRPr>
        </a:p>
      </dgm:t>
    </dgm:pt>
    <dgm:pt modelId="{035803C9-0BFF-476D-B4CE-3F7682CB51D2}">
      <dgm:prSet phldrT="[Text]" custT="1"/>
      <dgm:spPr/>
      <dgm:t>
        <a:bodyPr/>
        <a:lstStyle/>
        <a:p>
          <a:r>
            <a:rPr lang="en-US" sz="2400" b="1">
              <a:solidFill>
                <a:schemeClr val="bg1"/>
              </a:solidFill>
            </a:rPr>
            <a:t>Refine Subbasin Characterization</a:t>
          </a:r>
        </a:p>
      </dgm:t>
    </dgm:pt>
    <dgm:pt modelId="{7D5E64F1-DD6C-42E2-8A7E-078A8C32286E}" type="parTrans" cxnId="{5F8F3023-2D6C-49E3-85F5-2E3568F6AB37}">
      <dgm:prSet/>
      <dgm:spPr/>
      <dgm:t>
        <a:bodyPr/>
        <a:lstStyle/>
        <a:p>
          <a:endParaRPr lang="en-US" sz="2400">
            <a:solidFill>
              <a:schemeClr val="bg1"/>
            </a:solidFill>
          </a:endParaRPr>
        </a:p>
      </dgm:t>
    </dgm:pt>
    <dgm:pt modelId="{96D66E46-882C-4848-97FA-2130CEE3577A}" type="sibTrans" cxnId="{5F8F3023-2D6C-49E3-85F5-2E3568F6AB37}">
      <dgm:prSet/>
      <dgm:spPr/>
      <dgm:t>
        <a:bodyPr/>
        <a:lstStyle/>
        <a:p>
          <a:endParaRPr lang="en-US" sz="2400">
            <a:solidFill>
              <a:schemeClr val="bg1"/>
            </a:solidFill>
          </a:endParaRPr>
        </a:p>
      </dgm:t>
    </dgm:pt>
    <dgm:pt modelId="{01E48AD1-B3ED-4BCF-BDBD-EBDDD0D3976D}">
      <dgm:prSet phldrT="[Text]" custT="1"/>
      <dgm:spPr/>
      <dgm:t>
        <a:bodyPr/>
        <a:lstStyle/>
        <a:p>
          <a:r>
            <a:rPr lang="en-US" sz="2400" b="1">
              <a:solidFill>
                <a:schemeClr val="bg1"/>
              </a:solidFill>
            </a:rPr>
            <a:t>Pursue Funding Opportunities</a:t>
          </a:r>
        </a:p>
      </dgm:t>
    </dgm:pt>
    <dgm:pt modelId="{79AFD147-72FD-4738-8794-20FFE9AB52C1}" type="parTrans" cxnId="{1E2D4AD0-78F2-4126-B928-9CC3B72CDA0D}">
      <dgm:prSet/>
      <dgm:spPr/>
      <dgm:t>
        <a:bodyPr/>
        <a:lstStyle/>
        <a:p>
          <a:endParaRPr lang="en-US" sz="2400">
            <a:solidFill>
              <a:schemeClr val="bg1"/>
            </a:solidFill>
          </a:endParaRPr>
        </a:p>
      </dgm:t>
    </dgm:pt>
    <dgm:pt modelId="{6D5DA820-3B89-40B1-8AE3-9CC806F315ED}" type="sibTrans" cxnId="{1E2D4AD0-78F2-4126-B928-9CC3B72CDA0D}">
      <dgm:prSet/>
      <dgm:spPr/>
      <dgm:t>
        <a:bodyPr/>
        <a:lstStyle/>
        <a:p>
          <a:endParaRPr lang="en-US" sz="2400">
            <a:solidFill>
              <a:schemeClr val="bg1"/>
            </a:solidFill>
          </a:endParaRPr>
        </a:p>
      </dgm:t>
    </dgm:pt>
    <dgm:pt modelId="{DB911021-1193-4922-A861-B9BBF4A82BB4}">
      <dgm:prSet phldrT="[Text]" custT="1"/>
      <dgm:spPr/>
      <dgm:t>
        <a:bodyPr/>
        <a:lstStyle/>
        <a:p>
          <a:r>
            <a:rPr lang="en-US" sz="2400" b="1">
              <a:solidFill>
                <a:schemeClr val="bg1"/>
              </a:solidFill>
            </a:rPr>
            <a:t>Implement Projects &amp; Management Actions</a:t>
          </a:r>
        </a:p>
      </dgm:t>
    </dgm:pt>
    <dgm:pt modelId="{11EF6793-7A7C-4E7C-ACAA-433A75C8C7C1}" type="parTrans" cxnId="{28AE6BD3-D7D0-475F-A799-EC605DB790E4}">
      <dgm:prSet/>
      <dgm:spPr/>
      <dgm:t>
        <a:bodyPr/>
        <a:lstStyle/>
        <a:p>
          <a:endParaRPr lang="en-US" sz="2400">
            <a:solidFill>
              <a:schemeClr val="bg1"/>
            </a:solidFill>
          </a:endParaRPr>
        </a:p>
      </dgm:t>
    </dgm:pt>
    <dgm:pt modelId="{3EB5954C-E1E4-49E7-A235-C5E69EE6798E}" type="sibTrans" cxnId="{28AE6BD3-D7D0-475F-A799-EC605DB790E4}">
      <dgm:prSet/>
      <dgm:spPr/>
      <dgm:t>
        <a:bodyPr/>
        <a:lstStyle/>
        <a:p>
          <a:endParaRPr lang="en-US" sz="2400">
            <a:solidFill>
              <a:schemeClr val="bg1"/>
            </a:solidFill>
          </a:endParaRPr>
        </a:p>
      </dgm:t>
    </dgm:pt>
    <dgm:pt modelId="{E91ED1FF-BAFE-4E39-A9A0-0B2DC63DDAF2}" type="pres">
      <dgm:prSet presAssocID="{20DFE51D-CEAF-472F-BD7E-853C2F366DAE}" presName="linear" presStyleCnt="0">
        <dgm:presLayoutVars>
          <dgm:animLvl val="lvl"/>
          <dgm:resizeHandles val="exact"/>
        </dgm:presLayoutVars>
      </dgm:prSet>
      <dgm:spPr/>
    </dgm:pt>
    <dgm:pt modelId="{BECBCBB1-C5DC-4F84-A714-C88B815B00AF}" type="pres">
      <dgm:prSet presAssocID="{54A01BCD-66CB-4384-9664-7BE76750589E}" presName="parentText" presStyleLbl="node1" presStyleIdx="0" presStyleCnt="10">
        <dgm:presLayoutVars>
          <dgm:chMax val="0"/>
          <dgm:bulletEnabled val="1"/>
        </dgm:presLayoutVars>
      </dgm:prSet>
      <dgm:spPr/>
    </dgm:pt>
    <dgm:pt modelId="{18FC96B4-9AED-4700-90AF-624CEC7D3168}" type="pres">
      <dgm:prSet presAssocID="{71836F79-A502-4361-ABB3-339ED47F350A}" presName="spacer" presStyleCnt="0"/>
      <dgm:spPr/>
    </dgm:pt>
    <dgm:pt modelId="{548B0DA1-A0AD-4AAF-B0C1-C5174C04ADE4}" type="pres">
      <dgm:prSet presAssocID="{38C692B3-4C87-4627-9B65-7D5212A6AE8A}" presName="parentText" presStyleLbl="node1" presStyleIdx="1" presStyleCnt="10">
        <dgm:presLayoutVars>
          <dgm:chMax val="0"/>
          <dgm:bulletEnabled val="1"/>
        </dgm:presLayoutVars>
      </dgm:prSet>
      <dgm:spPr/>
    </dgm:pt>
    <dgm:pt modelId="{C5A225FF-54A3-40FE-A23B-6A77E6D69615}" type="pres">
      <dgm:prSet presAssocID="{FFBB4943-952B-4ACA-B055-49168A5147BB}" presName="spacer" presStyleCnt="0"/>
      <dgm:spPr/>
    </dgm:pt>
    <dgm:pt modelId="{4E732ED0-ACCB-473F-837C-AB406712996F}" type="pres">
      <dgm:prSet presAssocID="{F2F7561C-E1C4-4EBE-AF6D-F6D49482B687}" presName="parentText" presStyleLbl="node1" presStyleIdx="2" presStyleCnt="10">
        <dgm:presLayoutVars>
          <dgm:chMax val="0"/>
          <dgm:bulletEnabled val="1"/>
        </dgm:presLayoutVars>
      </dgm:prSet>
      <dgm:spPr/>
    </dgm:pt>
    <dgm:pt modelId="{E9ADA4E2-95BB-4C56-AFBB-6399133CA449}" type="pres">
      <dgm:prSet presAssocID="{DFA8FDE0-B7DE-4321-A9D1-D953234F733C}" presName="spacer" presStyleCnt="0"/>
      <dgm:spPr/>
    </dgm:pt>
    <dgm:pt modelId="{47FF8CE8-6B4C-4CDE-8501-FD264CB391A5}" type="pres">
      <dgm:prSet presAssocID="{F8A3C545-D422-4010-9159-6E59A7F2D1B7}" presName="parentText" presStyleLbl="node1" presStyleIdx="3" presStyleCnt="10">
        <dgm:presLayoutVars>
          <dgm:chMax val="0"/>
          <dgm:bulletEnabled val="1"/>
        </dgm:presLayoutVars>
      </dgm:prSet>
      <dgm:spPr/>
    </dgm:pt>
    <dgm:pt modelId="{97108E9A-6BA9-4C64-8430-491130169DB4}" type="pres">
      <dgm:prSet presAssocID="{0A825EA5-7741-458C-AF84-76A73E950A80}" presName="spacer" presStyleCnt="0"/>
      <dgm:spPr/>
    </dgm:pt>
    <dgm:pt modelId="{EEB8A2ED-BF1C-4ACB-8AB8-3E0E5FCE01D4}" type="pres">
      <dgm:prSet presAssocID="{D9CE973F-0F70-44F7-A437-32E0A58BF97B}" presName="parentText" presStyleLbl="node1" presStyleIdx="4" presStyleCnt="10">
        <dgm:presLayoutVars>
          <dgm:chMax val="0"/>
          <dgm:bulletEnabled val="1"/>
        </dgm:presLayoutVars>
      </dgm:prSet>
      <dgm:spPr/>
    </dgm:pt>
    <dgm:pt modelId="{F37A90E2-88BC-44EF-B717-7C75A594938C}" type="pres">
      <dgm:prSet presAssocID="{0E828973-AB11-4023-B91B-C3667378E38A}" presName="spacer" presStyleCnt="0"/>
      <dgm:spPr/>
    </dgm:pt>
    <dgm:pt modelId="{2A9E8050-9CEF-4325-90DA-98FAB08F1702}" type="pres">
      <dgm:prSet presAssocID="{3525AF00-97AD-4F2E-8FD1-59A574D5B804}" presName="parentText" presStyleLbl="node1" presStyleIdx="5" presStyleCnt="10">
        <dgm:presLayoutVars>
          <dgm:chMax val="0"/>
          <dgm:bulletEnabled val="1"/>
        </dgm:presLayoutVars>
      </dgm:prSet>
      <dgm:spPr/>
    </dgm:pt>
    <dgm:pt modelId="{42046157-9DFF-4038-992A-085C034B7217}" type="pres">
      <dgm:prSet presAssocID="{E5388C7A-D1F4-40E0-A4B8-B8F1B41F1255}" presName="spacer" presStyleCnt="0"/>
      <dgm:spPr/>
    </dgm:pt>
    <dgm:pt modelId="{23E73A97-5B43-48FD-AC44-6216318167A4}" type="pres">
      <dgm:prSet presAssocID="{9BF82DDC-8902-4BBC-B1B0-1A81C1C73715}" presName="parentText" presStyleLbl="node1" presStyleIdx="6" presStyleCnt="10">
        <dgm:presLayoutVars>
          <dgm:chMax val="0"/>
          <dgm:bulletEnabled val="1"/>
        </dgm:presLayoutVars>
      </dgm:prSet>
      <dgm:spPr/>
    </dgm:pt>
    <dgm:pt modelId="{38352CC7-5BD7-4FF1-B27E-BB9FBB9422E6}" type="pres">
      <dgm:prSet presAssocID="{8E3E32BB-9FA9-48A5-8A80-9C7DFA22DD6F}" presName="spacer" presStyleCnt="0"/>
      <dgm:spPr/>
    </dgm:pt>
    <dgm:pt modelId="{77C962C3-63F1-40D3-8E1E-0FF7810C520E}" type="pres">
      <dgm:prSet presAssocID="{035803C9-0BFF-476D-B4CE-3F7682CB51D2}" presName="parentText" presStyleLbl="node1" presStyleIdx="7" presStyleCnt="10">
        <dgm:presLayoutVars>
          <dgm:chMax val="0"/>
          <dgm:bulletEnabled val="1"/>
        </dgm:presLayoutVars>
      </dgm:prSet>
      <dgm:spPr/>
    </dgm:pt>
    <dgm:pt modelId="{80CC1C8C-A462-459B-A893-430A81B01717}" type="pres">
      <dgm:prSet presAssocID="{96D66E46-882C-4848-97FA-2130CEE3577A}" presName="spacer" presStyleCnt="0"/>
      <dgm:spPr/>
    </dgm:pt>
    <dgm:pt modelId="{DEBCD200-A7BF-4893-A336-CAB80EF3CB58}" type="pres">
      <dgm:prSet presAssocID="{01E48AD1-B3ED-4BCF-BDBD-EBDDD0D3976D}" presName="parentText" presStyleLbl="node1" presStyleIdx="8" presStyleCnt="10">
        <dgm:presLayoutVars>
          <dgm:chMax val="0"/>
          <dgm:bulletEnabled val="1"/>
        </dgm:presLayoutVars>
      </dgm:prSet>
      <dgm:spPr/>
    </dgm:pt>
    <dgm:pt modelId="{8BBD9F96-C2F5-40DE-8E74-E7727E771673}" type="pres">
      <dgm:prSet presAssocID="{6D5DA820-3B89-40B1-8AE3-9CC806F315ED}" presName="spacer" presStyleCnt="0"/>
      <dgm:spPr/>
    </dgm:pt>
    <dgm:pt modelId="{0749346D-C9FD-4DF3-AA17-7963022697BA}" type="pres">
      <dgm:prSet presAssocID="{DB911021-1193-4922-A861-B9BBF4A82BB4}" presName="parentText" presStyleLbl="node1" presStyleIdx="9" presStyleCnt="10">
        <dgm:presLayoutVars>
          <dgm:chMax val="0"/>
          <dgm:bulletEnabled val="1"/>
        </dgm:presLayoutVars>
      </dgm:prSet>
      <dgm:spPr/>
    </dgm:pt>
  </dgm:ptLst>
  <dgm:cxnLst>
    <dgm:cxn modelId="{CC9CDB04-19C0-48B1-AF59-551393043176}" type="presOf" srcId="{9BF82DDC-8902-4BBC-B1B0-1A81C1C73715}" destId="{23E73A97-5B43-48FD-AC44-6216318167A4}" srcOrd="0" destOrd="0" presId="urn:microsoft.com/office/officeart/2005/8/layout/vList2"/>
    <dgm:cxn modelId="{4AA81F0B-3204-4D03-B825-D38BA3105F98}" type="presOf" srcId="{035803C9-0BFF-476D-B4CE-3F7682CB51D2}" destId="{77C962C3-63F1-40D3-8E1E-0FF7810C520E}" srcOrd="0" destOrd="0" presId="urn:microsoft.com/office/officeart/2005/8/layout/vList2"/>
    <dgm:cxn modelId="{3CBE301A-49BE-4EEE-87C1-A191D4355EE9}" type="presOf" srcId="{38C692B3-4C87-4627-9B65-7D5212A6AE8A}" destId="{548B0DA1-A0AD-4AAF-B0C1-C5174C04ADE4}" srcOrd="0" destOrd="0" presId="urn:microsoft.com/office/officeart/2005/8/layout/vList2"/>
    <dgm:cxn modelId="{5F8F3023-2D6C-49E3-85F5-2E3568F6AB37}" srcId="{20DFE51D-CEAF-472F-BD7E-853C2F366DAE}" destId="{035803C9-0BFF-476D-B4CE-3F7682CB51D2}" srcOrd="7" destOrd="0" parTransId="{7D5E64F1-DD6C-42E2-8A7E-078A8C32286E}" sibTransId="{96D66E46-882C-4848-97FA-2130CEE3577A}"/>
    <dgm:cxn modelId="{9B284981-E8AB-4EC2-B326-A59DD34C309A}" type="presOf" srcId="{20DFE51D-CEAF-472F-BD7E-853C2F366DAE}" destId="{E91ED1FF-BAFE-4E39-A9A0-0B2DC63DDAF2}" srcOrd="0" destOrd="0" presId="urn:microsoft.com/office/officeart/2005/8/layout/vList2"/>
    <dgm:cxn modelId="{A11E2783-D2E8-42B3-A4F9-EF82BE8287F1}" srcId="{20DFE51D-CEAF-472F-BD7E-853C2F366DAE}" destId="{9BF82DDC-8902-4BBC-B1B0-1A81C1C73715}" srcOrd="6" destOrd="0" parTransId="{7B84FCBE-65EB-4162-9B44-34D109714216}" sibTransId="{8E3E32BB-9FA9-48A5-8A80-9C7DFA22DD6F}"/>
    <dgm:cxn modelId="{15F0588D-AF5F-4C49-84E2-90C3F7FBC842}" srcId="{20DFE51D-CEAF-472F-BD7E-853C2F366DAE}" destId="{D9CE973F-0F70-44F7-A437-32E0A58BF97B}" srcOrd="4" destOrd="0" parTransId="{C67DD4B0-8C13-44F6-9A8C-F8E35B991D38}" sibTransId="{0E828973-AB11-4023-B91B-C3667378E38A}"/>
    <dgm:cxn modelId="{DE6C5E90-BCF8-4B1C-81C9-0537866AEDBC}" srcId="{20DFE51D-CEAF-472F-BD7E-853C2F366DAE}" destId="{F8A3C545-D422-4010-9159-6E59A7F2D1B7}" srcOrd="3" destOrd="0" parTransId="{A92E524A-E4A7-4EFE-93C0-67B0CBE06FBA}" sibTransId="{0A825EA5-7741-458C-AF84-76A73E950A80}"/>
    <dgm:cxn modelId="{68EEBA94-FBAE-433B-8BE2-23D8E34F4EDC}" srcId="{20DFE51D-CEAF-472F-BD7E-853C2F366DAE}" destId="{3525AF00-97AD-4F2E-8FD1-59A574D5B804}" srcOrd="5" destOrd="0" parTransId="{1AE19946-952D-42B9-B90F-87E4678DE0E9}" sibTransId="{E5388C7A-D1F4-40E0-A4B8-B8F1B41F1255}"/>
    <dgm:cxn modelId="{8BDEB99F-5A8B-49A4-A4ED-B2D9C58926B6}" type="presOf" srcId="{D9CE973F-0F70-44F7-A437-32E0A58BF97B}" destId="{EEB8A2ED-BF1C-4ACB-8AB8-3E0E5FCE01D4}" srcOrd="0" destOrd="0" presId="urn:microsoft.com/office/officeart/2005/8/layout/vList2"/>
    <dgm:cxn modelId="{83F8C09F-AC4A-4E26-A706-467AFA025B87}" type="presOf" srcId="{DB911021-1193-4922-A861-B9BBF4A82BB4}" destId="{0749346D-C9FD-4DF3-AA17-7963022697BA}" srcOrd="0" destOrd="0" presId="urn:microsoft.com/office/officeart/2005/8/layout/vList2"/>
    <dgm:cxn modelId="{528F30A0-33E3-40D3-9CB8-18A57A83F502}" type="presOf" srcId="{54A01BCD-66CB-4384-9664-7BE76750589E}" destId="{BECBCBB1-C5DC-4F84-A714-C88B815B00AF}" srcOrd="0" destOrd="0" presId="urn:microsoft.com/office/officeart/2005/8/layout/vList2"/>
    <dgm:cxn modelId="{319141A1-9C1C-44D7-A7FC-3BFAFE1AFAA0}" type="presOf" srcId="{01E48AD1-B3ED-4BCF-BDBD-EBDDD0D3976D}" destId="{DEBCD200-A7BF-4893-A336-CAB80EF3CB58}" srcOrd="0" destOrd="0" presId="urn:microsoft.com/office/officeart/2005/8/layout/vList2"/>
    <dgm:cxn modelId="{1D8EEFA2-5B27-4B07-A452-CB7B25E384C3}" srcId="{20DFE51D-CEAF-472F-BD7E-853C2F366DAE}" destId="{38C692B3-4C87-4627-9B65-7D5212A6AE8A}" srcOrd="1" destOrd="0" parTransId="{6BD5D0F7-AFE9-4AF1-93E5-518C47F5B883}" sibTransId="{FFBB4943-952B-4ACA-B055-49168A5147BB}"/>
    <dgm:cxn modelId="{57B62FA8-9CD2-4477-80C8-A0E269B40824}" type="presOf" srcId="{3525AF00-97AD-4F2E-8FD1-59A574D5B804}" destId="{2A9E8050-9CEF-4325-90DA-98FAB08F1702}" srcOrd="0" destOrd="0" presId="urn:microsoft.com/office/officeart/2005/8/layout/vList2"/>
    <dgm:cxn modelId="{DF3B6CB2-9A56-43F0-9F7B-C53E18C1D44B}" type="presOf" srcId="{F2F7561C-E1C4-4EBE-AF6D-F6D49482B687}" destId="{4E732ED0-ACCB-473F-837C-AB406712996F}" srcOrd="0" destOrd="0" presId="urn:microsoft.com/office/officeart/2005/8/layout/vList2"/>
    <dgm:cxn modelId="{C1F9D0CA-518D-409F-A311-0C255401BF76}" srcId="{20DFE51D-CEAF-472F-BD7E-853C2F366DAE}" destId="{F2F7561C-E1C4-4EBE-AF6D-F6D49482B687}" srcOrd="2" destOrd="0" parTransId="{F22FFE4A-82E4-458E-8C81-9474DAC69C4D}" sibTransId="{DFA8FDE0-B7DE-4321-A9D1-D953234F733C}"/>
    <dgm:cxn modelId="{1E2D4AD0-78F2-4126-B928-9CC3B72CDA0D}" srcId="{20DFE51D-CEAF-472F-BD7E-853C2F366DAE}" destId="{01E48AD1-B3ED-4BCF-BDBD-EBDDD0D3976D}" srcOrd="8" destOrd="0" parTransId="{79AFD147-72FD-4738-8794-20FFE9AB52C1}" sibTransId="{6D5DA820-3B89-40B1-8AE3-9CC806F315ED}"/>
    <dgm:cxn modelId="{28AE6BD3-D7D0-475F-A799-EC605DB790E4}" srcId="{20DFE51D-CEAF-472F-BD7E-853C2F366DAE}" destId="{DB911021-1193-4922-A861-B9BBF4A82BB4}" srcOrd="9" destOrd="0" parTransId="{11EF6793-7A7C-4E7C-ACAA-433A75C8C7C1}" sibTransId="{3EB5954C-E1E4-49E7-A235-C5E69EE6798E}"/>
    <dgm:cxn modelId="{E08D66DB-83B5-4342-A21A-4B79B3C1CFCF}" type="presOf" srcId="{F8A3C545-D422-4010-9159-6E59A7F2D1B7}" destId="{47FF8CE8-6B4C-4CDE-8501-FD264CB391A5}" srcOrd="0" destOrd="0" presId="urn:microsoft.com/office/officeart/2005/8/layout/vList2"/>
    <dgm:cxn modelId="{E32606EB-7984-41A3-9805-864057EA3F19}" srcId="{20DFE51D-CEAF-472F-BD7E-853C2F366DAE}" destId="{54A01BCD-66CB-4384-9664-7BE76750589E}" srcOrd="0" destOrd="0" parTransId="{9E2CCB06-CE7F-48A1-9777-AA460DBDD01B}" sibTransId="{71836F79-A502-4361-ABB3-339ED47F350A}"/>
    <dgm:cxn modelId="{79865EAC-9654-4C2D-8F28-9AA1C931DDBF}" type="presParOf" srcId="{E91ED1FF-BAFE-4E39-A9A0-0B2DC63DDAF2}" destId="{BECBCBB1-C5DC-4F84-A714-C88B815B00AF}" srcOrd="0" destOrd="0" presId="urn:microsoft.com/office/officeart/2005/8/layout/vList2"/>
    <dgm:cxn modelId="{E116DEC1-E153-43DD-B0C7-2B7F66EAB5D6}" type="presParOf" srcId="{E91ED1FF-BAFE-4E39-A9A0-0B2DC63DDAF2}" destId="{18FC96B4-9AED-4700-90AF-624CEC7D3168}" srcOrd="1" destOrd="0" presId="urn:microsoft.com/office/officeart/2005/8/layout/vList2"/>
    <dgm:cxn modelId="{2F326D10-2177-43AC-9E46-D0DE170CAF1E}" type="presParOf" srcId="{E91ED1FF-BAFE-4E39-A9A0-0B2DC63DDAF2}" destId="{548B0DA1-A0AD-4AAF-B0C1-C5174C04ADE4}" srcOrd="2" destOrd="0" presId="urn:microsoft.com/office/officeart/2005/8/layout/vList2"/>
    <dgm:cxn modelId="{8C50BE8F-3E69-4E13-BA0F-9AAE6BC575C9}" type="presParOf" srcId="{E91ED1FF-BAFE-4E39-A9A0-0B2DC63DDAF2}" destId="{C5A225FF-54A3-40FE-A23B-6A77E6D69615}" srcOrd="3" destOrd="0" presId="urn:microsoft.com/office/officeart/2005/8/layout/vList2"/>
    <dgm:cxn modelId="{D65AF7C7-2705-4E88-9CEE-91D6F5F96E78}" type="presParOf" srcId="{E91ED1FF-BAFE-4E39-A9A0-0B2DC63DDAF2}" destId="{4E732ED0-ACCB-473F-837C-AB406712996F}" srcOrd="4" destOrd="0" presId="urn:microsoft.com/office/officeart/2005/8/layout/vList2"/>
    <dgm:cxn modelId="{8A9A99E0-6112-4662-9802-49F7EEE4B071}" type="presParOf" srcId="{E91ED1FF-BAFE-4E39-A9A0-0B2DC63DDAF2}" destId="{E9ADA4E2-95BB-4C56-AFBB-6399133CA449}" srcOrd="5" destOrd="0" presId="urn:microsoft.com/office/officeart/2005/8/layout/vList2"/>
    <dgm:cxn modelId="{D9300A85-5D66-4F89-A95B-BC081E910F26}" type="presParOf" srcId="{E91ED1FF-BAFE-4E39-A9A0-0B2DC63DDAF2}" destId="{47FF8CE8-6B4C-4CDE-8501-FD264CB391A5}" srcOrd="6" destOrd="0" presId="urn:microsoft.com/office/officeart/2005/8/layout/vList2"/>
    <dgm:cxn modelId="{5575C162-3F8F-454A-B349-38402002145B}" type="presParOf" srcId="{E91ED1FF-BAFE-4E39-A9A0-0B2DC63DDAF2}" destId="{97108E9A-6BA9-4C64-8430-491130169DB4}" srcOrd="7" destOrd="0" presId="urn:microsoft.com/office/officeart/2005/8/layout/vList2"/>
    <dgm:cxn modelId="{31BF7FBB-83CE-4C80-8AAD-C0CC0F076BA8}" type="presParOf" srcId="{E91ED1FF-BAFE-4E39-A9A0-0B2DC63DDAF2}" destId="{EEB8A2ED-BF1C-4ACB-8AB8-3E0E5FCE01D4}" srcOrd="8" destOrd="0" presId="urn:microsoft.com/office/officeart/2005/8/layout/vList2"/>
    <dgm:cxn modelId="{8E77EBF1-173A-4FA9-A2C2-90D5BE2E46AB}" type="presParOf" srcId="{E91ED1FF-BAFE-4E39-A9A0-0B2DC63DDAF2}" destId="{F37A90E2-88BC-44EF-B717-7C75A594938C}" srcOrd="9" destOrd="0" presId="urn:microsoft.com/office/officeart/2005/8/layout/vList2"/>
    <dgm:cxn modelId="{850BC92C-8FA7-4801-907B-23BB886B2F48}" type="presParOf" srcId="{E91ED1FF-BAFE-4E39-A9A0-0B2DC63DDAF2}" destId="{2A9E8050-9CEF-4325-90DA-98FAB08F1702}" srcOrd="10" destOrd="0" presId="urn:microsoft.com/office/officeart/2005/8/layout/vList2"/>
    <dgm:cxn modelId="{D1DC6089-F38F-45C9-857E-FEF1F4E703E6}" type="presParOf" srcId="{E91ED1FF-BAFE-4E39-A9A0-0B2DC63DDAF2}" destId="{42046157-9DFF-4038-992A-085C034B7217}" srcOrd="11" destOrd="0" presId="urn:microsoft.com/office/officeart/2005/8/layout/vList2"/>
    <dgm:cxn modelId="{84F2760C-028F-46DA-A30F-F4BEB3B47DF9}" type="presParOf" srcId="{E91ED1FF-BAFE-4E39-A9A0-0B2DC63DDAF2}" destId="{23E73A97-5B43-48FD-AC44-6216318167A4}" srcOrd="12" destOrd="0" presId="urn:microsoft.com/office/officeart/2005/8/layout/vList2"/>
    <dgm:cxn modelId="{806EB386-2335-4E38-B5A2-23AE0DAC7054}" type="presParOf" srcId="{E91ED1FF-BAFE-4E39-A9A0-0B2DC63DDAF2}" destId="{38352CC7-5BD7-4FF1-B27E-BB9FBB9422E6}" srcOrd="13" destOrd="0" presId="urn:microsoft.com/office/officeart/2005/8/layout/vList2"/>
    <dgm:cxn modelId="{85002635-1F28-4A9C-9A35-3CBFE8AAE6A9}" type="presParOf" srcId="{E91ED1FF-BAFE-4E39-A9A0-0B2DC63DDAF2}" destId="{77C962C3-63F1-40D3-8E1E-0FF7810C520E}" srcOrd="14" destOrd="0" presId="urn:microsoft.com/office/officeart/2005/8/layout/vList2"/>
    <dgm:cxn modelId="{B463AD4B-6A67-48F2-92F5-9028C1C15F48}" type="presParOf" srcId="{E91ED1FF-BAFE-4E39-A9A0-0B2DC63DDAF2}" destId="{80CC1C8C-A462-459B-A893-430A81B01717}" srcOrd="15" destOrd="0" presId="urn:microsoft.com/office/officeart/2005/8/layout/vList2"/>
    <dgm:cxn modelId="{23C732BE-FEC7-4614-84C4-158F977BB844}" type="presParOf" srcId="{E91ED1FF-BAFE-4E39-A9A0-0B2DC63DDAF2}" destId="{DEBCD200-A7BF-4893-A336-CAB80EF3CB58}" srcOrd="16" destOrd="0" presId="urn:microsoft.com/office/officeart/2005/8/layout/vList2"/>
    <dgm:cxn modelId="{74C1D148-B27F-440D-8171-275611B4B000}" type="presParOf" srcId="{E91ED1FF-BAFE-4E39-A9A0-0B2DC63DDAF2}" destId="{8BBD9F96-C2F5-40DE-8E74-E7727E771673}" srcOrd="17" destOrd="0" presId="urn:microsoft.com/office/officeart/2005/8/layout/vList2"/>
    <dgm:cxn modelId="{7572C35F-389D-4C76-B062-CA71909AD41F}" type="presParOf" srcId="{E91ED1FF-BAFE-4E39-A9A0-0B2DC63DDAF2}" destId="{0749346D-C9FD-4DF3-AA17-7963022697BA}"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E0469-0BDD-4FEB-BDB3-378C27E48045}">
      <dsp:nvSpPr>
        <dsp:cNvPr id="0" name=""/>
        <dsp:cNvSpPr/>
      </dsp:nvSpPr>
      <dsp:spPr>
        <a:xfrm>
          <a:off x="1984" y="521387"/>
          <a:ext cx="1766093" cy="70643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2017</a:t>
          </a:r>
        </a:p>
      </dsp:txBody>
      <dsp:txXfrm>
        <a:off x="355203" y="521387"/>
        <a:ext cx="1059656" cy="706437"/>
      </dsp:txXfrm>
    </dsp:sp>
    <dsp:sp modelId="{5A2C8354-25AB-4C77-9427-B42122268AC2}">
      <dsp:nvSpPr>
        <dsp:cNvPr id="0" name=""/>
        <dsp:cNvSpPr/>
      </dsp:nvSpPr>
      <dsp:spPr>
        <a:xfrm>
          <a:off x="1591468" y="521387"/>
          <a:ext cx="1766093" cy="706437"/>
        </a:xfrm>
        <a:prstGeom prst="chevron">
          <a:avLst/>
        </a:prstGeom>
        <a:solidFill>
          <a:schemeClr val="accent4">
            <a:hueOff val="2888951"/>
            <a:satOff val="-3317"/>
            <a:lumOff val="-2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2022</a:t>
          </a:r>
        </a:p>
      </dsp:txBody>
      <dsp:txXfrm>
        <a:off x="1944687" y="521387"/>
        <a:ext cx="1059656" cy="706437"/>
      </dsp:txXfrm>
    </dsp:sp>
    <dsp:sp modelId="{ECC372A6-4E93-455B-8257-6832A844ACE9}">
      <dsp:nvSpPr>
        <dsp:cNvPr id="0" name=""/>
        <dsp:cNvSpPr/>
      </dsp:nvSpPr>
      <dsp:spPr>
        <a:xfrm>
          <a:off x="3180953" y="521387"/>
          <a:ext cx="1766093" cy="706437"/>
        </a:xfrm>
        <a:prstGeom prst="chevron">
          <a:avLst/>
        </a:prstGeom>
        <a:solidFill>
          <a:schemeClr val="accent4">
            <a:hueOff val="5777902"/>
            <a:satOff val="-6633"/>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2027</a:t>
          </a:r>
        </a:p>
      </dsp:txBody>
      <dsp:txXfrm>
        <a:off x="3534172" y="521387"/>
        <a:ext cx="1059656" cy="706437"/>
      </dsp:txXfrm>
    </dsp:sp>
    <dsp:sp modelId="{0CD3B2A3-F1F8-4210-AA91-57728D481CB4}">
      <dsp:nvSpPr>
        <dsp:cNvPr id="0" name=""/>
        <dsp:cNvSpPr/>
      </dsp:nvSpPr>
      <dsp:spPr>
        <a:xfrm>
          <a:off x="4770437" y="521387"/>
          <a:ext cx="1766093" cy="706437"/>
        </a:xfrm>
        <a:prstGeom prst="chevron">
          <a:avLst/>
        </a:prstGeom>
        <a:solidFill>
          <a:schemeClr val="accent4">
            <a:hueOff val="8666853"/>
            <a:satOff val="-9950"/>
            <a:lumOff val="-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2032</a:t>
          </a:r>
        </a:p>
      </dsp:txBody>
      <dsp:txXfrm>
        <a:off x="5123656" y="521387"/>
        <a:ext cx="1059656" cy="706437"/>
      </dsp:txXfrm>
    </dsp:sp>
    <dsp:sp modelId="{6E41AC59-7B47-49C5-9071-56E2EEA1595B}">
      <dsp:nvSpPr>
        <dsp:cNvPr id="0" name=""/>
        <dsp:cNvSpPr/>
      </dsp:nvSpPr>
      <dsp:spPr>
        <a:xfrm>
          <a:off x="6359921" y="521387"/>
          <a:ext cx="1766093" cy="706437"/>
        </a:xfrm>
        <a:prstGeom prst="chevron">
          <a:avLst/>
        </a:prstGeom>
        <a:solidFill>
          <a:schemeClr val="accent4">
            <a:hueOff val="11555804"/>
            <a:satOff val="-13266"/>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2037</a:t>
          </a:r>
        </a:p>
      </dsp:txBody>
      <dsp:txXfrm>
        <a:off x="6713140" y="521387"/>
        <a:ext cx="1059656" cy="706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CE135-C22B-4EF9-9C2F-3F8B5C150F6E}">
      <dsp:nvSpPr>
        <dsp:cNvPr id="0" name=""/>
        <dsp:cNvSpPr/>
      </dsp:nvSpPr>
      <dsp:spPr>
        <a:xfrm rot="16200000">
          <a:off x="-1610785" y="2378068"/>
          <a:ext cx="3640455" cy="27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44981" bIns="0" numCol="1" spcCol="1270" anchor="t" anchorCtr="0">
          <a:noAutofit/>
        </a:bodyPr>
        <a:lstStyle/>
        <a:p>
          <a:pPr marL="0" lvl="0" indent="0" algn="r" defTabSz="800100">
            <a:lnSpc>
              <a:spcPct val="90000"/>
            </a:lnSpc>
            <a:spcBef>
              <a:spcPct val="0"/>
            </a:spcBef>
            <a:spcAft>
              <a:spcPct val="35000"/>
            </a:spcAft>
            <a:buNone/>
          </a:pPr>
          <a:r>
            <a:rPr lang="en-US" sz="1800" b="1" kern="1200"/>
            <a:t>Groundwater</a:t>
          </a:r>
        </a:p>
      </dsp:txBody>
      <dsp:txXfrm>
        <a:off x="-1610785" y="2378068"/>
        <a:ext cx="3640455" cy="277773"/>
      </dsp:txXfrm>
    </dsp:sp>
    <dsp:sp modelId="{858FFA21-D30A-429C-ACD7-40A439F405AF}">
      <dsp:nvSpPr>
        <dsp:cNvPr id="0" name=""/>
        <dsp:cNvSpPr/>
      </dsp:nvSpPr>
      <dsp:spPr>
        <a:xfrm>
          <a:off x="348329" y="696728"/>
          <a:ext cx="1383607" cy="364045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44981" rIns="99568" bIns="99568" numCol="1" spcCol="1270" anchor="t" anchorCtr="0">
          <a:noAutofit/>
        </a:bodyPr>
        <a:lstStyle/>
        <a:p>
          <a:pPr marL="114300" lvl="1" indent="0" algn="l" defTabSz="622300" rtl="0">
            <a:lnSpc>
              <a:spcPct val="90000"/>
            </a:lnSpc>
            <a:spcBef>
              <a:spcPct val="0"/>
            </a:spcBef>
            <a:spcAft>
              <a:spcPct val="15000"/>
            </a:spcAft>
            <a:buChar char="•"/>
          </a:pPr>
          <a:r>
            <a:rPr lang="en-US" sz="1400" b="1" kern="1200">
              <a:latin typeface="segoe ui black"/>
            </a:rPr>
            <a:t>Natural Infiltration</a:t>
          </a:r>
          <a:endParaRPr lang="en-US" sz="1400" kern="1200"/>
        </a:p>
        <a:p>
          <a:pPr marL="58738" lvl="1" indent="-58738" algn="l" defTabSz="622300" rtl="0">
            <a:lnSpc>
              <a:spcPct val="90000"/>
            </a:lnSpc>
            <a:spcBef>
              <a:spcPct val="0"/>
            </a:spcBef>
            <a:spcAft>
              <a:spcPct val="15000"/>
            </a:spcAft>
            <a:buChar char="•"/>
          </a:pPr>
          <a:r>
            <a:rPr lang="en-US" sz="1400" b="1" kern="1200" dirty="0">
              <a:solidFill>
                <a:prstClr val="black"/>
              </a:solidFill>
              <a:latin typeface="segoe ui"/>
              <a:ea typeface="+mn-ea"/>
              <a:cs typeface="+mn-cs"/>
            </a:rPr>
            <a:t>Net Groundwater Inflow</a:t>
          </a:r>
        </a:p>
      </dsp:txBody>
      <dsp:txXfrm>
        <a:off x="348329" y="696728"/>
        <a:ext cx="1383607" cy="3640455"/>
      </dsp:txXfrm>
    </dsp:sp>
    <dsp:sp modelId="{5FE323AA-D241-44CC-AC8A-1969DC65416C}">
      <dsp:nvSpPr>
        <dsp:cNvPr id="0" name=""/>
        <dsp:cNvSpPr/>
      </dsp:nvSpPr>
      <dsp:spPr>
        <a:xfrm>
          <a:off x="70555" y="330066"/>
          <a:ext cx="555547" cy="555547"/>
        </a:xfrm>
        <a:prstGeom prst="rect">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DC589E-6CB3-4A14-944D-39FC087BCE52}">
      <dsp:nvSpPr>
        <dsp:cNvPr id="0" name=""/>
        <dsp:cNvSpPr/>
      </dsp:nvSpPr>
      <dsp:spPr>
        <a:xfrm rot="16200000">
          <a:off x="418794" y="2378068"/>
          <a:ext cx="3640455" cy="27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44981" bIns="0" numCol="1" spcCol="1270" anchor="t" anchorCtr="0">
          <a:noAutofit/>
        </a:bodyPr>
        <a:lstStyle/>
        <a:p>
          <a:pPr marL="0" lvl="0" indent="0" algn="r" defTabSz="800100">
            <a:lnSpc>
              <a:spcPct val="90000"/>
            </a:lnSpc>
            <a:spcBef>
              <a:spcPct val="0"/>
            </a:spcBef>
            <a:spcAft>
              <a:spcPct val="35000"/>
            </a:spcAft>
            <a:buNone/>
          </a:pPr>
          <a:r>
            <a:rPr lang="en-US" sz="1800" b="1" kern="1200"/>
            <a:t>SWP Exchange Water</a:t>
          </a:r>
        </a:p>
      </dsp:txBody>
      <dsp:txXfrm>
        <a:off x="418794" y="2378068"/>
        <a:ext cx="3640455" cy="277773"/>
      </dsp:txXfrm>
    </dsp:sp>
    <dsp:sp modelId="{BC56A348-09C7-4DB6-9EC5-93EA2CF1B488}">
      <dsp:nvSpPr>
        <dsp:cNvPr id="0" name=""/>
        <dsp:cNvSpPr/>
      </dsp:nvSpPr>
      <dsp:spPr>
        <a:xfrm>
          <a:off x="2377908" y="696728"/>
          <a:ext cx="1383607" cy="3640455"/>
        </a:xfrm>
        <a:prstGeom prst="rect">
          <a:avLst/>
        </a:prstGeom>
        <a:solidFill>
          <a:schemeClr val="accent4">
            <a:hueOff val="2311161"/>
            <a:satOff val="-2653"/>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44981"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a:solidFill>
                <a:schemeClr val="bg1"/>
              </a:solidFill>
            </a:rPr>
            <a:t>Table A Amount</a:t>
          </a:r>
        </a:p>
        <a:p>
          <a:pPr marL="114300" lvl="1" indent="-114300" algn="l" defTabSz="622300">
            <a:lnSpc>
              <a:spcPct val="90000"/>
            </a:lnSpc>
            <a:spcBef>
              <a:spcPct val="0"/>
            </a:spcBef>
            <a:spcAft>
              <a:spcPct val="15000"/>
            </a:spcAft>
            <a:buChar char="•"/>
          </a:pPr>
          <a:r>
            <a:rPr lang="en-US" sz="1400" b="1" kern="1200">
              <a:solidFill>
                <a:schemeClr val="bg1"/>
              </a:solidFill>
            </a:rPr>
            <a:t>Yuba Accord</a:t>
          </a:r>
        </a:p>
        <a:p>
          <a:pPr marL="114300" lvl="1" indent="-114300" algn="l" defTabSz="622300">
            <a:lnSpc>
              <a:spcPct val="90000"/>
            </a:lnSpc>
            <a:spcBef>
              <a:spcPct val="0"/>
            </a:spcBef>
            <a:spcAft>
              <a:spcPct val="15000"/>
            </a:spcAft>
            <a:buChar char="•"/>
          </a:pPr>
          <a:r>
            <a:rPr lang="en-US" sz="1400" b="1" kern="1200">
              <a:solidFill>
                <a:schemeClr val="bg1"/>
              </a:solidFill>
            </a:rPr>
            <a:t>Delta Conveyance Facility</a:t>
          </a:r>
        </a:p>
        <a:p>
          <a:pPr marL="114300" lvl="1" indent="-114300" algn="l" defTabSz="622300" rtl="0">
            <a:lnSpc>
              <a:spcPct val="90000"/>
            </a:lnSpc>
            <a:spcBef>
              <a:spcPct val="0"/>
            </a:spcBef>
            <a:spcAft>
              <a:spcPct val="15000"/>
            </a:spcAft>
            <a:buChar char="•"/>
          </a:pPr>
          <a:r>
            <a:rPr lang="en-US" sz="1400" b="1" kern="1200" dirty="0">
              <a:solidFill>
                <a:schemeClr val="bg1"/>
              </a:solidFill>
            </a:rPr>
            <a:t>Lake Perris Seepage</a:t>
          </a:r>
          <a:r>
            <a:rPr lang="en-US" sz="1400" b="1" kern="1200" dirty="0">
              <a:solidFill>
                <a:schemeClr val="bg1"/>
              </a:solidFill>
              <a:latin typeface="segoe ui black"/>
            </a:rPr>
            <a:t> </a:t>
          </a:r>
        </a:p>
        <a:p>
          <a:pPr marL="114300" lvl="1" indent="-114300" algn="l" defTabSz="622300">
            <a:lnSpc>
              <a:spcPct val="90000"/>
            </a:lnSpc>
            <a:spcBef>
              <a:spcPct val="0"/>
            </a:spcBef>
            <a:spcAft>
              <a:spcPct val="15000"/>
            </a:spcAft>
            <a:buChar char="•"/>
          </a:pPr>
          <a:r>
            <a:rPr lang="en-US" sz="1400" b="1" kern="1200">
              <a:solidFill>
                <a:schemeClr val="bg1"/>
              </a:solidFill>
            </a:rPr>
            <a:t>Sites Reservoir</a:t>
          </a:r>
        </a:p>
      </dsp:txBody>
      <dsp:txXfrm>
        <a:off x="2377908" y="696728"/>
        <a:ext cx="1383607" cy="3640455"/>
      </dsp:txXfrm>
    </dsp:sp>
    <dsp:sp modelId="{8EB25F7B-E02A-4B3C-919C-842F10804F2A}">
      <dsp:nvSpPr>
        <dsp:cNvPr id="0" name=""/>
        <dsp:cNvSpPr/>
      </dsp:nvSpPr>
      <dsp:spPr>
        <a:xfrm>
          <a:off x="2100135" y="330066"/>
          <a:ext cx="555547" cy="555547"/>
        </a:xfrm>
        <a:prstGeom prst="rect">
          <a:avLst/>
        </a:prstGeom>
        <a:solidFill>
          <a:schemeClr val="accent4">
            <a:tint val="50000"/>
            <a:hueOff val="2366598"/>
            <a:satOff val="-2766"/>
            <a:lumOff val="-1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38B218-AD04-4EA0-BCA7-FE4BB7FCFD24}">
      <dsp:nvSpPr>
        <dsp:cNvPr id="0" name=""/>
        <dsp:cNvSpPr/>
      </dsp:nvSpPr>
      <dsp:spPr>
        <a:xfrm rot="16200000">
          <a:off x="2448374" y="2378068"/>
          <a:ext cx="3640455" cy="27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44981" bIns="0" numCol="1" spcCol="1270" anchor="t" anchorCtr="0">
          <a:noAutofit/>
        </a:bodyPr>
        <a:lstStyle/>
        <a:p>
          <a:pPr marL="0" lvl="0" indent="0" algn="r" defTabSz="800100" rtl="0">
            <a:lnSpc>
              <a:spcPct val="90000"/>
            </a:lnSpc>
            <a:spcBef>
              <a:spcPct val="0"/>
            </a:spcBef>
            <a:spcAft>
              <a:spcPct val="35000"/>
            </a:spcAft>
            <a:buNone/>
          </a:pPr>
          <a:r>
            <a:rPr lang="en-US" sz="1800" b="1" kern="1200"/>
            <a:t>Colorado River Water</a:t>
          </a:r>
          <a:r>
            <a:rPr lang="en-US" sz="1800" b="1" kern="1200">
              <a:latin typeface="segoe ui black"/>
            </a:rPr>
            <a:t> </a:t>
          </a:r>
          <a:endParaRPr lang="en-US" sz="1800" b="1" kern="1200"/>
        </a:p>
      </dsp:txBody>
      <dsp:txXfrm>
        <a:off x="2448374" y="2378068"/>
        <a:ext cx="3640455" cy="277773"/>
      </dsp:txXfrm>
    </dsp:sp>
    <dsp:sp modelId="{0134C9BA-2160-4F6C-BCE2-C58899F8FE28}">
      <dsp:nvSpPr>
        <dsp:cNvPr id="0" name=""/>
        <dsp:cNvSpPr/>
      </dsp:nvSpPr>
      <dsp:spPr>
        <a:xfrm>
          <a:off x="4407488" y="696728"/>
          <a:ext cx="1383607" cy="3640455"/>
        </a:xfrm>
        <a:prstGeom prst="rect">
          <a:avLst/>
        </a:prstGeom>
        <a:solidFill>
          <a:schemeClr val="accent4">
            <a:hueOff val="4622322"/>
            <a:satOff val="-5306"/>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44981" rIns="99568" bIns="99568" numCol="1" spcCol="1270" anchor="t" anchorCtr="0">
          <a:noAutofit/>
        </a:bodyPr>
        <a:lstStyle/>
        <a:p>
          <a:pPr marL="114300" lvl="1" indent="-114300" algn="l" defTabSz="969963">
            <a:lnSpc>
              <a:spcPct val="90000"/>
            </a:lnSpc>
            <a:spcBef>
              <a:spcPct val="0"/>
            </a:spcBef>
            <a:spcAft>
              <a:spcPct val="15000"/>
            </a:spcAft>
            <a:buChar char="•"/>
          </a:pPr>
          <a:r>
            <a:rPr lang="en-US" sz="1400" b="1" kern="1200">
              <a:solidFill>
                <a:schemeClr val="bg1"/>
              </a:solidFill>
            </a:rPr>
            <a:t>QSA Base Entitlement</a:t>
          </a:r>
        </a:p>
        <a:p>
          <a:pPr marL="114300" lvl="1" indent="-114300" algn="l" defTabSz="622300">
            <a:lnSpc>
              <a:spcPct val="90000"/>
            </a:lnSpc>
            <a:spcBef>
              <a:spcPct val="0"/>
            </a:spcBef>
            <a:spcAft>
              <a:spcPct val="15000"/>
            </a:spcAft>
            <a:buChar char="•"/>
          </a:pPr>
          <a:r>
            <a:rPr lang="en-US" sz="1400" b="1" kern="1200">
              <a:solidFill>
                <a:schemeClr val="bg1"/>
              </a:solidFill>
            </a:rPr>
            <a:t>IID/CVWD Transfers</a:t>
          </a:r>
        </a:p>
        <a:p>
          <a:pPr marL="114300" lvl="1" indent="-114300" algn="l" defTabSz="622300">
            <a:lnSpc>
              <a:spcPct val="90000"/>
            </a:lnSpc>
            <a:spcBef>
              <a:spcPct val="0"/>
            </a:spcBef>
            <a:spcAft>
              <a:spcPct val="15000"/>
            </a:spcAft>
            <a:buChar char="•"/>
          </a:pPr>
          <a:r>
            <a:rPr lang="en-US" sz="1400" b="1" kern="1200">
              <a:solidFill>
                <a:schemeClr val="bg1"/>
              </a:solidFill>
            </a:rPr>
            <a:t>MWD SWP Transfer</a:t>
          </a:r>
        </a:p>
        <a:p>
          <a:pPr marL="114300" lvl="1" indent="-114300" algn="l" defTabSz="622300">
            <a:lnSpc>
              <a:spcPct val="90000"/>
            </a:lnSpc>
            <a:spcBef>
              <a:spcPct val="0"/>
            </a:spcBef>
            <a:spcAft>
              <a:spcPct val="15000"/>
            </a:spcAft>
            <a:buChar char="•"/>
          </a:pPr>
          <a:r>
            <a:rPr lang="en-US" sz="1400" b="1" kern="1200">
              <a:solidFill>
                <a:schemeClr val="bg1"/>
              </a:solidFill>
            </a:rPr>
            <a:t>Minus Conveyance Losses</a:t>
          </a:r>
        </a:p>
      </dsp:txBody>
      <dsp:txXfrm>
        <a:off x="4407488" y="696728"/>
        <a:ext cx="1383607" cy="3640455"/>
      </dsp:txXfrm>
    </dsp:sp>
    <dsp:sp modelId="{373E15F9-6E7F-4B70-987E-ECC33669E922}">
      <dsp:nvSpPr>
        <dsp:cNvPr id="0" name=""/>
        <dsp:cNvSpPr/>
      </dsp:nvSpPr>
      <dsp:spPr>
        <a:xfrm>
          <a:off x="4129714" y="330066"/>
          <a:ext cx="555547" cy="555547"/>
        </a:xfrm>
        <a:prstGeom prst="rect">
          <a:avLst/>
        </a:prstGeom>
        <a:solidFill>
          <a:schemeClr val="accent4">
            <a:tint val="50000"/>
            <a:hueOff val="4733195"/>
            <a:satOff val="-5532"/>
            <a:lumOff val="-2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EFC6EC-F03E-4888-A3BD-B980DDAA3047}">
      <dsp:nvSpPr>
        <dsp:cNvPr id="0" name=""/>
        <dsp:cNvSpPr/>
      </dsp:nvSpPr>
      <dsp:spPr>
        <a:xfrm rot="16200000">
          <a:off x="4477953" y="2378068"/>
          <a:ext cx="3640455" cy="27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44981" bIns="0" numCol="1" spcCol="1270" anchor="t" anchorCtr="0">
          <a:noAutofit/>
        </a:bodyPr>
        <a:lstStyle/>
        <a:p>
          <a:pPr marL="0" lvl="0" indent="0" algn="r" defTabSz="800100">
            <a:lnSpc>
              <a:spcPct val="90000"/>
            </a:lnSpc>
            <a:spcBef>
              <a:spcPct val="0"/>
            </a:spcBef>
            <a:spcAft>
              <a:spcPct val="35000"/>
            </a:spcAft>
            <a:buNone/>
          </a:pPr>
          <a:r>
            <a:rPr lang="en-US" sz="1800" b="1" kern="1200"/>
            <a:t>Recycled Water</a:t>
          </a:r>
        </a:p>
      </dsp:txBody>
      <dsp:txXfrm>
        <a:off x="4477953" y="2378068"/>
        <a:ext cx="3640455" cy="277773"/>
      </dsp:txXfrm>
    </dsp:sp>
    <dsp:sp modelId="{449D25A6-6ED6-4E40-BF76-E3EC99EA04CB}">
      <dsp:nvSpPr>
        <dsp:cNvPr id="0" name=""/>
        <dsp:cNvSpPr/>
      </dsp:nvSpPr>
      <dsp:spPr>
        <a:xfrm>
          <a:off x="6437068" y="696728"/>
          <a:ext cx="1383607" cy="3640455"/>
        </a:xfrm>
        <a:prstGeom prst="rect">
          <a:avLst/>
        </a:prstGeom>
        <a:solidFill>
          <a:schemeClr val="accent4">
            <a:hueOff val="6933483"/>
            <a:satOff val="-7960"/>
            <a:lumOff val="-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44981"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a:solidFill>
                <a:schemeClr val="bg1"/>
              </a:solidFill>
            </a:rPr>
            <a:t>Based on Municipal Wastewater Flow Projections</a:t>
          </a:r>
        </a:p>
      </dsp:txBody>
      <dsp:txXfrm>
        <a:off x="6437068" y="696728"/>
        <a:ext cx="1383607" cy="3640455"/>
      </dsp:txXfrm>
    </dsp:sp>
    <dsp:sp modelId="{786760CD-E6C1-4686-9432-839119F20316}">
      <dsp:nvSpPr>
        <dsp:cNvPr id="0" name=""/>
        <dsp:cNvSpPr/>
      </dsp:nvSpPr>
      <dsp:spPr>
        <a:xfrm>
          <a:off x="6159294" y="330066"/>
          <a:ext cx="555547" cy="555547"/>
        </a:xfrm>
        <a:prstGeom prst="rect">
          <a:avLst/>
        </a:prstGeom>
        <a:solidFill>
          <a:schemeClr val="accent4">
            <a:tint val="50000"/>
            <a:hueOff val="7099793"/>
            <a:satOff val="-8297"/>
            <a:lumOff val="-3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047D16-FBA1-4724-AC14-8CE6FB6073D2}">
      <dsp:nvSpPr>
        <dsp:cNvPr id="0" name=""/>
        <dsp:cNvSpPr/>
      </dsp:nvSpPr>
      <dsp:spPr>
        <a:xfrm rot="16200000">
          <a:off x="6507533" y="2378068"/>
          <a:ext cx="3640455" cy="27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44981" bIns="0" numCol="1" spcCol="1270" anchor="t" anchorCtr="0">
          <a:noAutofit/>
        </a:bodyPr>
        <a:lstStyle/>
        <a:p>
          <a:pPr marL="0" lvl="0" indent="0" algn="r" defTabSz="800100">
            <a:lnSpc>
              <a:spcPct val="90000"/>
            </a:lnSpc>
            <a:spcBef>
              <a:spcPct val="0"/>
            </a:spcBef>
            <a:spcAft>
              <a:spcPct val="35000"/>
            </a:spcAft>
            <a:buNone/>
          </a:pPr>
          <a:r>
            <a:rPr lang="en-US" sz="1800" b="1" kern="1200"/>
            <a:t>Surface Water</a:t>
          </a:r>
        </a:p>
      </dsp:txBody>
      <dsp:txXfrm>
        <a:off x="6507533" y="2378068"/>
        <a:ext cx="3640455" cy="277773"/>
      </dsp:txXfrm>
    </dsp:sp>
    <dsp:sp modelId="{3681851E-59D8-4D9D-BA04-95734B8BD0DC}">
      <dsp:nvSpPr>
        <dsp:cNvPr id="0" name=""/>
        <dsp:cNvSpPr/>
      </dsp:nvSpPr>
      <dsp:spPr>
        <a:xfrm>
          <a:off x="8466648" y="696728"/>
          <a:ext cx="1383607" cy="3640455"/>
        </a:xfrm>
        <a:prstGeom prst="rect">
          <a:avLst/>
        </a:prstGeom>
        <a:solidFill>
          <a:schemeClr val="accent4">
            <a:hueOff val="9244644"/>
            <a:satOff val="-10613"/>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44981"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a:solidFill>
                <a:schemeClr val="bg1"/>
              </a:solidFill>
              <a:latin typeface="+mn-lt"/>
              <a:ea typeface="+mn-ea"/>
              <a:cs typeface="+mn-cs"/>
            </a:rPr>
            <a:t>Snow</a:t>
          </a:r>
          <a:r>
            <a:rPr lang="en-US" sz="1400" b="1" kern="1200">
              <a:solidFill>
                <a:schemeClr val="bg1"/>
              </a:solidFill>
              <a:latin typeface="+mn-lt"/>
            </a:rPr>
            <a:t>, Falls &amp; Chino Creek</a:t>
          </a:r>
        </a:p>
        <a:p>
          <a:pPr marL="114300" lvl="1" indent="-114300" algn="l" defTabSz="622300">
            <a:lnSpc>
              <a:spcPct val="90000"/>
            </a:lnSpc>
            <a:spcBef>
              <a:spcPct val="0"/>
            </a:spcBef>
            <a:spcAft>
              <a:spcPct val="15000"/>
            </a:spcAft>
            <a:buChar char="•"/>
          </a:pPr>
          <a:r>
            <a:rPr lang="en-US" sz="1400" b="1" kern="1200" dirty="0">
              <a:solidFill>
                <a:schemeClr val="bg1"/>
              </a:solidFill>
              <a:latin typeface="+mn-lt"/>
            </a:rPr>
            <a:t>Whitewater River</a:t>
          </a:r>
        </a:p>
      </dsp:txBody>
      <dsp:txXfrm>
        <a:off x="8466648" y="696728"/>
        <a:ext cx="1383607" cy="3640455"/>
      </dsp:txXfrm>
    </dsp:sp>
    <dsp:sp modelId="{A0C7BF86-DAF5-4CF1-96BF-E6E255D42460}">
      <dsp:nvSpPr>
        <dsp:cNvPr id="0" name=""/>
        <dsp:cNvSpPr/>
      </dsp:nvSpPr>
      <dsp:spPr>
        <a:xfrm>
          <a:off x="8188874" y="330066"/>
          <a:ext cx="555547" cy="555547"/>
        </a:xfrm>
        <a:prstGeom prst="rect">
          <a:avLst/>
        </a:prstGeom>
        <a:solidFill>
          <a:schemeClr val="accent4">
            <a:tint val="50000"/>
            <a:hueOff val="9466391"/>
            <a:satOff val="-11063"/>
            <a:lumOff val="-4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83047D-3A7F-4094-B6CC-5F248919F699}">
      <dsp:nvSpPr>
        <dsp:cNvPr id="0" name=""/>
        <dsp:cNvSpPr/>
      </dsp:nvSpPr>
      <dsp:spPr>
        <a:xfrm rot="16200000">
          <a:off x="8537113" y="2378068"/>
          <a:ext cx="3640455" cy="27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44981" bIns="0" numCol="1" spcCol="1270" anchor="t" anchorCtr="0">
          <a:noAutofit/>
        </a:bodyPr>
        <a:lstStyle/>
        <a:p>
          <a:pPr marL="0" lvl="0" indent="0" algn="r" defTabSz="800100">
            <a:lnSpc>
              <a:spcPct val="90000"/>
            </a:lnSpc>
            <a:spcBef>
              <a:spcPct val="0"/>
            </a:spcBef>
            <a:spcAft>
              <a:spcPct val="35000"/>
            </a:spcAft>
            <a:buNone/>
          </a:pPr>
          <a:r>
            <a:rPr lang="en-US" sz="1800" b="1" kern="1200"/>
            <a:t>Other Supplies</a:t>
          </a:r>
        </a:p>
      </dsp:txBody>
      <dsp:txXfrm>
        <a:off x="8537113" y="2378068"/>
        <a:ext cx="3640455" cy="277773"/>
      </dsp:txXfrm>
    </dsp:sp>
    <dsp:sp modelId="{16D6F103-4332-4031-A0F9-CD4638F5009C}">
      <dsp:nvSpPr>
        <dsp:cNvPr id="0" name=""/>
        <dsp:cNvSpPr/>
      </dsp:nvSpPr>
      <dsp:spPr>
        <a:xfrm>
          <a:off x="10496227" y="696728"/>
          <a:ext cx="1383607" cy="3640455"/>
        </a:xfrm>
        <a:prstGeom prst="rect">
          <a:avLst/>
        </a:prstGeom>
        <a:solidFill>
          <a:schemeClr val="accent4">
            <a:hueOff val="11555804"/>
            <a:satOff val="-13266"/>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44981"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a:solidFill>
                <a:schemeClr val="bg1"/>
              </a:solidFill>
            </a:rPr>
            <a:t>Rosedale Rio-Bravo</a:t>
          </a:r>
        </a:p>
      </dsp:txBody>
      <dsp:txXfrm>
        <a:off x="10496227" y="696728"/>
        <a:ext cx="1383607" cy="3640455"/>
      </dsp:txXfrm>
    </dsp:sp>
    <dsp:sp modelId="{3F1B5AC1-D7C2-4EE0-B8B4-C393E3B0C497}">
      <dsp:nvSpPr>
        <dsp:cNvPr id="0" name=""/>
        <dsp:cNvSpPr/>
      </dsp:nvSpPr>
      <dsp:spPr>
        <a:xfrm>
          <a:off x="10218453" y="330066"/>
          <a:ext cx="555547" cy="555547"/>
        </a:xfrm>
        <a:prstGeom prst="rect">
          <a:avLst/>
        </a:prstGeom>
        <a:solidFill>
          <a:schemeClr val="accent4">
            <a:tint val="50000"/>
            <a:hueOff val="11832988"/>
            <a:satOff val="-13829"/>
            <a:lumOff val="-5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BCBB1-C5DC-4F84-A714-C88B815B00AF}">
      <dsp:nvSpPr>
        <dsp:cNvPr id="0" name=""/>
        <dsp:cNvSpPr/>
      </dsp:nvSpPr>
      <dsp:spPr>
        <a:xfrm>
          <a:off x="0" y="48594"/>
          <a:ext cx="7222889" cy="8424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No New Projects = Baseline</a:t>
          </a:r>
        </a:p>
      </dsp:txBody>
      <dsp:txXfrm>
        <a:off x="41123" y="89717"/>
        <a:ext cx="7140643" cy="760154"/>
      </dsp:txXfrm>
    </dsp:sp>
    <dsp:sp modelId="{28FBEBB6-77D3-499A-B609-AC8D47C0F952}">
      <dsp:nvSpPr>
        <dsp:cNvPr id="0" name=""/>
        <dsp:cNvSpPr/>
      </dsp:nvSpPr>
      <dsp:spPr>
        <a:xfrm>
          <a:off x="0" y="1020594"/>
          <a:ext cx="7222889" cy="84240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Baseline w/ Climate Change</a:t>
          </a:r>
        </a:p>
      </dsp:txBody>
      <dsp:txXfrm>
        <a:off x="41123" y="1061717"/>
        <a:ext cx="7140643" cy="760154"/>
      </dsp:txXfrm>
    </dsp:sp>
    <dsp:sp modelId="{C0F33DD5-CE7F-45E6-9CBB-C31E2A354D28}">
      <dsp:nvSpPr>
        <dsp:cNvPr id="0" name=""/>
        <dsp:cNvSpPr/>
      </dsp:nvSpPr>
      <dsp:spPr>
        <a:xfrm>
          <a:off x="0" y="1992594"/>
          <a:ext cx="7222889" cy="84240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Five-Year w/Climate Change</a:t>
          </a:r>
        </a:p>
      </dsp:txBody>
      <dsp:txXfrm>
        <a:off x="41123" y="2033717"/>
        <a:ext cx="7140643" cy="760154"/>
      </dsp:txXfrm>
    </dsp:sp>
    <dsp:sp modelId="{43400E1D-3CC8-46E4-B931-F9B55A3B0FBC}">
      <dsp:nvSpPr>
        <dsp:cNvPr id="0" name=""/>
        <dsp:cNvSpPr/>
      </dsp:nvSpPr>
      <dsp:spPr>
        <a:xfrm>
          <a:off x="0" y="2964594"/>
          <a:ext cx="7222889" cy="84240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Future Projects w/Climate Change</a:t>
          </a:r>
        </a:p>
      </dsp:txBody>
      <dsp:txXfrm>
        <a:off x="41123" y="3005717"/>
        <a:ext cx="7140643" cy="760154"/>
      </dsp:txXfrm>
    </dsp:sp>
    <dsp:sp modelId="{44E7061F-A2A5-4023-9B60-315EF801FA26}">
      <dsp:nvSpPr>
        <dsp:cNvPr id="0" name=""/>
        <dsp:cNvSpPr/>
      </dsp:nvSpPr>
      <dsp:spPr>
        <a:xfrm>
          <a:off x="0" y="3985189"/>
          <a:ext cx="7222889" cy="842400"/>
        </a:xfrm>
        <a:prstGeom prst="roundRect">
          <a:avLst/>
        </a:prstGeom>
        <a:solidFill>
          <a:schemeClr val="accent3">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Expanded Ag w/Climate Change</a:t>
          </a:r>
        </a:p>
      </dsp:txBody>
      <dsp:txXfrm>
        <a:off x="41123" y="4026312"/>
        <a:ext cx="7140643" cy="760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BCBB1-C5DC-4F84-A714-C88B815B00AF}">
      <dsp:nvSpPr>
        <dsp:cNvPr id="0" name=""/>
        <dsp:cNvSpPr/>
      </dsp:nvSpPr>
      <dsp:spPr>
        <a:xfrm>
          <a:off x="0" y="48594"/>
          <a:ext cx="7222889" cy="8424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No New Projects = Baseline</a:t>
          </a:r>
        </a:p>
      </dsp:txBody>
      <dsp:txXfrm>
        <a:off x="41123" y="89717"/>
        <a:ext cx="7140643" cy="760154"/>
      </dsp:txXfrm>
    </dsp:sp>
    <dsp:sp modelId="{28FBEBB6-77D3-499A-B609-AC8D47C0F952}">
      <dsp:nvSpPr>
        <dsp:cNvPr id="0" name=""/>
        <dsp:cNvSpPr/>
      </dsp:nvSpPr>
      <dsp:spPr>
        <a:xfrm>
          <a:off x="0" y="1020594"/>
          <a:ext cx="7222889" cy="84240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Baseline w/ Climate Change</a:t>
          </a:r>
        </a:p>
      </dsp:txBody>
      <dsp:txXfrm>
        <a:off x="41123" y="1061717"/>
        <a:ext cx="7140643" cy="760154"/>
      </dsp:txXfrm>
    </dsp:sp>
    <dsp:sp modelId="{C0F33DD5-CE7F-45E6-9CBB-C31E2A354D28}">
      <dsp:nvSpPr>
        <dsp:cNvPr id="0" name=""/>
        <dsp:cNvSpPr/>
      </dsp:nvSpPr>
      <dsp:spPr>
        <a:xfrm>
          <a:off x="0" y="1992594"/>
          <a:ext cx="7222889" cy="84240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Five-Year w/Climate Change</a:t>
          </a:r>
        </a:p>
      </dsp:txBody>
      <dsp:txXfrm>
        <a:off x="41123" y="2033717"/>
        <a:ext cx="7140643" cy="760154"/>
      </dsp:txXfrm>
    </dsp:sp>
    <dsp:sp modelId="{43400E1D-3CC8-46E4-B931-F9B55A3B0FBC}">
      <dsp:nvSpPr>
        <dsp:cNvPr id="0" name=""/>
        <dsp:cNvSpPr/>
      </dsp:nvSpPr>
      <dsp:spPr>
        <a:xfrm>
          <a:off x="0" y="2964594"/>
          <a:ext cx="7222889" cy="84240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Future Projects w/Climate Change</a:t>
          </a:r>
        </a:p>
      </dsp:txBody>
      <dsp:txXfrm>
        <a:off x="41123" y="3005717"/>
        <a:ext cx="7140643" cy="760154"/>
      </dsp:txXfrm>
    </dsp:sp>
    <dsp:sp modelId="{44E7061F-A2A5-4023-9B60-315EF801FA26}">
      <dsp:nvSpPr>
        <dsp:cNvPr id="0" name=""/>
        <dsp:cNvSpPr/>
      </dsp:nvSpPr>
      <dsp:spPr>
        <a:xfrm>
          <a:off x="0" y="3985189"/>
          <a:ext cx="7222889" cy="842400"/>
        </a:xfrm>
        <a:prstGeom prst="roundRect">
          <a:avLst/>
        </a:prstGeom>
        <a:solidFill>
          <a:schemeClr val="accent3">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rPr>
            <a:t>Expanded Ag w/Climate Change</a:t>
          </a:r>
        </a:p>
      </dsp:txBody>
      <dsp:txXfrm>
        <a:off x="41123" y="4026312"/>
        <a:ext cx="7140643" cy="7601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BCBB1-C5DC-4F84-A714-C88B815B00AF}">
      <dsp:nvSpPr>
        <dsp:cNvPr id="0" name=""/>
        <dsp:cNvSpPr/>
      </dsp:nvSpPr>
      <dsp:spPr>
        <a:xfrm>
          <a:off x="0" y="1011"/>
          <a:ext cx="7427992" cy="46986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GSA Program Management</a:t>
          </a:r>
        </a:p>
      </dsp:txBody>
      <dsp:txXfrm>
        <a:off x="22937" y="23948"/>
        <a:ext cx="7382118" cy="423988"/>
      </dsp:txXfrm>
    </dsp:sp>
    <dsp:sp modelId="{548B0DA1-A0AD-4AAF-B0C1-C5174C04ADE4}">
      <dsp:nvSpPr>
        <dsp:cNvPr id="0" name=""/>
        <dsp:cNvSpPr/>
      </dsp:nvSpPr>
      <dsp:spPr>
        <a:xfrm>
          <a:off x="0" y="484978"/>
          <a:ext cx="7427992" cy="469862"/>
        </a:xfrm>
        <a:prstGeom prst="roundRect">
          <a:avLst/>
        </a:prstGeom>
        <a:solidFill>
          <a:schemeClr val="accent4">
            <a:hueOff val="1283978"/>
            <a:satOff val="-1474"/>
            <a:lumOff val="-1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Monitoring Programs</a:t>
          </a:r>
        </a:p>
      </dsp:txBody>
      <dsp:txXfrm>
        <a:off x="22937" y="507915"/>
        <a:ext cx="7382118" cy="423988"/>
      </dsp:txXfrm>
    </dsp:sp>
    <dsp:sp modelId="{4E732ED0-ACCB-473F-837C-AB406712996F}">
      <dsp:nvSpPr>
        <dsp:cNvPr id="0" name=""/>
        <dsp:cNvSpPr/>
      </dsp:nvSpPr>
      <dsp:spPr>
        <a:xfrm>
          <a:off x="0" y="968945"/>
          <a:ext cx="7427992" cy="469862"/>
        </a:xfrm>
        <a:prstGeom prst="roundRect">
          <a:avLst/>
        </a:prstGeom>
        <a:solidFill>
          <a:schemeClr val="accent4">
            <a:hueOff val="2567956"/>
            <a:satOff val="-2948"/>
            <a:lumOff val="-2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Tribal Coordination</a:t>
          </a:r>
        </a:p>
      </dsp:txBody>
      <dsp:txXfrm>
        <a:off x="22937" y="991882"/>
        <a:ext cx="7382118" cy="423988"/>
      </dsp:txXfrm>
    </dsp:sp>
    <dsp:sp modelId="{47FF8CE8-6B4C-4CDE-8501-FD264CB391A5}">
      <dsp:nvSpPr>
        <dsp:cNvPr id="0" name=""/>
        <dsp:cNvSpPr/>
      </dsp:nvSpPr>
      <dsp:spPr>
        <a:xfrm>
          <a:off x="0" y="1452912"/>
          <a:ext cx="7427992" cy="469862"/>
        </a:xfrm>
        <a:prstGeom prst="roundRect">
          <a:avLst/>
        </a:prstGeom>
        <a:solidFill>
          <a:schemeClr val="accent4">
            <a:hueOff val="3851935"/>
            <a:satOff val="-4422"/>
            <a:lumOff val="-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Stakeholder Outreach</a:t>
          </a:r>
        </a:p>
      </dsp:txBody>
      <dsp:txXfrm>
        <a:off x="22937" y="1475849"/>
        <a:ext cx="7382118" cy="423988"/>
      </dsp:txXfrm>
    </dsp:sp>
    <dsp:sp modelId="{EEB8A2ED-BF1C-4ACB-8AB8-3E0E5FCE01D4}">
      <dsp:nvSpPr>
        <dsp:cNvPr id="0" name=""/>
        <dsp:cNvSpPr/>
      </dsp:nvSpPr>
      <dsp:spPr>
        <a:xfrm>
          <a:off x="0" y="1936879"/>
          <a:ext cx="7427992" cy="469862"/>
        </a:xfrm>
        <a:prstGeom prst="roundRect">
          <a:avLst/>
        </a:prstGeom>
        <a:solidFill>
          <a:schemeClr val="accent4">
            <a:hueOff val="5135913"/>
            <a:satOff val="-5896"/>
            <a:lumOff val="-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Annual Reports </a:t>
          </a:r>
        </a:p>
      </dsp:txBody>
      <dsp:txXfrm>
        <a:off x="22937" y="1959816"/>
        <a:ext cx="7382118" cy="423988"/>
      </dsp:txXfrm>
    </dsp:sp>
    <dsp:sp modelId="{2A9E8050-9CEF-4325-90DA-98FAB08F1702}">
      <dsp:nvSpPr>
        <dsp:cNvPr id="0" name=""/>
        <dsp:cNvSpPr/>
      </dsp:nvSpPr>
      <dsp:spPr>
        <a:xfrm>
          <a:off x="0" y="2420846"/>
          <a:ext cx="7427992" cy="469862"/>
        </a:xfrm>
        <a:prstGeom prst="roundRect">
          <a:avLst/>
        </a:prstGeom>
        <a:solidFill>
          <a:schemeClr val="accent4">
            <a:hueOff val="6419892"/>
            <a:satOff val="-7370"/>
            <a:lumOff val="-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5-year Plan Update</a:t>
          </a:r>
        </a:p>
      </dsp:txBody>
      <dsp:txXfrm>
        <a:off x="22937" y="2443783"/>
        <a:ext cx="7382118" cy="423988"/>
      </dsp:txXfrm>
    </dsp:sp>
    <dsp:sp modelId="{23E73A97-5B43-48FD-AC44-6216318167A4}">
      <dsp:nvSpPr>
        <dsp:cNvPr id="0" name=""/>
        <dsp:cNvSpPr/>
      </dsp:nvSpPr>
      <dsp:spPr>
        <a:xfrm>
          <a:off x="0" y="2904813"/>
          <a:ext cx="7427992" cy="469862"/>
        </a:xfrm>
        <a:prstGeom prst="roundRect">
          <a:avLst/>
        </a:prstGeom>
        <a:solidFill>
          <a:schemeClr val="accent4">
            <a:hueOff val="7703870"/>
            <a:satOff val="-8844"/>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Monitoring Network Improvements</a:t>
          </a:r>
        </a:p>
      </dsp:txBody>
      <dsp:txXfrm>
        <a:off x="22937" y="2927750"/>
        <a:ext cx="7382118" cy="423988"/>
      </dsp:txXfrm>
    </dsp:sp>
    <dsp:sp modelId="{77C962C3-63F1-40D3-8E1E-0FF7810C520E}">
      <dsp:nvSpPr>
        <dsp:cNvPr id="0" name=""/>
        <dsp:cNvSpPr/>
      </dsp:nvSpPr>
      <dsp:spPr>
        <a:xfrm>
          <a:off x="0" y="3388781"/>
          <a:ext cx="7427992" cy="469862"/>
        </a:xfrm>
        <a:prstGeom prst="roundRect">
          <a:avLst/>
        </a:prstGeom>
        <a:solidFill>
          <a:schemeClr val="accent4">
            <a:hueOff val="8987848"/>
            <a:satOff val="-10318"/>
            <a:lumOff val="-7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Refine Subbasin Characterization</a:t>
          </a:r>
        </a:p>
      </dsp:txBody>
      <dsp:txXfrm>
        <a:off x="22937" y="3411718"/>
        <a:ext cx="7382118" cy="423988"/>
      </dsp:txXfrm>
    </dsp:sp>
    <dsp:sp modelId="{DEBCD200-A7BF-4893-A336-CAB80EF3CB58}">
      <dsp:nvSpPr>
        <dsp:cNvPr id="0" name=""/>
        <dsp:cNvSpPr/>
      </dsp:nvSpPr>
      <dsp:spPr>
        <a:xfrm>
          <a:off x="0" y="3872748"/>
          <a:ext cx="7427992" cy="469862"/>
        </a:xfrm>
        <a:prstGeom prst="roundRect">
          <a:avLst/>
        </a:prstGeom>
        <a:solidFill>
          <a:schemeClr val="accent4">
            <a:hueOff val="10271826"/>
            <a:satOff val="-11792"/>
            <a:lumOff val="-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Pursue Funding Opportunities</a:t>
          </a:r>
        </a:p>
      </dsp:txBody>
      <dsp:txXfrm>
        <a:off x="22937" y="3895685"/>
        <a:ext cx="7382118" cy="423988"/>
      </dsp:txXfrm>
    </dsp:sp>
    <dsp:sp modelId="{0749346D-C9FD-4DF3-AA17-7963022697BA}">
      <dsp:nvSpPr>
        <dsp:cNvPr id="0" name=""/>
        <dsp:cNvSpPr/>
      </dsp:nvSpPr>
      <dsp:spPr>
        <a:xfrm>
          <a:off x="0" y="4356715"/>
          <a:ext cx="7427992" cy="469862"/>
        </a:xfrm>
        <a:prstGeom prst="roundRect">
          <a:avLst/>
        </a:prstGeom>
        <a:solidFill>
          <a:schemeClr val="accent4">
            <a:hueOff val="11555804"/>
            <a:satOff val="-13266"/>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Implement Projects &amp; Management Actions</a:t>
          </a:r>
        </a:p>
      </dsp:txBody>
      <dsp:txXfrm>
        <a:off x="22937" y="4379652"/>
        <a:ext cx="7382118" cy="42398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E7B6555-A9BB-45B9-A613-9CB5111E9855}" type="datetimeFigureOut">
              <a:rPr lang="en-US" smtClean="0"/>
              <a:t>10/18/2021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BD9BF83-2E65-4B99-B534-8E0A2277CB0C}" type="slidenum">
              <a:rPr lang="en-US" smtClean="0"/>
              <a:t>‹#›</a:t>
            </a:fld>
            <a:endParaRPr lang="en-US"/>
          </a:p>
        </p:txBody>
      </p:sp>
    </p:spTree>
    <p:extLst>
      <p:ext uri="{BB962C8B-B14F-4D97-AF65-F5344CB8AC3E}">
        <p14:creationId xmlns:p14="http://schemas.microsoft.com/office/powerpoint/2010/main" val="231274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1</a:t>
            </a:fld>
            <a:endParaRPr lang="en-US"/>
          </a:p>
        </p:txBody>
      </p:sp>
    </p:spTree>
    <p:extLst>
      <p:ext uri="{BB962C8B-B14F-4D97-AF65-F5344CB8AC3E}">
        <p14:creationId xmlns:p14="http://schemas.microsoft.com/office/powerpoint/2010/main" val="176546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way of orientation,</a:t>
            </a:r>
            <a:r>
              <a:rPr lang="en-US" baseline="0" dirty="0"/>
              <a:t> this is the Plan Area, which </a:t>
            </a:r>
            <a:r>
              <a:rPr lang="en-US" b="0" dirty="0">
                <a:solidFill>
                  <a:schemeClr val="tx1"/>
                </a:solidFill>
              </a:rPr>
              <a:t>is the Indio Subbasin and areas that are-or are likely to be-supplied groundwater from the Subbasin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The Groundwater Sustainability Agencies –GSAs—who collaboratively</a:t>
            </a:r>
            <a:r>
              <a:rPr lang="en-US" b="0" baseline="0" dirty="0">
                <a:solidFill>
                  <a:schemeClr val="tx1"/>
                </a:solidFill>
              </a:rPr>
              <a:t> developed this plan also are shown, including:</a:t>
            </a:r>
            <a:endParaRPr lang="en-US" b="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10</a:t>
            </a:fld>
            <a:endParaRPr lang="en-US"/>
          </a:p>
        </p:txBody>
      </p:sp>
    </p:spTree>
    <p:extLst>
      <p:ext uri="{BB962C8B-B14F-4D97-AF65-F5344CB8AC3E}">
        <p14:creationId xmlns:p14="http://schemas.microsoft.com/office/powerpoint/2010/main" val="240415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a:t>
            </a:r>
            <a:r>
              <a:rPr lang="en-US" baseline="0" dirty="0"/>
              <a:t> some history:</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history of Coachella Valley is one of agricultural and urban growth,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accompanied by increasing water demand and periods of groundwater overdraft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quote from 1945: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leads us to the significance of</a:t>
            </a:r>
            <a:r>
              <a:rPr lang="en-US" baseline="0" dirty="0"/>
              <a:t> supplemental water supply...</a:t>
            </a:r>
            <a:endParaRPr lang="en-US" dirty="0"/>
          </a:p>
        </p:txBody>
      </p:sp>
      <p:sp>
        <p:nvSpPr>
          <p:cNvPr id="4" name="Slide Number Placeholder 3"/>
          <p:cNvSpPr>
            <a:spLocks noGrp="1"/>
          </p:cNvSpPr>
          <p:nvPr>
            <p:ph type="sldNum" sz="quarter" idx="5"/>
          </p:nvPr>
        </p:nvSpPr>
        <p:spPr/>
        <p:txBody>
          <a:bodyPr/>
          <a:lstStyle/>
          <a:p>
            <a:fld id="{3C6ADD9F-AEAA-4675-8C6B-E31CF25F2DC1}" type="slidenum">
              <a:rPr lang="en-US" smtClean="0"/>
              <a:t>11</a:t>
            </a:fld>
            <a:endParaRPr lang="en-US"/>
          </a:p>
        </p:txBody>
      </p:sp>
    </p:spTree>
    <p:extLst>
      <p:ext uri="{BB962C8B-B14F-4D97-AF65-F5344CB8AC3E}">
        <p14:creationId xmlns:p14="http://schemas.microsoft.com/office/powerpoint/2010/main" val="48822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here:</a:t>
            </a:r>
          </a:p>
          <a:p>
            <a:r>
              <a:rPr lang="en-US" dirty="0"/>
              <a:t>Multiple Water Sources have been Developed to Ensure a Reliable supply</a:t>
            </a:r>
          </a:p>
          <a:p>
            <a:r>
              <a:rPr lang="en-US" dirty="0"/>
              <a:t>Capture and recharge of Whitewater River stormflows began in 1918–</a:t>
            </a:r>
          </a:p>
          <a:p>
            <a:r>
              <a:rPr lang="en-US" dirty="0"/>
              <a:t>Coachella Canal completed in 1949  </a:t>
            </a:r>
            <a:r>
              <a:rPr lang="en-US" b="1" dirty="0"/>
              <a:t>shown upper right    </a:t>
            </a:r>
            <a:r>
              <a:rPr lang="en-US" dirty="0"/>
              <a:t>Bringing Colorado River water to support agriculture in East Valley</a:t>
            </a:r>
          </a:p>
          <a:p>
            <a:r>
              <a:rPr lang="en-US" dirty="0"/>
              <a:t>CVWD and DWA contracts for State Water Project (SWP) water in 1963</a:t>
            </a:r>
          </a:p>
          <a:p>
            <a:pPr lvl="1"/>
            <a:r>
              <a:rPr lang="en-US" dirty="0"/>
              <a:t>SWP exchanged for Colorado River Water via Colorado River Aqueduct</a:t>
            </a:r>
          </a:p>
          <a:p>
            <a:pPr lvl="1"/>
            <a:r>
              <a:rPr lang="en-US" dirty="0"/>
              <a:t>Recharge at Whitewater River Groundwater Replenishment Facility (GRF) begins in 1973 </a:t>
            </a:r>
            <a:r>
              <a:rPr lang="en-US" b="1" dirty="0"/>
              <a:t>shown lower right</a:t>
            </a:r>
          </a:p>
          <a:p>
            <a:r>
              <a:rPr lang="en-US" dirty="0"/>
              <a:t>Water recycling began in 1965</a:t>
            </a:r>
          </a:p>
          <a:p>
            <a:r>
              <a:rPr lang="en-US" dirty="0"/>
              <a:t>le Supply</a:t>
            </a:r>
          </a:p>
        </p:txBody>
      </p:sp>
      <p:sp>
        <p:nvSpPr>
          <p:cNvPr id="4" name="Slide Number Placeholder 3"/>
          <p:cNvSpPr>
            <a:spLocks noGrp="1"/>
          </p:cNvSpPr>
          <p:nvPr>
            <p:ph type="sldNum" sz="quarter" idx="5"/>
          </p:nvPr>
        </p:nvSpPr>
        <p:spPr/>
        <p:txBody>
          <a:bodyPr/>
          <a:lstStyle/>
          <a:p>
            <a:fld id="{3C6ADD9F-AEAA-4675-8C6B-E31CF25F2DC1}" type="slidenum">
              <a:rPr lang="en-US" smtClean="0"/>
              <a:t>12</a:t>
            </a:fld>
            <a:endParaRPr lang="en-US"/>
          </a:p>
        </p:txBody>
      </p:sp>
    </p:spTree>
    <p:extLst>
      <p:ext uri="{BB962C8B-B14F-4D97-AF65-F5344CB8AC3E}">
        <p14:creationId xmlns:p14="http://schemas.microsoft.com/office/powerpoint/2010/main" val="1670508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there is a really suite of management actions to meet local demands:</a:t>
            </a:r>
          </a:p>
          <a:p>
            <a:r>
              <a:rPr lang="en-US" dirty="0"/>
              <a:t>Local stormwater and imported water for direct </a:t>
            </a:r>
            <a:r>
              <a:rPr lang="en-US" b="1" dirty="0"/>
              <a:t>replenishment</a:t>
            </a:r>
            <a:r>
              <a:rPr lang="en-US" dirty="0"/>
              <a:t> of groundwater</a:t>
            </a:r>
          </a:p>
          <a:p>
            <a:r>
              <a:rPr lang="en-US" b="1" dirty="0"/>
              <a:t>Source substitution </a:t>
            </a:r>
            <a:r>
              <a:rPr lang="en-US" dirty="0"/>
              <a:t>provides non-potable water for irrigation,  reducing groundwater pumping</a:t>
            </a:r>
          </a:p>
          <a:p>
            <a:r>
              <a:rPr lang="en-US" dirty="0"/>
              <a:t>Agricultural, golf, and urban </a:t>
            </a:r>
            <a:r>
              <a:rPr lang="en-US" b="1" dirty="0"/>
              <a:t>conservation</a:t>
            </a:r>
            <a:r>
              <a:rPr lang="en-US" dirty="0"/>
              <a:t> reduces water demand</a:t>
            </a:r>
          </a:p>
          <a:p>
            <a:endParaRPr lang="en-US" dirty="0"/>
          </a:p>
        </p:txBody>
      </p:sp>
      <p:sp>
        <p:nvSpPr>
          <p:cNvPr id="4" name="Slide Number Placeholder 3"/>
          <p:cNvSpPr>
            <a:spLocks noGrp="1"/>
          </p:cNvSpPr>
          <p:nvPr>
            <p:ph type="sldNum" sz="quarter" idx="5"/>
          </p:nvPr>
        </p:nvSpPr>
        <p:spPr/>
        <p:txBody>
          <a:bodyPr/>
          <a:lstStyle/>
          <a:p>
            <a:fld id="{3C6ADD9F-AEAA-4675-8C6B-E31CF25F2DC1}" type="slidenum">
              <a:rPr lang="en-US" smtClean="0"/>
              <a:t>13</a:t>
            </a:fld>
            <a:endParaRPr lang="en-US"/>
          </a:p>
        </p:txBody>
      </p:sp>
    </p:spTree>
    <p:extLst>
      <p:ext uri="{BB962C8B-B14F-4D97-AF65-F5344CB8AC3E}">
        <p14:creationId xmlns:p14="http://schemas.microsoft.com/office/powerpoint/2010/main" val="2290589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management has been guided by an overall plan goal:  </a:t>
            </a:r>
            <a:r>
              <a:rPr lang="en-US" i="1" dirty="0">
                <a:ea typeface="+mn-lt"/>
                <a:cs typeface="+mn-lt"/>
              </a:rPr>
              <a:t>To reliably meet current and future water demands in a cost-effective and sustainable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a typeface="+mn-lt"/>
                <a:cs typeface="+mn-lt"/>
              </a:rPr>
              <a:t>And by Plan Objectives, which have been updated for this 2022 Plan: </a:t>
            </a:r>
            <a:endParaRPr lang="en-US" i="0" dirty="0">
              <a:cs typeface="segoe ui"/>
            </a:endParaRPr>
          </a:p>
          <a:p>
            <a:pPr lvl="1">
              <a:buAutoNum type="arabicPeriod"/>
            </a:pPr>
            <a:r>
              <a:rPr lang="en-US" dirty="0">
                <a:ea typeface="+mn-lt"/>
                <a:cs typeface="+mn-lt"/>
              </a:rPr>
              <a:t>Meet current and future municipal water demands with 10 percent supply buffer</a:t>
            </a:r>
            <a:endParaRPr lang="en-US" dirty="0">
              <a:cs typeface="segoe ui"/>
            </a:endParaRPr>
          </a:p>
          <a:p>
            <a:pPr lvl="1">
              <a:buAutoNum type="arabicPeriod"/>
            </a:pPr>
            <a:r>
              <a:rPr lang="en-US" dirty="0">
                <a:ea typeface="+mn-lt"/>
                <a:cs typeface="+mn-lt"/>
              </a:rPr>
              <a:t>Avoid chronic groundwater overdraft</a:t>
            </a:r>
            <a:endParaRPr lang="en-US" dirty="0">
              <a:cs typeface="segoe ui"/>
            </a:endParaRPr>
          </a:p>
          <a:p>
            <a:pPr lvl="1">
              <a:buAutoNum type="arabicPeriod"/>
            </a:pPr>
            <a:r>
              <a:rPr lang="en-US" dirty="0">
                <a:ea typeface="+mn-lt"/>
                <a:cs typeface="+mn-lt"/>
              </a:rPr>
              <a:t>Manage and protect water quality</a:t>
            </a:r>
            <a:endParaRPr lang="en-US" dirty="0">
              <a:cs typeface="segoe ui"/>
            </a:endParaRPr>
          </a:p>
          <a:p>
            <a:pPr lvl="1">
              <a:buAutoNum type="arabicPeriod"/>
            </a:pPr>
            <a:r>
              <a:rPr lang="en-US" dirty="0">
                <a:ea typeface="+mn-lt"/>
                <a:cs typeface="+mn-lt"/>
              </a:rPr>
              <a:t>Collaborate with tribes, state and federal agencies on shared objectives</a:t>
            </a:r>
            <a:endParaRPr lang="en-US" dirty="0">
              <a:cs typeface="segoe ui"/>
            </a:endParaRPr>
          </a:p>
          <a:p>
            <a:pPr lvl="1">
              <a:buAutoNum type="arabicPeriod"/>
            </a:pPr>
            <a:r>
              <a:rPr lang="en-US" dirty="0">
                <a:ea typeface="+mn-lt"/>
                <a:cs typeface="+mn-lt"/>
              </a:rPr>
              <a:t>Manage future costs</a:t>
            </a:r>
            <a:endParaRPr lang="en-US" dirty="0">
              <a:cs typeface="segoe ui"/>
            </a:endParaRPr>
          </a:p>
          <a:p>
            <a:pPr lvl="1">
              <a:buAutoNum type="arabicPeriod"/>
            </a:pPr>
            <a:r>
              <a:rPr lang="en-US" dirty="0">
                <a:ea typeface="+mn-lt"/>
                <a:cs typeface="+mn-lt"/>
              </a:rPr>
              <a:t>Minimize adverse environmental impacts      and a new objective:</a:t>
            </a:r>
            <a:endParaRPr lang="en-US" dirty="0">
              <a:cs typeface="segoe ui"/>
            </a:endParaRPr>
          </a:p>
          <a:p>
            <a:pPr lvl="1">
              <a:buAutoNum type="arabicPeriod"/>
            </a:pPr>
            <a:r>
              <a:rPr lang="en-US" b="1" dirty="0">
                <a:ea typeface="+mn-lt"/>
                <a:cs typeface="+mn-lt"/>
              </a:rPr>
              <a:t>Reduce vulnerability to climate change and drought impacts</a:t>
            </a:r>
            <a:endParaRPr lang="en-US" b="1" dirty="0">
              <a:cs typeface="segoe ui"/>
            </a:endParaRP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14</a:t>
            </a:fld>
            <a:endParaRPr lang="en-US"/>
          </a:p>
        </p:txBody>
      </p:sp>
    </p:spTree>
    <p:extLst>
      <p:ext uri="{BB962C8B-B14F-4D97-AF65-F5344CB8AC3E}">
        <p14:creationId xmlns:p14="http://schemas.microsoft.com/office/powerpoint/2010/main" val="2679346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is the Water Management Plan working?</a:t>
            </a:r>
          </a:p>
          <a:p>
            <a:endParaRPr lang="en-US" dirty="0"/>
          </a:p>
          <a:p>
            <a:r>
              <a:rPr lang="en-US" dirty="0"/>
              <a:t>In brief: </a:t>
            </a:r>
          </a:p>
          <a:p>
            <a:r>
              <a:rPr lang="en-US" dirty="0"/>
              <a:t>Plan implementation has resulted in significant groundwater storage increases across the Indio Subbasin</a:t>
            </a:r>
          </a:p>
          <a:p>
            <a:r>
              <a:rPr lang="en-US" dirty="0"/>
              <a:t>Over the last 10 years, groundwater levels have increased regionally and this is illustrated by a few hydrographs here showing recent upward trends</a:t>
            </a:r>
          </a:p>
          <a:p>
            <a:r>
              <a:rPr lang="en-US" dirty="0"/>
              <a:t>And </a:t>
            </a:r>
          </a:p>
          <a:p>
            <a:endParaRPr lang="en-US" dirty="0"/>
          </a:p>
          <a:p>
            <a:r>
              <a:rPr lang="en-US" dirty="0"/>
              <a:t>More work is planned or underway to ensure sustainable management consistent </a:t>
            </a:r>
            <a:r>
              <a:rPr lang="en-US" b="1" dirty="0"/>
              <a:t>with SGMA</a:t>
            </a:r>
          </a:p>
          <a:p>
            <a:endParaRPr lang="en-US" dirty="0"/>
          </a:p>
        </p:txBody>
      </p:sp>
      <p:sp>
        <p:nvSpPr>
          <p:cNvPr id="4" name="Slide Number Placeholder 3"/>
          <p:cNvSpPr>
            <a:spLocks noGrp="1"/>
          </p:cNvSpPr>
          <p:nvPr>
            <p:ph type="sldNum" sz="quarter" idx="5"/>
          </p:nvPr>
        </p:nvSpPr>
        <p:spPr/>
        <p:txBody>
          <a:bodyPr/>
          <a:lstStyle/>
          <a:p>
            <a:fld id="{3C6ADD9F-AEAA-4675-8C6B-E31CF25F2DC1}" type="slidenum">
              <a:rPr lang="en-US" smtClean="0"/>
              <a:t>15</a:t>
            </a:fld>
            <a:endParaRPr lang="en-US"/>
          </a:p>
        </p:txBody>
      </p:sp>
    </p:spTree>
    <p:extLst>
      <p:ext uri="{BB962C8B-B14F-4D97-AF65-F5344CB8AC3E}">
        <p14:creationId xmlns:p14="http://schemas.microsoft.com/office/powerpoint/2010/main" val="268091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know how the plan is working?</a:t>
            </a:r>
          </a:p>
          <a:p>
            <a:endParaRPr lang="en-US" dirty="0"/>
          </a:p>
          <a:p>
            <a:pPr marL="0" indent="0">
              <a:buNone/>
            </a:pPr>
            <a:r>
              <a:rPr lang="en-US" dirty="0"/>
              <a:t>Through the ongoing monitoring, data analysis, reporting, and outreach:</a:t>
            </a:r>
          </a:p>
          <a:p>
            <a:r>
              <a:rPr lang="en-US" dirty="0"/>
              <a:t>Annual Reports that you see two examples here and these report on</a:t>
            </a:r>
          </a:p>
          <a:p>
            <a:pPr lvl="1"/>
            <a:r>
              <a:rPr lang="en-US" dirty="0"/>
              <a:t>Groundwater elevations</a:t>
            </a:r>
          </a:p>
          <a:p>
            <a:pPr lvl="1"/>
            <a:r>
              <a:rPr lang="en-US" dirty="0"/>
              <a:t>Groundwater pumping</a:t>
            </a:r>
          </a:p>
          <a:p>
            <a:pPr lvl="1"/>
            <a:r>
              <a:rPr lang="en-US" dirty="0"/>
              <a:t>Water use and demand</a:t>
            </a:r>
          </a:p>
          <a:p>
            <a:pPr lvl="1"/>
            <a:r>
              <a:rPr lang="en-US" dirty="0"/>
              <a:t>Water budget </a:t>
            </a:r>
          </a:p>
          <a:p>
            <a:pPr lvl="1"/>
            <a:r>
              <a:rPr lang="en-US" dirty="0"/>
              <a:t>Summary of progress</a:t>
            </a:r>
          </a:p>
          <a:p>
            <a:r>
              <a:rPr lang="en-US" dirty="0"/>
              <a:t>Five-Year Updates of which  this is the first and the Website</a:t>
            </a:r>
          </a:p>
        </p:txBody>
      </p:sp>
      <p:sp>
        <p:nvSpPr>
          <p:cNvPr id="4" name="Slide Number Placeholder 3"/>
          <p:cNvSpPr>
            <a:spLocks noGrp="1"/>
          </p:cNvSpPr>
          <p:nvPr>
            <p:ph type="sldNum" sz="quarter" idx="5"/>
          </p:nvPr>
        </p:nvSpPr>
        <p:spPr/>
        <p:txBody>
          <a:bodyPr/>
          <a:lstStyle/>
          <a:p>
            <a:fld id="{FBD9BF83-2E65-4B99-B534-8E0A2277CB0C}" type="slidenum">
              <a:rPr lang="en-US" smtClean="0"/>
              <a:t>16</a:t>
            </a:fld>
            <a:endParaRPr lang="en-US"/>
          </a:p>
        </p:txBody>
      </p:sp>
    </p:spTree>
    <p:extLst>
      <p:ext uri="{BB962C8B-B14F-4D97-AF65-F5344CB8AC3E}">
        <p14:creationId xmlns:p14="http://schemas.microsoft.com/office/powerpoint/2010/main" val="465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17</a:t>
            </a:fld>
            <a:endParaRPr lang="en-US"/>
          </a:p>
        </p:txBody>
      </p:sp>
    </p:spTree>
    <p:extLst>
      <p:ext uri="{BB962C8B-B14F-4D97-AF65-F5344CB8AC3E}">
        <p14:creationId xmlns:p14="http://schemas.microsoft.com/office/powerpoint/2010/main" val="1132630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turn to Groundwater Conditions and Sustainable Management.</a:t>
            </a:r>
          </a:p>
          <a:p>
            <a:r>
              <a:rPr lang="en-US" dirty="0"/>
              <a:t>In brief,</a:t>
            </a:r>
          </a:p>
          <a:p>
            <a:endParaRPr lang="en-US" dirty="0"/>
          </a:p>
        </p:txBody>
      </p:sp>
      <p:sp>
        <p:nvSpPr>
          <p:cNvPr id="4" name="Slide Number Placeholder 3"/>
          <p:cNvSpPr>
            <a:spLocks noGrp="1"/>
          </p:cNvSpPr>
          <p:nvPr>
            <p:ph type="sldNum" sz="quarter" idx="5"/>
          </p:nvPr>
        </p:nvSpPr>
        <p:spPr/>
        <p:txBody>
          <a:bodyPr/>
          <a:lstStyle/>
          <a:p>
            <a:fld id="{3C6ADD9F-AEAA-4675-8C6B-E31CF25F2DC1}" type="slidenum">
              <a:rPr lang="en-US" smtClean="0"/>
              <a:t>18</a:t>
            </a:fld>
            <a:endParaRPr lang="en-US"/>
          </a:p>
        </p:txBody>
      </p:sp>
    </p:spTree>
    <p:extLst>
      <p:ext uri="{BB962C8B-B14F-4D97-AF65-F5344CB8AC3E}">
        <p14:creationId xmlns:p14="http://schemas.microsoft.com/office/powerpoint/2010/main" val="1628835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Update describes the Indio Subbasin and How Groundwater Flows</a:t>
            </a:r>
            <a:r>
              <a:rPr lang="en-US" dirty="0">
                <a:solidFill>
                  <a:schemeClr val="bg1"/>
                </a:solidFill>
              </a:rPr>
              <a:t> </a:t>
            </a:r>
            <a:r>
              <a:rPr lang="en-US" dirty="0"/>
              <a:t>through It. This is a hydrogeologic cross section slicing down the long axis of Coachella Valley from San Gorgonio Pass to the Salton Sea; you can see the inset map there and the cross section goes from 1,600 feet above MSL to more that 1,600 feet below MSL. The light colors indicate permeable sediments—sand and gravel and the darker colors indicate less permeable sediments—clay—especially down by the Salton Sea.  Groundwater is recharge from multiple sources—replenishment facilities and streams and return flows and then generally flows </a:t>
            </a:r>
            <a:r>
              <a:rPr lang="en-US" dirty="0" err="1"/>
              <a:t>downvalley</a:t>
            </a:r>
            <a:r>
              <a:rPr lang="en-US" dirty="0"/>
              <a:t> and discharges mostly to wells and then to the Salton Sea</a:t>
            </a:r>
          </a:p>
        </p:txBody>
      </p:sp>
      <p:sp>
        <p:nvSpPr>
          <p:cNvPr id="4" name="Slide Number Placeholder 3"/>
          <p:cNvSpPr>
            <a:spLocks noGrp="1"/>
          </p:cNvSpPr>
          <p:nvPr>
            <p:ph type="sldNum" sz="quarter" idx="5"/>
          </p:nvPr>
        </p:nvSpPr>
        <p:spPr/>
        <p:txBody>
          <a:bodyPr/>
          <a:lstStyle/>
          <a:p>
            <a:fld id="{FBD9BF83-2E65-4B99-B534-8E0A2277CB0C}" type="slidenum">
              <a:rPr lang="en-US" smtClean="0"/>
              <a:t>19</a:t>
            </a:fld>
            <a:endParaRPr lang="en-US"/>
          </a:p>
        </p:txBody>
      </p:sp>
    </p:spTree>
    <p:extLst>
      <p:ext uri="{BB962C8B-B14F-4D97-AF65-F5344CB8AC3E}">
        <p14:creationId xmlns:p14="http://schemas.microsoft.com/office/powerpoint/2010/main" val="409473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2</a:t>
            </a:fld>
            <a:endParaRPr lang="en-US"/>
          </a:p>
        </p:txBody>
      </p:sp>
    </p:spTree>
    <p:extLst>
      <p:ext uri="{BB962C8B-B14F-4D97-AF65-F5344CB8AC3E}">
        <p14:creationId xmlns:p14="http://schemas.microsoft.com/office/powerpoint/2010/main" val="1088197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define sustainability, SGMA defines what it is not and that is the significant and unreasonable occurrence of six </a:t>
            </a:r>
            <a:r>
              <a:rPr lang="en-US" b="1" i="1" dirty="0"/>
              <a:t>undesirable results </a:t>
            </a:r>
            <a:r>
              <a:rPr lang="en-US" b="0" i="0" dirty="0"/>
              <a:t>that potentially can occur in a groundwater basin.</a:t>
            </a:r>
          </a:p>
          <a:p>
            <a:r>
              <a:rPr lang="en-US" b="0" i="0" dirty="0"/>
              <a:t>All six are addressed in this Plan for Indio subbasin:</a:t>
            </a:r>
          </a:p>
          <a:p>
            <a:endParaRPr lang="en-US" b="0" i="0" dirty="0"/>
          </a:p>
          <a:p>
            <a:r>
              <a:rPr lang="en-US" b="0" i="0" dirty="0"/>
              <a:t>Let me walk through these and summarize the information provided on each, beginning with </a:t>
            </a:r>
            <a:r>
              <a:rPr lang="en-US" b="1" i="0" dirty="0"/>
              <a:t>chronic lowering of groundwater levels</a:t>
            </a:r>
            <a:endParaRPr lang="en-US" b="1" i="1" dirty="0"/>
          </a:p>
        </p:txBody>
      </p:sp>
      <p:sp>
        <p:nvSpPr>
          <p:cNvPr id="4" name="Slide Number Placeholder 3"/>
          <p:cNvSpPr>
            <a:spLocks noGrp="1"/>
          </p:cNvSpPr>
          <p:nvPr>
            <p:ph type="sldNum" sz="quarter" idx="5"/>
          </p:nvPr>
        </p:nvSpPr>
        <p:spPr/>
        <p:txBody>
          <a:bodyPr/>
          <a:lstStyle/>
          <a:p>
            <a:fld id="{FBD9BF83-2E65-4B99-B534-8E0A2277CB0C}" type="slidenum">
              <a:rPr lang="en-US" smtClean="0"/>
              <a:t>20</a:t>
            </a:fld>
            <a:endParaRPr lang="en-US"/>
          </a:p>
        </p:txBody>
      </p:sp>
    </p:spTree>
    <p:extLst>
      <p:ext uri="{BB962C8B-B14F-4D97-AF65-F5344CB8AC3E}">
        <p14:creationId xmlns:p14="http://schemas.microsoft.com/office/powerpoint/2010/main" val="472982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started with a question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t>
            </a:r>
            <a:r>
              <a:rPr lang="en-US" i="1" dirty="0"/>
              <a:t>undesirable results </a:t>
            </a:r>
            <a:r>
              <a:rPr lang="en-US" dirty="0"/>
              <a:t>do we want to avoid?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working with GSAs and stakeholders, we identified:</a:t>
            </a:r>
          </a:p>
          <a:p>
            <a:pPr lvl="1" indent="-342900"/>
            <a:r>
              <a:rPr lang="en-US" sz="1200" dirty="0"/>
              <a:t>Significant and unreasonable reduction in the long-term viability of domestic, agricultural, municipal, or environmental uses </a:t>
            </a:r>
          </a:p>
          <a:p>
            <a:pPr lvl="1" indent="-342900"/>
            <a:r>
              <a:rPr lang="en-US" sz="1200" b="0" dirty="0"/>
              <a:t>Impacts to relatively shallow wells, including small wate</a:t>
            </a:r>
            <a:r>
              <a:rPr lang="en-US" sz="1200" dirty="0"/>
              <a:t>r system and private drinking water supply wells</a:t>
            </a:r>
          </a:p>
          <a:p>
            <a:pPr lvl="1" indent="-342900"/>
            <a:endParaRPr lang="en-US" sz="1200" dirty="0"/>
          </a:p>
          <a:p>
            <a:pPr lvl="1" indent="-342900"/>
            <a:r>
              <a:rPr lang="en-US" sz="1200" dirty="0"/>
              <a:t>The next question was</a:t>
            </a:r>
          </a:p>
          <a:p>
            <a:pPr lvl="1" indent="-342900"/>
            <a:endParaRPr lang="en-US" sz="1200" dirty="0"/>
          </a:p>
          <a:p>
            <a:pPr marL="0" indent="0">
              <a:buNone/>
            </a:pPr>
            <a:r>
              <a:rPr lang="en-US" dirty="0"/>
              <a:t>How are Minimum Thresholds (MT) defined? </a:t>
            </a:r>
          </a:p>
          <a:p>
            <a:pPr lvl="1" indent="-342900"/>
            <a:r>
              <a:rPr lang="en-US" dirty="0"/>
              <a:t>According to SGMA,  MT is a numeric value below which undesirable results are defined to happen</a:t>
            </a:r>
          </a:p>
          <a:p>
            <a:pPr lvl="1" indent="-342900"/>
            <a:r>
              <a:rPr lang="en-US" dirty="0"/>
              <a:t>And for this basin, it is </a:t>
            </a:r>
          </a:p>
          <a:p>
            <a:pPr lvl="1" indent="-342900"/>
            <a:r>
              <a:rPr lang="en-US" dirty="0"/>
              <a:t> Defined here as the </a:t>
            </a:r>
            <a:r>
              <a:rPr lang="en-US" b="1" dirty="0"/>
              <a:t>historical low groundwater level </a:t>
            </a:r>
            <a:r>
              <a:rPr lang="en-US" dirty="0"/>
              <a:t>as measured at a key or representative well</a:t>
            </a:r>
          </a:p>
          <a:p>
            <a:pPr lvl="1" indent="-342900"/>
            <a:endParaRPr lang="en-US" dirty="0"/>
          </a:p>
          <a:p>
            <a:pPr lvl="1" indent="-342900"/>
            <a:r>
              <a:rPr lang="en-US" dirty="0"/>
              <a:t>This definition was based on examination of </a:t>
            </a:r>
            <a:r>
              <a:rPr lang="en-US" b="1" dirty="0"/>
              <a:t>many</a:t>
            </a:r>
            <a:r>
              <a:rPr lang="en-US" dirty="0"/>
              <a:t> hydrographs</a:t>
            </a:r>
          </a:p>
          <a:p>
            <a:pPr lvl="1" indent="-342900"/>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FBD9BF83-2E65-4B99-B534-8E0A2277CB0C}" type="slidenum">
              <a:rPr lang="en-US" smtClean="0"/>
              <a:t>21</a:t>
            </a:fld>
            <a:endParaRPr lang="en-US"/>
          </a:p>
        </p:txBody>
      </p:sp>
    </p:spTree>
    <p:extLst>
      <p:ext uri="{BB962C8B-B14F-4D97-AF65-F5344CB8AC3E}">
        <p14:creationId xmlns:p14="http://schemas.microsoft.com/office/powerpoint/2010/main" val="3161325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two hydrographs, you can see the general locations on the inset maps</a:t>
            </a:r>
          </a:p>
          <a:p>
            <a:endParaRPr lang="en-US" dirty="0"/>
          </a:p>
          <a:p>
            <a:r>
              <a:rPr lang="en-US" dirty="0"/>
              <a:t>One is in the West Valley and it has lots of variability over the years from 1990 to 2020 from 220 feet down to about 170 feet MSL, but you can see the long decline from the 1990s down to about 2010 ---That’s overdraft</a:t>
            </a:r>
          </a:p>
          <a:p>
            <a:r>
              <a:rPr lang="en-US" dirty="0"/>
              <a:t>And then the increases in groundwater levels</a:t>
            </a:r>
          </a:p>
          <a:p>
            <a:endParaRPr lang="en-US" dirty="0"/>
          </a:p>
          <a:p>
            <a:r>
              <a:rPr lang="en-US" dirty="0"/>
              <a:t>The other hydrograph in the East Valley is less variable, but it shows the long decline to about 2012 and then stabilization</a:t>
            </a:r>
          </a:p>
          <a:p>
            <a:endParaRPr lang="en-US" dirty="0"/>
          </a:p>
          <a:p>
            <a:r>
              <a:rPr lang="en-US" dirty="0"/>
              <a:t>Looking at all the wells with long hydrographs, we saw that </a:t>
            </a:r>
            <a:r>
              <a:rPr lang="en-US" sz="1200" dirty="0"/>
              <a:t>Historical lows occurred in about 2009 and most important there were no reported shortages</a:t>
            </a:r>
          </a:p>
          <a:p>
            <a:pPr marL="0" lvl="1">
              <a:lnSpc>
                <a:spcPct val="90000"/>
              </a:lnSpc>
              <a:spcBef>
                <a:spcPts val="1000"/>
              </a:spcBef>
              <a:spcAft>
                <a:spcPts val="600"/>
              </a:spcAft>
              <a:buClr>
                <a:schemeClr val="accent4"/>
              </a:buClr>
              <a:buSzPct val="80000"/>
              <a:buFont typeface="Wingdings" panose="05000000000000000000" pitchFamily="2" charset="2"/>
              <a:buNone/>
            </a:pPr>
            <a:r>
              <a:rPr lang="en-US" sz="1200" dirty="0"/>
              <a:t>So we defined the Minimum Threshold—the red line—at the historical low</a:t>
            </a:r>
          </a:p>
          <a:p>
            <a:pPr marL="0" lvl="1">
              <a:lnSpc>
                <a:spcPct val="90000"/>
              </a:lnSpc>
              <a:spcBef>
                <a:spcPts val="1000"/>
              </a:spcBef>
              <a:spcAft>
                <a:spcPts val="600"/>
              </a:spcAft>
              <a:buClr>
                <a:schemeClr val="accent4"/>
              </a:buClr>
              <a:buSzPct val="80000"/>
              <a:buFont typeface="Wingdings" panose="05000000000000000000" pitchFamily="2" charset="2"/>
              <a:buNone/>
            </a:pPr>
            <a:r>
              <a:rPr lang="en-US" sz="1200" dirty="0"/>
              <a:t>To check that, we then looked at the MTs relative to well depths in small water system wells—those where we </a:t>
            </a:r>
            <a:r>
              <a:rPr lang="en-US" sz="1200" dirty="0">
                <a:cs typeface="segoe ui"/>
              </a:rPr>
              <a:t>had data– and the results were favorable. No shortages at these levels.</a:t>
            </a:r>
            <a:endParaRPr lang="en-US" dirty="0"/>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22</a:t>
            </a:fld>
            <a:endParaRPr lang="en-US"/>
          </a:p>
        </p:txBody>
      </p:sp>
    </p:spTree>
    <p:extLst>
      <p:ext uri="{BB962C8B-B14F-4D97-AF65-F5344CB8AC3E}">
        <p14:creationId xmlns:p14="http://schemas.microsoft.com/office/powerpoint/2010/main" val="1841976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a:t>
            </a:r>
            <a:r>
              <a:rPr lang="en-US" dirty="0" err="1"/>
              <a:t>threshholds</a:t>
            </a:r>
            <a:r>
              <a:rPr lang="en-US" dirty="0"/>
              <a:t> can’t be measured at every well, and so we selected 57 Key Well to set the Groundwater Level MTs and to represent nearby wells.</a:t>
            </a:r>
          </a:p>
          <a:p>
            <a:endParaRPr lang="en-US" dirty="0"/>
          </a:p>
          <a:p>
            <a:pPr marL="0" indent="0">
              <a:buNone/>
            </a:pPr>
            <a:r>
              <a:rPr lang="en-US" dirty="0"/>
              <a:t>Key Well selection factors include:</a:t>
            </a:r>
          </a:p>
          <a:p>
            <a:pPr marL="457200" indent="-457200">
              <a:buFont typeface="Wingdings" panose="05000000000000000000" pitchFamily="2" charset="2"/>
              <a:buChar char="§"/>
            </a:pPr>
            <a:r>
              <a:rPr lang="en-US" sz="1200" dirty="0"/>
              <a:t>Well construction data available</a:t>
            </a:r>
          </a:p>
          <a:p>
            <a:pPr marL="457200" indent="-457200">
              <a:buFont typeface="Wingdings" panose="05000000000000000000" pitchFamily="2" charset="2"/>
              <a:buChar char="§"/>
            </a:pPr>
            <a:r>
              <a:rPr lang="en-US" sz="1200" dirty="0"/>
              <a:t>Current monitoring</a:t>
            </a:r>
          </a:p>
          <a:p>
            <a:pPr marL="457200" indent="-457200">
              <a:buFont typeface="Wingdings" panose="05000000000000000000" pitchFamily="2" charset="2"/>
              <a:buChar char="§"/>
            </a:pPr>
            <a:r>
              <a:rPr lang="en-US" sz="1200" dirty="0"/>
              <a:t>Long, reliable record</a:t>
            </a:r>
          </a:p>
          <a:p>
            <a:pPr marL="457200" indent="-457200">
              <a:buFont typeface="Wingdings" panose="05000000000000000000" pitchFamily="2" charset="2"/>
              <a:buChar char="§"/>
            </a:pPr>
            <a:r>
              <a:rPr lang="en-US" sz="1200" dirty="0"/>
              <a:t>Areal distribution</a:t>
            </a:r>
          </a:p>
          <a:p>
            <a:pPr marL="457200" indent="-457200">
              <a:buFont typeface="Wingdings" panose="05000000000000000000" pitchFamily="2" charset="2"/>
              <a:buChar char="§"/>
            </a:pPr>
            <a:r>
              <a:rPr lang="en-US" sz="1200" dirty="0"/>
              <a:t>Location among production wells</a:t>
            </a:r>
          </a:p>
          <a:p>
            <a:pPr marL="457200" indent="-457200">
              <a:buFont typeface="Wingdings" panose="05000000000000000000" pitchFamily="2" charset="2"/>
              <a:buChar char="§"/>
            </a:pPr>
            <a:r>
              <a:rPr lang="en-US" sz="1200" dirty="0"/>
              <a:t>Proximity to small water systems</a:t>
            </a:r>
          </a:p>
          <a:p>
            <a:pPr marL="457200" indent="-457200">
              <a:buFont typeface="Wingdings" panose="05000000000000000000" pitchFamily="2" charset="2"/>
              <a:buChar char="§"/>
            </a:pPr>
            <a:r>
              <a:rPr lang="en-US" sz="1200" dirty="0"/>
              <a:t>All GSAs represented</a:t>
            </a: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23</a:t>
            </a:fld>
            <a:endParaRPr lang="en-US"/>
          </a:p>
        </p:txBody>
      </p:sp>
    </p:spTree>
    <p:extLst>
      <p:ext uri="{BB962C8B-B14F-4D97-AF65-F5344CB8AC3E}">
        <p14:creationId xmlns:p14="http://schemas.microsoft.com/office/powerpoint/2010/main" val="3137560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summarize, Historical lows as measured at Key Wells.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MT is more than just the level, it also defines how </a:t>
            </a:r>
            <a:r>
              <a:rPr lang="en-US" dirty="0" err="1"/>
              <a:t>ofter</a:t>
            </a:r>
            <a:r>
              <a:rPr lang="en-US" dirty="0"/>
              <a:t> the red line is crossed, for how long, and in how many wells: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 we defined: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90000"/>
                  </a:schemeClr>
                </a:solidFill>
              </a:rPr>
              <a:t>An undesirable result occurs when the MT is crossed in five consecutive low-season monitoring events in 25% of wells across the subbasin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means that the undesirable result is significant, unreasonable, and occurs throughout the basin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 assured that the GSAs will continue to monitor levels, respond as needed, and provide annual reporting so you know what the situation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an important metric for sustainability, and there’s more.</a:t>
            </a: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24</a:t>
            </a:fld>
            <a:endParaRPr lang="en-US"/>
          </a:p>
        </p:txBody>
      </p:sp>
    </p:spTree>
    <p:extLst>
      <p:ext uri="{BB962C8B-B14F-4D97-AF65-F5344CB8AC3E}">
        <p14:creationId xmlns:p14="http://schemas.microsoft.com/office/powerpoint/2010/main" val="1038000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Groundwater Level MTs are Suitable Proxies for Groundwater Storage and for Subsidence</a:t>
            </a:r>
          </a:p>
          <a:p>
            <a:endParaRPr lang="en-US" dirty="0"/>
          </a:p>
          <a:p>
            <a:r>
              <a:rPr lang="en-US" dirty="0"/>
              <a:t>Use of proxies is allowed by SGMA when there is a good demonstrated correlation between the levels and the other criterion.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Indio Subbasin, we can demonstrate that </a:t>
            </a:r>
            <a:r>
              <a:rPr lang="en-US" dirty="0" err="1"/>
              <a:t>troundwater</a:t>
            </a:r>
            <a:r>
              <a:rPr lang="en-US" dirty="0"/>
              <a:t> levels, storage, and subsidence are correlated.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thus we can use the Groundwater level MTs to track three potential undesirable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me to show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25</a:t>
            </a:fld>
            <a:endParaRPr lang="en-US"/>
          </a:p>
        </p:txBody>
      </p:sp>
    </p:spTree>
    <p:extLst>
      <p:ext uri="{BB962C8B-B14F-4D97-AF65-F5344CB8AC3E}">
        <p14:creationId xmlns:p14="http://schemas.microsoft.com/office/powerpoint/2010/main" val="2101775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change in storage graph that shows groundwater in storage in AF from 1970 to 2019, essentially as a “running total” starting at zero on the left with the downslopes indicating storage depletion and the rising slopes indicating increasing storage..</a:t>
            </a:r>
          </a:p>
          <a:p>
            <a:endParaRPr lang="en-US" dirty="0"/>
          </a:p>
          <a:p>
            <a:r>
              <a:rPr lang="en-US" dirty="0"/>
              <a:t>You can clearly see the declines and overdraft from about 1987 to 2009</a:t>
            </a:r>
          </a:p>
          <a:p>
            <a:endParaRPr lang="en-US" dirty="0"/>
          </a:p>
          <a:p>
            <a:r>
              <a:rPr lang="en-US" dirty="0"/>
              <a:t>And then the reversal of overdraft and increase of storage  since 2009—which is when many hydrographs show the historical low groundwater levels. </a:t>
            </a:r>
          </a:p>
          <a:p>
            <a:endParaRPr lang="en-US" dirty="0"/>
          </a:p>
          <a:p>
            <a:r>
              <a:rPr lang="en-US" dirty="0"/>
              <a:t>Groundwater levels and storage are directly related and groundwater level MTs—based on historical lows—can be a proxy and protective of groundwater storage</a:t>
            </a:r>
          </a:p>
          <a:p>
            <a:r>
              <a:rPr lang="en-US" dirty="0"/>
              <a:t>And there’s more</a:t>
            </a:r>
          </a:p>
        </p:txBody>
      </p:sp>
      <p:sp>
        <p:nvSpPr>
          <p:cNvPr id="4" name="Slide Number Placeholder 3"/>
          <p:cNvSpPr>
            <a:spLocks noGrp="1"/>
          </p:cNvSpPr>
          <p:nvPr>
            <p:ph type="sldNum" sz="quarter" idx="5"/>
          </p:nvPr>
        </p:nvSpPr>
        <p:spPr/>
        <p:txBody>
          <a:bodyPr/>
          <a:lstStyle/>
          <a:p>
            <a:fld id="{FBD9BF83-2E65-4B99-B534-8E0A2277CB0C}" type="slidenum">
              <a:rPr lang="en-US" smtClean="0"/>
              <a:t>26</a:t>
            </a:fld>
            <a:endParaRPr lang="en-US"/>
          </a:p>
        </p:txBody>
      </p:sp>
    </p:spTree>
    <p:extLst>
      <p:ext uri="{BB962C8B-B14F-4D97-AF65-F5344CB8AC3E}">
        <p14:creationId xmlns:p14="http://schemas.microsoft.com/office/powerpoint/2010/main" val="2526907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Subsidence</a:t>
            </a:r>
          </a:p>
          <a:p>
            <a:endParaRPr lang="en-US" dirty="0"/>
          </a:p>
          <a:p>
            <a:r>
              <a:rPr lang="en-US" dirty="0"/>
              <a:t>The Indio Subbasin is susceptible to subsidence due to compaction of basin sediments with groundwater level declines</a:t>
            </a:r>
          </a:p>
          <a:p>
            <a:r>
              <a:rPr lang="en-US" dirty="0"/>
              <a:t>Subsidence as much as 2 feet, 1995 to 2010,--which is small relative to other basins in CA—but most importantly here, subsidence is correlated to groundwater declines due to pumping</a:t>
            </a:r>
            <a:endParaRPr lang="en-US" dirty="0">
              <a:cs typeface="segoe ui"/>
            </a:endParaRPr>
          </a:p>
          <a:p>
            <a:endParaRPr lang="en-US" dirty="0"/>
          </a:p>
          <a:p>
            <a:r>
              <a:rPr lang="en-US" dirty="0"/>
              <a:t>In general, subsidence occurs with groundwater level declines and then stabilization and uplift has been documented since 2010 with higher groundwater levels</a:t>
            </a:r>
          </a:p>
          <a:p>
            <a:endParaRPr lang="en-US" dirty="0"/>
          </a:p>
          <a:p>
            <a:r>
              <a:rPr lang="en-US" dirty="0"/>
              <a:t>Again, there is good correlation and groundwater level MTs can be used as a proxy and can serve to warn against potential subsidence</a:t>
            </a:r>
          </a:p>
          <a:p>
            <a:endParaRPr lang="en-US" dirty="0"/>
          </a:p>
          <a:p>
            <a:endParaRPr lang="en-US" dirty="0"/>
          </a:p>
          <a:p>
            <a:r>
              <a:rPr lang="en-US" dirty="0"/>
              <a:t>At this point, we have addressed three of six potential undesirable results. Now let me turn to groundwater quality.</a:t>
            </a: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27</a:t>
            </a:fld>
            <a:endParaRPr lang="en-US"/>
          </a:p>
        </p:txBody>
      </p:sp>
    </p:spTree>
    <p:extLst>
      <p:ext uri="{BB962C8B-B14F-4D97-AF65-F5344CB8AC3E}">
        <p14:creationId xmlns:p14="http://schemas.microsoft.com/office/powerpoint/2010/main" val="3856604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way of background:</a:t>
            </a:r>
          </a:p>
          <a:p>
            <a:r>
              <a:rPr lang="en-US" dirty="0"/>
              <a:t>Numerous water quality constituents are being tracked by GSAs</a:t>
            </a:r>
          </a:p>
          <a:p>
            <a:r>
              <a:rPr lang="en-US" dirty="0"/>
              <a:t>Water from large water systems meets all drinking water standards</a:t>
            </a:r>
          </a:p>
          <a:p>
            <a:r>
              <a:rPr lang="en-US" dirty="0"/>
              <a:t>Small water systems and domestic wells may be affected by some constituents </a:t>
            </a:r>
          </a:p>
          <a:p>
            <a:pPr lvl="1"/>
            <a:r>
              <a:rPr lang="en-US" dirty="0"/>
              <a:t>Nitrate (multiple sources)</a:t>
            </a:r>
          </a:p>
          <a:p>
            <a:pPr lvl="1"/>
            <a:r>
              <a:rPr lang="en-US" dirty="0"/>
              <a:t>Naturally occurring Cr-6 </a:t>
            </a:r>
          </a:p>
          <a:p>
            <a:pPr lvl="1"/>
            <a:r>
              <a:rPr lang="en-US" dirty="0"/>
              <a:t>Naturally occurring Arsenic</a:t>
            </a:r>
          </a:p>
          <a:p>
            <a:r>
              <a:rPr lang="en-US" dirty="0"/>
              <a:t>GSAs are working with community representatives and non-profits on domestic system consolidations</a:t>
            </a: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28</a:t>
            </a:fld>
            <a:endParaRPr lang="en-US"/>
          </a:p>
        </p:txBody>
      </p:sp>
    </p:spTree>
    <p:extLst>
      <p:ext uri="{BB962C8B-B14F-4D97-AF65-F5344CB8AC3E}">
        <p14:creationId xmlns:p14="http://schemas.microsoft.com/office/powerpoint/2010/main" val="2028464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And the Plan Update provides comprehensive assessment of g</a:t>
            </a:r>
            <a:r>
              <a:rPr lang="en-US" sz="1200" dirty="0"/>
              <a:t>roundwater quality </a:t>
            </a:r>
          </a:p>
          <a:p>
            <a:pPr marL="568325"/>
            <a:endParaRPr lang="en-US" sz="1200" dirty="0"/>
          </a:p>
          <a:p>
            <a:pPr marL="568325"/>
            <a:r>
              <a:rPr lang="en-US" sz="1200" dirty="0"/>
              <a:t>Maps for eight constituents listed here on the right</a:t>
            </a:r>
          </a:p>
          <a:p>
            <a:pPr marL="568325"/>
            <a:r>
              <a:rPr lang="en-US" sz="1200" dirty="0"/>
              <a:t>Cross-sections for TDS, NO3, Arsenic, Cr-6 to show vertical variation</a:t>
            </a:r>
          </a:p>
          <a:p>
            <a:pPr marL="568325"/>
            <a:r>
              <a:rPr lang="en-US" sz="1200" dirty="0"/>
              <a:t>Time concentration plots for TDS and nitrate</a:t>
            </a:r>
          </a:p>
          <a:p>
            <a:pPr marL="568325"/>
            <a:r>
              <a:rPr lang="en-US" sz="1200" dirty="0"/>
              <a:t>Discussion of significance, source(s), distribution factors</a:t>
            </a: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29</a:t>
            </a:fld>
            <a:endParaRPr lang="en-US"/>
          </a:p>
        </p:txBody>
      </p:sp>
    </p:spTree>
    <p:extLst>
      <p:ext uri="{BB962C8B-B14F-4D97-AF65-F5344CB8AC3E}">
        <p14:creationId xmlns:p14="http://schemas.microsoft.com/office/powerpoint/2010/main" val="310737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3</a:t>
            </a:fld>
            <a:endParaRPr lang="en-US"/>
          </a:p>
        </p:txBody>
      </p:sp>
    </p:spTree>
    <p:extLst>
      <p:ext uri="{BB962C8B-B14F-4D97-AF65-F5344CB8AC3E}">
        <p14:creationId xmlns:p14="http://schemas.microsoft.com/office/powerpoint/2010/main" val="3915110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one example, here is the groundwater quality map for TDS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values used to create this map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are from </a:t>
            </a:r>
            <a:r>
              <a:rPr lang="en-US" dirty="0">
                <a:solidFill>
                  <a:schemeClr val="bg1"/>
                </a:solidFill>
              </a:rPr>
              <a:t>Relatively deep wells (&gt;300 feet) in production zones</a:t>
            </a:r>
            <a:endParaRPr lang="en-US" dirty="0"/>
          </a:p>
          <a:p>
            <a:pPr marL="109538" lvl="1" indent="0">
              <a:buFont typeface="Arial" panose="020B0604020202020204" pitchFamily="34" charset="0"/>
              <a:buNone/>
            </a:pPr>
            <a:r>
              <a:rPr lang="en-US" dirty="0">
                <a:solidFill>
                  <a:schemeClr val="bg1"/>
                </a:solidFill>
              </a:rPr>
              <a:t>	And are the Most recent samples from 1990-2019</a:t>
            </a:r>
          </a:p>
          <a:p>
            <a:endParaRPr lang="en-US" dirty="0"/>
          </a:p>
          <a:p>
            <a:r>
              <a:rPr lang="en-US" dirty="0"/>
              <a:t>You can’t read the legend, but the warm colors are higher concentrations, and the cool colors are relatively low concentrations</a:t>
            </a:r>
          </a:p>
          <a:p>
            <a:endParaRPr lang="en-US" dirty="0"/>
          </a:p>
          <a:p>
            <a:pPr marL="228600" indent="-228600">
              <a:lnSpc>
                <a:spcPct val="90000"/>
              </a:lnSpc>
              <a:spcBef>
                <a:spcPts val="1000"/>
              </a:spcBef>
              <a:buClr>
                <a:schemeClr val="accent4"/>
              </a:buClr>
              <a:buFont typeface="Wingdings" panose="05000000000000000000" pitchFamily="2" charset="2"/>
              <a:buChar char="§"/>
            </a:pPr>
            <a:r>
              <a:rPr lang="en-US" dirty="0"/>
              <a:t>The scale reflects the State Water Resources Control Board </a:t>
            </a:r>
            <a:r>
              <a:rPr lang="en-US" sz="2600" dirty="0"/>
              <a:t>Consumer Acceptance Levels </a:t>
            </a:r>
          </a:p>
          <a:p>
            <a:pPr marL="685800" lvl="1" indent="-228600">
              <a:lnSpc>
                <a:spcPct val="90000"/>
              </a:lnSpc>
              <a:spcBef>
                <a:spcPts val="600"/>
              </a:spcBef>
              <a:buClr>
                <a:schemeClr val="accent4"/>
              </a:buClr>
              <a:buFont typeface="Wingdings" panose="05000000000000000000" pitchFamily="2" charset="2"/>
              <a:buChar char="§"/>
            </a:pPr>
            <a:r>
              <a:rPr lang="en-US" sz="2600" dirty="0"/>
              <a:t>recommended 500 mg/L</a:t>
            </a:r>
          </a:p>
          <a:p>
            <a:pPr marL="685800" lvl="1" indent="-228600">
              <a:lnSpc>
                <a:spcPct val="90000"/>
              </a:lnSpc>
              <a:spcBef>
                <a:spcPts val="600"/>
              </a:spcBef>
              <a:buClr>
                <a:schemeClr val="accent4"/>
              </a:buClr>
              <a:buFont typeface="Wingdings" panose="05000000000000000000" pitchFamily="2" charset="2"/>
              <a:buChar char="§"/>
            </a:pPr>
            <a:r>
              <a:rPr lang="en-US" sz="2600" dirty="0"/>
              <a:t>upper 1,000 mg/L</a:t>
            </a:r>
          </a:p>
          <a:p>
            <a:pPr marL="685800" lvl="1" indent="-228600">
              <a:lnSpc>
                <a:spcPct val="90000"/>
              </a:lnSpc>
              <a:spcBef>
                <a:spcPts val="600"/>
              </a:spcBef>
              <a:buClr>
                <a:schemeClr val="accent4"/>
              </a:buClr>
              <a:buFont typeface="Wingdings" panose="05000000000000000000" pitchFamily="2" charset="2"/>
              <a:buChar char="§"/>
            </a:pPr>
            <a:r>
              <a:rPr lang="en-US" sz="2600" dirty="0"/>
              <a:t>short-term 1,500 mg/L </a:t>
            </a:r>
          </a:p>
          <a:p>
            <a:pPr marL="0" lvl="0" indent="0">
              <a:lnSpc>
                <a:spcPct val="90000"/>
              </a:lnSpc>
              <a:spcBef>
                <a:spcPts val="600"/>
              </a:spcBef>
              <a:buClr>
                <a:schemeClr val="accent4"/>
              </a:buClr>
              <a:buFont typeface="Wingdings" panose="05000000000000000000" pitchFamily="2" charset="2"/>
              <a:buNone/>
            </a:pPr>
            <a:r>
              <a:rPr lang="en-US" sz="2600" dirty="0"/>
              <a:t>The Plan provides information on sources, in this case:</a:t>
            </a:r>
          </a:p>
          <a:p>
            <a:pPr marL="0" marR="0" lvl="0" indent="0" algn="l" defTabSz="914400" rtl="0" eaLnBrk="1" fontAlgn="auto" latinLnBrk="0" hangingPunct="1">
              <a:lnSpc>
                <a:spcPct val="90000"/>
              </a:lnSpc>
              <a:spcBef>
                <a:spcPts val="600"/>
              </a:spcBef>
              <a:spcAft>
                <a:spcPts val="0"/>
              </a:spcAft>
              <a:buClr>
                <a:schemeClr val="accent4"/>
              </a:buClr>
              <a:buSzTx/>
              <a:buFont typeface="Wingdings" panose="05000000000000000000" pitchFamily="2" charset="2"/>
              <a:buNone/>
              <a:tabLst/>
              <a:defRPr/>
            </a:pPr>
            <a:r>
              <a:rPr lang="en-US" sz="2600" dirty="0"/>
              <a:t>From natural sources, return flows, imported water recharge, septic and wastewater disposal, subsurface inflow, and historical seawater inflow</a:t>
            </a:r>
          </a:p>
          <a:p>
            <a:pPr marL="0" lvl="0" indent="0">
              <a:lnSpc>
                <a:spcPct val="90000"/>
              </a:lnSpc>
              <a:spcBef>
                <a:spcPts val="600"/>
              </a:spcBef>
              <a:buClr>
                <a:schemeClr val="accent4"/>
              </a:buClr>
              <a:buFont typeface="Wingdings" panose="05000000000000000000" pitchFamily="2" charset="2"/>
              <a:buNone/>
            </a:pPr>
            <a:endParaRPr lang="en-US" sz="2600" dirty="0"/>
          </a:p>
          <a:p>
            <a:pPr marL="0" lvl="0" indent="0">
              <a:lnSpc>
                <a:spcPct val="90000"/>
              </a:lnSpc>
              <a:spcBef>
                <a:spcPts val="600"/>
              </a:spcBef>
              <a:buClr>
                <a:schemeClr val="accent4"/>
              </a:buClr>
              <a:buFont typeface="Arial" panose="020B0604020202020204" pitchFamily="34" charset="0"/>
              <a:buNone/>
            </a:pPr>
            <a:r>
              <a:rPr lang="en-US" sz="2600" dirty="0"/>
              <a:t>The map indicates that large are less than 500 mg/L, the blue shades on the map</a:t>
            </a:r>
          </a:p>
          <a:p>
            <a:pPr marL="0" lvl="0" indent="0">
              <a:lnSpc>
                <a:spcPct val="90000"/>
              </a:lnSpc>
              <a:spcBef>
                <a:spcPts val="600"/>
              </a:spcBef>
              <a:buClr>
                <a:schemeClr val="accent4"/>
              </a:buClr>
              <a:buFont typeface="Arial" panose="020B0604020202020204" pitchFamily="34" charset="0"/>
              <a:buNone/>
            </a:pPr>
            <a:r>
              <a:rPr lang="en-US" sz="2600" dirty="0"/>
              <a:t>Higher concentrations are along the Salton Sea</a:t>
            </a: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30</a:t>
            </a:fld>
            <a:endParaRPr lang="en-US"/>
          </a:p>
        </p:txBody>
      </p:sp>
    </p:spTree>
    <p:extLst>
      <p:ext uri="{BB962C8B-B14F-4D97-AF65-F5344CB8AC3E}">
        <p14:creationId xmlns:p14="http://schemas.microsoft.com/office/powerpoint/2010/main" val="2521811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With regard to salinity studies and the Salt Nutrient Management Plan, The Plan Update has provided:</a:t>
            </a:r>
          </a:p>
          <a:p>
            <a:pPr marL="568325"/>
            <a:r>
              <a:rPr lang="en-US" sz="1200" dirty="0"/>
              <a:t>Improved basis to study the rate and level of increased salt in groundwater from all sources (e.g., return flows, recharge, wastewater, subsurface inflow, seawater intrusion)</a:t>
            </a:r>
          </a:p>
          <a:p>
            <a:pPr marL="568325"/>
            <a:r>
              <a:rPr lang="en-US" sz="1200" dirty="0"/>
              <a:t>Groundwater quality database compilation and assessment </a:t>
            </a:r>
          </a:p>
          <a:p>
            <a:pPr marL="568325"/>
            <a:r>
              <a:rPr lang="en-US" sz="1200" dirty="0"/>
              <a:t>Planning for installation of additional monitoring wells</a:t>
            </a:r>
          </a:p>
          <a:p>
            <a:pPr marL="568325"/>
            <a:r>
              <a:rPr lang="en-US" sz="1200" dirty="0"/>
              <a:t>Update and improvement of numerical flow model that can be basis for salt and nutrient balance studies </a:t>
            </a:r>
          </a:p>
          <a:p>
            <a:pPr marL="568325"/>
            <a:r>
              <a:rPr lang="en-US" sz="1200" dirty="0"/>
              <a:t>Planning for study of relationships among groundwater levels, groundwater quality, and drain flows </a:t>
            </a:r>
          </a:p>
          <a:p>
            <a:pPr marL="568325"/>
            <a:r>
              <a:rPr lang="en-US" sz="1200" dirty="0"/>
              <a:t>Coordination with the CV-SNMP update beginning in 2022</a:t>
            </a: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31</a:t>
            </a:fld>
            <a:endParaRPr lang="en-US"/>
          </a:p>
        </p:txBody>
      </p:sp>
    </p:spTree>
    <p:extLst>
      <p:ext uri="{BB962C8B-B14F-4D97-AF65-F5344CB8AC3E}">
        <p14:creationId xmlns:p14="http://schemas.microsoft.com/office/powerpoint/2010/main" val="4075810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water intrusion also is a potential undesirable result typically associated with the ocean. But here the Indio Subbasin is bounded by the Salton Sea, which is different.</a:t>
            </a:r>
          </a:p>
          <a:p>
            <a:endParaRPr lang="en-US" dirty="0"/>
          </a:p>
          <a:p>
            <a:pPr>
              <a:lnSpc>
                <a:spcPct val="90000"/>
              </a:lnSpc>
              <a:spcBef>
                <a:spcPts val="1000"/>
              </a:spcBef>
              <a:buClr>
                <a:schemeClr val="accent4"/>
              </a:buClr>
            </a:pPr>
            <a:r>
              <a:rPr lang="en-US" sz="1200" dirty="0"/>
              <a:t>The Salton Sea is distinguished by:</a:t>
            </a:r>
          </a:p>
          <a:p>
            <a:pPr marL="568325" indent="-228600">
              <a:lnSpc>
                <a:spcPct val="90000"/>
              </a:lnSpc>
              <a:spcBef>
                <a:spcPts val="1000"/>
              </a:spcBef>
              <a:buClr>
                <a:schemeClr val="accent4"/>
              </a:buClr>
              <a:buFont typeface="Wingdings" panose="05000000000000000000" pitchFamily="2" charset="2"/>
              <a:buChar char="§"/>
            </a:pPr>
            <a:r>
              <a:rPr lang="en-US" sz="1200" dirty="0"/>
              <a:t>salinity about twice that of the ocean and gradually increasing</a:t>
            </a:r>
            <a:endParaRPr lang="en-US" sz="1200" dirty="0">
              <a:cs typeface="segoe ui"/>
            </a:endParaRPr>
          </a:p>
          <a:p>
            <a:pPr marL="568325" indent="-228600">
              <a:lnSpc>
                <a:spcPct val="90000"/>
              </a:lnSpc>
              <a:spcBef>
                <a:spcPts val="1000"/>
              </a:spcBef>
              <a:buClr>
                <a:schemeClr val="accent4"/>
              </a:buClr>
              <a:buFont typeface="Wingdings" panose="05000000000000000000" pitchFamily="2" charset="2"/>
              <a:buChar char="§"/>
            </a:pPr>
            <a:r>
              <a:rPr lang="en-US" sz="1200" dirty="0"/>
              <a:t>surface water levels decreasing and a shoreline that is retreating</a:t>
            </a:r>
            <a:endParaRPr lang="en-US" sz="1200" dirty="0">
              <a:cs typeface="segoe ui"/>
            </a:endParaRPr>
          </a:p>
          <a:p>
            <a:pPr>
              <a:lnSpc>
                <a:spcPct val="90000"/>
              </a:lnSpc>
              <a:spcBef>
                <a:spcPts val="1000"/>
              </a:spcBef>
              <a:buClr>
                <a:schemeClr val="accent4"/>
              </a:buClr>
            </a:pPr>
            <a:endParaRPr lang="en-US" sz="1200" dirty="0"/>
          </a:p>
          <a:p>
            <a:pPr>
              <a:lnSpc>
                <a:spcPct val="90000"/>
              </a:lnSpc>
              <a:spcBef>
                <a:spcPts val="1000"/>
              </a:spcBef>
              <a:buClr>
                <a:schemeClr val="accent4"/>
              </a:buClr>
            </a:pPr>
            <a:r>
              <a:rPr lang="en-US" sz="1200" dirty="0"/>
              <a:t>Although different, Seawater intrusion from the Salton Sea has been an undesirable consequence of overdraft</a:t>
            </a:r>
          </a:p>
          <a:p>
            <a:pPr>
              <a:lnSpc>
                <a:spcPct val="90000"/>
              </a:lnSpc>
              <a:spcBef>
                <a:spcPts val="1000"/>
              </a:spcBef>
              <a:buClr>
                <a:schemeClr val="accent4"/>
              </a:buClr>
            </a:pPr>
            <a:endParaRPr lang="en-US" sz="1200" dirty="0">
              <a:cs typeface="segoe ui"/>
            </a:endParaRPr>
          </a:p>
          <a:p>
            <a:pPr>
              <a:lnSpc>
                <a:spcPct val="90000"/>
              </a:lnSpc>
              <a:spcBef>
                <a:spcPts val="1000"/>
              </a:spcBef>
              <a:buClr>
                <a:schemeClr val="accent4"/>
              </a:buClr>
            </a:pPr>
            <a:r>
              <a:rPr lang="en-US" sz="1200" dirty="0"/>
              <a:t>Accordingly, it is Tracked closely by the GSAs:</a:t>
            </a:r>
            <a:endParaRPr lang="en-US" sz="1200" dirty="0">
              <a:cs typeface="segoe ui"/>
            </a:endParaRPr>
          </a:p>
          <a:p>
            <a:pPr marL="568325" indent="-228600">
              <a:lnSpc>
                <a:spcPct val="90000"/>
              </a:lnSpc>
              <a:spcBef>
                <a:spcPts val="1000"/>
              </a:spcBef>
              <a:buClr>
                <a:schemeClr val="accent4"/>
              </a:buClr>
              <a:buFont typeface="Wingdings" panose="05000000000000000000" pitchFamily="2" charset="2"/>
              <a:buChar char="§"/>
            </a:pPr>
            <a:r>
              <a:rPr lang="en-US" sz="1200" dirty="0">
                <a:ea typeface="+mn-lt"/>
                <a:cs typeface="+mn-lt"/>
              </a:rPr>
              <a:t>Dedicated monitoring wells for sampling and level measurements</a:t>
            </a:r>
          </a:p>
          <a:p>
            <a:pPr marL="568325" indent="-228600">
              <a:lnSpc>
                <a:spcPct val="90000"/>
              </a:lnSpc>
              <a:spcBef>
                <a:spcPts val="1000"/>
              </a:spcBef>
              <a:buClr>
                <a:schemeClr val="accent4"/>
              </a:buClr>
              <a:buFont typeface="Wingdings" panose="05000000000000000000" pitchFamily="2" charset="2"/>
              <a:buChar char="§"/>
            </a:pPr>
            <a:r>
              <a:rPr lang="en-US" sz="1200" dirty="0"/>
              <a:t>Subbasin groundwater level monitoring and water budget modeling to assess groundwater flow</a:t>
            </a:r>
            <a:endParaRPr lang="en-US" dirty="0">
              <a:cs typeface="segoe ui"/>
            </a:endParaRP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32</a:t>
            </a:fld>
            <a:endParaRPr lang="en-US"/>
          </a:p>
        </p:txBody>
      </p:sp>
    </p:spTree>
    <p:extLst>
      <p:ext uri="{BB962C8B-B14F-4D97-AF65-F5344CB8AC3E}">
        <p14:creationId xmlns:p14="http://schemas.microsoft.com/office/powerpoint/2010/main" val="3879765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Plan—through use of the numerical models indicates that there was seawater intrusion</a:t>
            </a:r>
          </a:p>
          <a:p>
            <a:pPr lvl="1">
              <a:spcBef>
                <a:spcPts val="600"/>
              </a:spcBef>
              <a:spcAft>
                <a:spcPts val="600"/>
              </a:spcAft>
            </a:pPr>
            <a:r>
              <a:rPr lang="en-US" u="sng" dirty="0"/>
              <a:t>A Net inflow </a:t>
            </a:r>
            <a:r>
              <a:rPr lang="en-US" dirty="0"/>
              <a:t>from Sea 1997-2014 but then a</a:t>
            </a:r>
            <a:endParaRPr lang="en-US" dirty="0">
              <a:cs typeface="segoe ui"/>
            </a:endParaRPr>
          </a:p>
          <a:p>
            <a:pPr lvl="1">
              <a:spcBef>
                <a:spcPts val="600"/>
              </a:spcBef>
              <a:spcAft>
                <a:spcPts val="600"/>
              </a:spcAft>
            </a:pPr>
            <a:r>
              <a:rPr lang="en-US" u="sng" dirty="0"/>
              <a:t>Net outflow </a:t>
            </a:r>
            <a:r>
              <a:rPr lang="en-US" dirty="0"/>
              <a:t>to Sea, 3,000 AFY, 2015 on </a:t>
            </a:r>
          </a:p>
          <a:p>
            <a:pPr lvl="1">
              <a:spcBef>
                <a:spcPts val="600"/>
              </a:spcBef>
              <a:spcAft>
                <a:spcPts val="600"/>
              </a:spcAft>
            </a:pPr>
            <a:endParaRPr lang="en-US" dirty="0">
              <a:cs typeface="segoe ui"/>
            </a:endParaRPr>
          </a:p>
          <a:p>
            <a:pPr lvl="0">
              <a:spcBef>
                <a:spcPts val="600"/>
              </a:spcBef>
              <a:spcAft>
                <a:spcPts val="600"/>
              </a:spcAft>
            </a:pPr>
            <a:r>
              <a:rPr lang="en-US" dirty="0">
                <a:cs typeface="segoe ui"/>
              </a:rPr>
              <a:t>In addition, the model was used to s</a:t>
            </a:r>
            <a:r>
              <a:rPr lang="en-US" sz="2600" dirty="0"/>
              <a:t>imulate shallow groundwater levels in 2020 and indicated that at (-220 feet), they are higher than Sea (at -238 feet)</a:t>
            </a:r>
          </a:p>
          <a:p>
            <a:pPr lvl="0">
              <a:spcBef>
                <a:spcPts val="600"/>
              </a:spcBef>
              <a:spcAft>
                <a:spcPts val="600"/>
              </a:spcAft>
            </a:pPr>
            <a:endParaRPr lang="en-US" sz="2600" dirty="0">
              <a:cs typeface="segoe ui"/>
            </a:endParaRPr>
          </a:p>
          <a:p>
            <a:pPr>
              <a:spcBef>
                <a:spcPts val="600"/>
              </a:spcBef>
              <a:spcAft>
                <a:spcPts val="600"/>
              </a:spcAft>
            </a:pPr>
            <a:r>
              <a:rPr lang="en-US" sz="2600" dirty="0"/>
              <a:t>And simulated deep groundwater contours for 2020 are at  (-200 feet) even higher  and indicating that groundwater is flowing upward from the deep aquifer to the Salton Sea</a:t>
            </a:r>
          </a:p>
          <a:p>
            <a:pPr>
              <a:spcBef>
                <a:spcPts val="600"/>
              </a:spcBef>
              <a:spcAft>
                <a:spcPts val="600"/>
              </a:spcAft>
            </a:pPr>
            <a:endParaRPr lang="en-US" sz="2600" dirty="0">
              <a:cs typeface="segoe ui"/>
            </a:endParaRPr>
          </a:p>
          <a:p>
            <a:pPr>
              <a:spcBef>
                <a:spcPts val="600"/>
              </a:spcBef>
              <a:spcAft>
                <a:spcPts val="600"/>
              </a:spcAft>
            </a:pPr>
            <a:r>
              <a:rPr lang="en-US" sz="2600" dirty="0"/>
              <a:t>So that Seawater intrusion has been reversed </a:t>
            </a:r>
          </a:p>
          <a:p>
            <a:pPr>
              <a:spcBef>
                <a:spcPts val="600"/>
              </a:spcBef>
              <a:spcAft>
                <a:spcPts val="600"/>
              </a:spcAft>
            </a:pPr>
            <a:endParaRPr lang="en-US" sz="2600" dirty="0"/>
          </a:p>
          <a:p>
            <a:pPr>
              <a:spcBef>
                <a:spcPts val="600"/>
              </a:spcBef>
              <a:spcAft>
                <a:spcPts val="600"/>
              </a:spcAft>
            </a:pPr>
            <a:r>
              <a:rPr lang="en-US" sz="2600" dirty="0"/>
              <a:t>(but will continue to be monitored)</a:t>
            </a:r>
            <a:endParaRPr lang="en-US" sz="2600" dirty="0">
              <a:cs typeface="segoe ui"/>
            </a:endParaRPr>
          </a:p>
          <a:p>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33</a:t>
            </a:fld>
            <a:endParaRPr lang="en-US"/>
          </a:p>
        </p:txBody>
      </p:sp>
    </p:spTree>
    <p:extLst>
      <p:ext uri="{BB962C8B-B14F-4D97-AF65-F5344CB8AC3E}">
        <p14:creationId xmlns:p14="http://schemas.microsoft.com/office/powerpoint/2010/main" val="2941024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the Plan Update addresses interconnected surface water and particularly Groundwater Dependent Ecosystems (GDEs)</a:t>
            </a:r>
          </a:p>
          <a:p>
            <a:r>
              <a:rPr lang="en-US" dirty="0"/>
              <a:t>The Plan Update assesses potential GDEs through:</a:t>
            </a:r>
          </a:p>
          <a:p>
            <a:pPr marL="171450" indent="-171450">
              <a:buFont typeface="Arial" panose="020B0604020202020204" pitchFamily="34" charset="0"/>
              <a:buChar char="•"/>
            </a:pPr>
            <a:r>
              <a:rPr lang="en-US" sz="1200" dirty="0"/>
              <a:t>Review of Coachella Valley Multiple Species Habitat Conservation Plan and protected species</a:t>
            </a:r>
          </a:p>
          <a:p>
            <a:pPr marL="171450" indent="-171450">
              <a:buFont typeface="Arial" panose="020B0604020202020204" pitchFamily="34" charset="0"/>
              <a:buChar char="•"/>
            </a:pPr>
            <a:r>
              <a:rPr lang="en-US" sz="1200" b="0" dirty="0"/>
              <a:t>Desktop analysis of mapped NCCAG polygons </a:t>
            </a:r>
          </a:p>
          <a:p>
            <a:pPr marL="171450" indent="-171450">
              <a:buFont typeface="Arial" panose="020B0604020202020204" pitchFamily="34" charset="0"/>
              <a:buChar char="•"/>
            </a:pPr>
            <a:r>
              <a:rPr lang="en-US" sz="1200" dirty="0"/>
              <a:t>Field survey of 13 sites</a:t>
            </a:r>
          </a:p>
          <a:p>
            <a:pPr marL="171450" indent="-171450">
              <a:buFont typeface="Arial" panose="020B0604020202020204" pitchFamily="34" charset="0"/>
              <a:buChar char="•"/>
            </a:pPr>
            <a:r>
              <a:rPr lang="en-US" sz="1200" dirty="0"/>
              <a:t>Mapping of potential GDEs, as shown on the next slide</a:t>
            </a:r>
          </a:p>
          <a:p>
            <a:endParaRPr lang="en-US" dirty="0"/>
          </a:p>
        </p:txBody>
      </p:sp>
      <p:sp>
        <p:nvSpPr>
          <p:cNvPr id="4" name="Slide Number Placeholder 3"/>
          <p:cNvSpPr>
            <a:spLocks noGrp="1"/>
          </p:cNvSpPr>
          <p:nvPr>
            <p:ph type="sldNum" sz="quarter" idx="5"/>
          </p:nvPr>
        </p:nvSpPr>
        <p:spPr/>
        <p:txBody>
          <a:bodyPr/>
          <a:lstStyle/>
          <a:p>
            <a:fld id="{A0786E5A-B531-47A9-8C5E-AD0806C546B3}" type="slidenum">
              <a:rPr lang="en-US" smtClean="0"/>
              <a:t>34</a:t>
            </a:fld>
            <a:endParaRPr lang="en-US"/>
          </a:p>
        </p:txBody>
      </p:sp>
    </p:spTree>
    <p:extLst>
      <p:ext uri="{BB962C8B-B14F-4D97-AF65-F5344CB8AC3E}">
        <p14:creationId xmlns:p14="http://schemas.microsoft.com/office/powerpoint/2010/main" val="2605064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GDE assessment and mapping indicated that, of the hundreds of sites assessed, </a:t>
            </a:r>
          </a:p>
          <a:p>
            <a:pPr>
              <a:spcAft>
                <a:spcPts val="600"/>
              </a:spcAft>
            </a:pPr>
            <a:r>
              <a:rPr lang="en-US" sz="1200" b="0" dirty="0">
                <a:solidFill>
                  <a:srgbClr val="00B0F0"/>
                </a:solidFill>
              </a:rPr>
              <a:t>Probable GDEs </a:t>
            </a:r>
            <a:r>
              <a:rPr lang="en-US" sz="1200" b="0" dirty="0"/>
              <a:t>(5%) occur in canyons and may rely partially on surface water or snowmelt</a:t>
            </a:r>
          </a:p>
          <a:p>
            <a:pPr>
              <a:spcAft>
                <a:spcPts val="600"/>
              </a:spcAft>
            </a:pPr>
            <a:r>
              <a:rPr lang="en-US" sz="1200" b="0" dirty="0">
                <a:solidFill>
                  <a:srgbClr val="FFFF00"/>
                </a:solidFill>
              </a:rPr>
              <a:t>Probable Non-GDEs</a:t>
            </a:r>
            <a:r>
              <a:rPr lang="en-US" sz="1200" dirty="0">
                <a:solidFill>
                  <a:srgbClr val="FFFF00"/>
                </a:solidFill>
              </a:rPr>
              <a:t> </a:t>
            </a:r>
            <a:r>
              <a:rPr lang="en-US" sz="1200" b="0" dirty="0">
                <a:solidFill>
                  <a:srgbClr val="FFFFFF"/>
                </a:solidFill>
              </a:rPr>
              <a:t> </a:t>
            </a:r>
            <a:r>
              <a:rPr lang="en-US" sz="1200" b="0" dirty="0"/>
              <a:t>(89%) include agricultural fields and </a:t>
            </a:r>
            <a:r>
              <a:rPr lang="en-US" sz="1200" dirty="0"/>
              <a:t>drainages</a:t>
            </a:r>
            <a:r>
              <a:rPr lang="en-US" sz="1200" b="0" dirty="0"/>
              <a:t>, uplands, </a:t>
            </a:r>
            <a:r>
              <a:rPr lang="en-US" sz="1200" dirty="0"/>
              <a:t>and </a:t>
            </a:r>
            <a:r>
              <a:rPr lang="en-US" sz="1200" b="0" dirty="0"/>
              <a:t>dry washes</a:t>
            </a:r>
            <a:endParaRPr lang="en-US" sz="1200" b="0" dirty="0">
              <a:cs typeface="segoe ui"/>
            </a:endParaRPr>
          </a:p>
          <a:p>
            <a:pPr>
              <a:spcAft>
                <a:spcPts val="600"/>
              </a:spcAft>
            </a:pPr>
            <a:r>
              <a:rPr lang="en-US" sz="1200" b="0" dirty="0">
                <a:solidFill>
                  <a:srgbClr val="00B050"/>
                </a:solidFill>
              </a:rPr>
              <a:t>Playa Wetlands </a:t>
            </a:r>
            <a:r>
              <a:rPr lang="en-US" sz="1200" b="0" dirty="0"/>
              <a:t>(6%) </a:t>
            </a:r>
            <a:r>
              <a:rPr lang="en-US" sz="1200" dirty="0"/>
              <a:t>are dependent on agricultural drain flows that used to flow directly into the Salton Sea and now discharge to the Salton Sea playa </a:t>
            </a:r>
            <a:r>
              <a:rPr lang="en-US" sz="1200" b="0" dirty="0"/>
              <a:t> that has been exposed with Salton Sea retreat.</a:t>
            </a:r>
          </a:p>
          <a:p>
            <a:pPr>
              <a:spcAft>
                <a:spcPts val="600"/>
              </a:spcAft>
            </a:pPr>
            <a:endParaRPr lang="en-US" sz="1200" b="0" dirty="0"/>
          </a:p>
          <a:p>
            <a:pPr>
              <a:spcAft>
                <a:spcPts val="600"/>
              </a:spcAft>
            </a:pPr>
            <a:r>
              <a:rPr lang="en-US" sz="1200" b="0" dirty="0"/>
              <a:t>That has been a rapid review of groundwater conditions and work on sustainability criteria…are there </a:t>
            </a:r>
            <a:r>
              <a:rPr lang="en-US" sz="1200" b="0"/>
              <a:t>any questions?</a:t>
            </a:r>
            <a:r>
              <a:rPr lang="en-US" sz="1200"/>
              <a:t> </a:t>
            </a:r>
            <a:endParaRPr lang="en-US" sz="1200" dirty="0"/>
          </a:p>
          <a:p>
            <a:pPr>
              <a:spcAft>
                <a:spcPts val="600"/>
              </a:spcAft>
            </a:pPr>
            <a:endParaRPr lang="en-US" sz="1200" b="0" dirty="0">
              <a:cs typeface="segoe ui"/>
            </a:endParaRPr>
          </a:p>
          <a:p>
            <a:pPr>
              <a:spcAft>
                <a:spcPts val="600"/>
              </a:spcAft>
            </a:pPr>
            <a:endParaRPr lang="en-US" sz="1200" b="0" dirty="0">
              <a:cs typeface="segoe ui"/>
            </a:endParaRPr>
          </a:p>
          <a:p>
            <a:endParaRPr lang="en-US" dirty="0"/>
          </a:p>
        </p:txBody>
      </p:sp>
      <p:sp>
        <p:nvSpPr>
          <p:cNvPr id="4" name="Slide Number Placeholder 3"/>
          <p:cNvSpPr>
            <a:spLocks noGrp="1"/>
          </p:cNvSpPr>
          <p:nvPr>
            <p:ph type="sldNum" sz="quarter" idx="5"/>
          </p:nvPr>
        </p:nvSpPr>
        <p:spPr/>
        <p:txBody>
          <a:bodyPr/>
          <a:lstStyle/>
          <a:p>
            <a:fld id="{A0786E5A-B531-47A9-8C5E-AD0806C546B3}" type="slidenum">
              <a:rPr lang="en-US" smtClean="0"/>
              <a:t>35</a:t>
            </a:fld>
            <a:endParaRPr lang="en-US"/>
          </a:p>
        </p:txBody>
      </p:sp>
    </p:spTree>
    <p:extLst>
      <p:ext uri="{BB962C8B-B14F-4D97-AF65-F5344CB8AC3E}">
        <p14:creationId xmlns:p14="http://schemas.microsoft.com/office/powerpoint/2010/main" val="1978182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36</a:t>
            </a:fld>
            <a:endParaRPr lang="en-US"/>
          </a:p>
        </p:txBody>
      </p:sp>
    </p:spTree>
    <p:extLst>
      <p:ext uri="{BB962C8B-B14F-4D97-AF65-F5344CB8AC3E}">
        <p14:creationId xmlns:p14="http://schemas.microsoft.com/office/powerpoint/2010/main" val="2095660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37</a:t>
            </a:fld>
            <a:endParaRPr lang="en-US"/>
          </a:p>
        </p:txBody>
      </p:sp>
    </p:spTree>
    <p:extLst>
      <p:ext uri="{BB962C8B-B14F-4D97-AF65-F5344CB8AC3E}">
        <p14:creationId xmlns:p14="http://schemas.microsoft.com/office/powerpoint/2010/main" val="2058638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38</a:t>
            </a:fld>
            <a:endParaRPr lang="en-US"/>
          </a:p>
        </p:txBody>
      </p:sp>
    </p:spTree>
    <p:extLst>
      <p:ext uri="{BB962C8B-B14F-4D97-AF65-F5344CB8AC3E}">
        <p14:creationId xmlns:p14="http://schemas.microsoft.com/office/powerpoint/2010/main" val="2763404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39</a:t>
            </a:fld>
            <a:endParaRPr lang="en-US"/>
          </a:p>
        </p:txBody>
      </p:sp>
    </p:spTree>
    <p:extLst>
      <p:ext uri="{BB962C8B-B14F-4D97-AF65-F5344CB8AC3E}">
        <p14:creationId xmlns:p14="http://schemas.microsoft.com/office/powerpoint/2010/main" val="3666670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4</a:t>
            </a:fld>
            <a:endParaRPr lang="en-US"/>
          </a:p>
        </p:txBody>
      </p:sp>
    </p:spTree>
    <p:extLst>
      <p:ext uri="{BB962C8B-B14F-4D97-AF65-F5344CB8AC3E}">
        <p14:creationId xmlns:p14="http://schemas.microsoft.com/office/powerpoint/2010/main" val="3169203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40</a:t>
            </a:fld>
            <a:endParaRPr lang="en-US"/>
          </a:p>
        </p:txBody>
      </p:sp>
    </p:spTree>
    <p:extLst>
      <p:ext uri="{BB962C8B-B14F-4D97-AF65-F5344CB8AC3E}">
        <p14:creationId xmlns:p14="http://schemas.microsoft.com/office/powerpoint/2010/main" val="633066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41</a:t>
            </a:fld>
            <a:endParaRPr lang="en-US"/>
          </a:p>
        </p:txBody>
      </p:sp>
    </p:spTree>
    <p:extLst>
      <p:ext uri="{BB962C8B-B14F-4D97-AF65-F5344CB8AC3E}">
        <p14:creationId xmlns:p14="http://schemas.microsoft.com/office/powerpoint/2010/main" val="1442257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42</a:t>
            </a:fld>
            <a:endParaRPr lang="en-US"/>
          </a:p>
        </p:txBody>
      </p:sp>
    </p:spTree>
    <p:extLst>
      <p:ext uri="{BB962C8B-B14F-4D97-AF65-F5344CB8AC3E}">
        <p14:creationId xmlns:p14="http://schemas.microsoft.com/office/powerpoint/2010/main" val="4034485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43</a:t>
            </a:fld>
            <a:endParaRPr lang="en-US"/>
          </a:p>
        </p:txBody>
      </p:sp>
    </p:spTree>
    <p:extLst>
      <p:ext uri="{BB962C8B-B14F-4D97-AF65-F5344CB8AC3E}">
        <p14:creationId xmlns:p14="http://schemas.microsoft.com/office/powerpoint/2010/main" val="732154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44</a:t>
            </a:fld>
            <a:endParaRPr lang="en-US"/>
          </a:p>
        </p:txBody>
      </p:sp>
    </p:spTree>
    <p:extLst>
      <p:ext uri="{BB962C8B-B14F-4D97-AF65-F5344CB8AC3E}">
        <p14:creationId xmlns:p14="http://schemas.microsoft.com/office/powerpoint/2010/main" val="2479491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45</a:t>
            </a:fld>
            <a:endParaRPr lang="en-US"/>
          </a:p>
        </p:txBody>
      </p:sp>
    </p:spTree>
    <p:extLst>
      <p:ext uri="{BB962C8B-B14F-4D97-AF65-F5344CB8AC3E}">
        <p14:creationId xmlns:p14="http://schemas.microsoft.com/office/powerpoint/2010/main" val="1584626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46</a:t>
            </a:fld>
            <a:endParaRPr lang="en-US"/>
          </a:p>
        </p:txBody>
      </p:sp>
    </p:spTree>
    <p:extLst>
      <p:ext uri="{BB962C8B-B14F-4D97-AF65-F5344CB8AC3E}">
        <p14:creationId xmlns:p14="http://schemas.microsoft.com/office/powerpoint/2010/main" val="2978922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6ADD9F-AEAA-4675-8C6B-E31CF25F2DC1}" type="slidenum">
              <a:rPr lang="en-US" smtClean="0"/>
              <a:t>47</a:t>
            </a:fld>
            <a:endParaRPr lang="en-US"/>
          </a:p>
        </p:txBody>
      </p:sp>
    </p:spTree>
    <p:extLst>
      <p:ext uri="{BB962C8B-B14F-4D97-AF65-F5344CB8AC3E}">
        <p14:creationId xmlns:p14="http://schemas.microsoft.com/office/powerpoint/2010/main" val="3572382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48</a:t>
            </a:fld>
            <a:endParaRPr lang="en-US"/>
          </a:p>
        </p:txBody>
      </p:sp>
    </p:spTree>
    <p:extLst>
      <p:ext uri="{BB962C8B-B14F-4D97-AF65-F5344CB8AC3E}">
        <p14:creationId xmlns:p14="http://schemas.microsoft.com/office/powerpoint/2010/main" val="594540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49</a:t>
            </a:fld>
            <a:endParaRPr lang="en-US"/>
          </a:p>
        </p:txBody>
      </p:sp>
    </p:spTree>
    <p:extLst>
      <p:ext uri="{BB962C8B-B14F-4D97-AF65-F5344CB8AC3E}">
        <p14:creationId xmlns:p14="http://schemas.microsoft.com/office/powerpoint/2010/main" val="360799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5</a:t>
            </a:fld>
            <a:endParaRPr lang="en-US"/>
          </a:p>
        </p:txBody>
      </p:sp>
    </p:spTree>
    <p:extLst>
      <p:ext uri="{BB962C8B-B14F-4D97-AF65-F5344CB8AC3E}">
        <p14:creationId xmlns:p14="http://schemas.microsoft.com/office/powerpoint/2010/main" val="12119609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50</a:t>
            </a:fld>
            <a:endParaRPr lang="en-US"/>
          </a:p>
        </p:txBody>
      </p:sp>
    </p:spTree>
    <p:extLst>
      <p:ext uri="{BB962C8B-B14F-4D97-AF65-F5344CB8AC3E}">
        <p14:creationId xmlns:p14="http://schemas.microsoft.com/office/powerpoint/2010/main" val="1285853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51</a:t>
            </a:fld>
            <a:endParaRPr lang="en-US"/>
          </a:p>
        </p:txBody>
      </p:sp>
    </p:spTree>
    <p:extLst>
      <p:ext uri="{BB962C8B-B14F-4D97-AF65-F5344CB8AC3E}">
        <p14:creationId xmlns:p14="http://schemas.microsoft.com/office/powerpoint/2010/main" val="1903608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52</a:t>
            </a:fld>
            <a:endParaRPr lang="en-US"/>
          </a:p>
        </p:txBody>
      </p:sp>
    </p:spTree>
    <p:extLst>
      <p:ext uri="{BB962C8B-B14F-4D97-AF65-F5344CB8AC3E}">
        <p14:creationId xmlns:p14="http://schemas.microsoft.com/office/powerpoint/2010/main" val="2043706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53</a:t>
            </a:fld>
            <a:endParaRPr lang="en-US"/>
          </a:p>
        </p:txBody>
      </p:sp>
    </p:spTree>
    <p:extLst>
      <p:ext uri="{BB962C8B-B14F-4D97-AF65-F5344CB8AC3E}">
        <p14:creationId xmlns:p14="http://schemas.microsoft.com/office/powerpoint/2010/main" val="3528916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54</a:t>
            </a:fld>
            <a:endParaRPr lang="en-US"/>
          </a:p>
        </p:txBody>
      </p:sp>
    </p:spTree>
    <p:extLst>
      <p:ext uri="{BB962C8B-B14F-4D97-AF65-F5344CB8AC3E}">
        <p14:creationId xmlns:p14="http://schemas.microsoft.com/office/powerpoint/2010/main" val="573729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55</a:t>
            </a:fld>
            <a:endParaRPr lang="en-US"/>
          </a:p>
        </p:txBody>
      </p:sp>
    </p:spTree>
    <p:extLst>
      <p:ext uri="{BB962C8B-B14F-4D97-AF65-F5344CB8AC3E}">
        <p14:creationId xmlns:p14="http://schemas.microsoft.com/office/powerpoint/2010/main" val="14600539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56</a:t>
            </a:fld>
            <a:endParaRPr lang="en-US"/>
          </a:p>
        </p:txBody>
      </p:sp>
    </p:spTree>
    <p:extLst>
      <p:ext uri="{BB962C8B-B14F-4D97-AF65-F5344CB8AC3E}">
        <p14:creationId xmlns:p14="http://schemas.microsoft.com/office/powerpoint/2010/main" val="2419900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57</a:t>
            </a:fld>
            <a:endParaRPr lang="en-US"/>
          </a:p>
        </p:txBody>
      </p:sp>
    </p:spTree>
    <p:extLst>
      <p:ext uri="{BB962C8B-B14F-4D97-AF65-F5344CB8AC3E}">
        <p14:creationId xmlns:p14="http://schemas.microsoft.com/office/powerpoint/2010/main" val="411988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58</a:t>
            </a:fld>
            <a:endParaRPr lang="en-US"/>
          </a:p>
        </p:txBody>
      </p:sp>
    </p:spTree>
    <p:extLst>
      <p:ext uri="{BB962C8B-B14F-4D97-AF65-F5344CB8AC3E}">
        <p14:creationId xmlns:p14="http://schemas.microsoft.com/office/powerpoint/2010/main" val="6496222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59</a:t>
            </a:fld>
            <a:endParaRPr lang="en-US"/>
          </a:p>
        </p:txBody>
      </p:sp>
    </p:spTree>
    <p:extLst>
      <p:ext uri="{BB962C8B-B14F-4D97-AF65-F5344CB8AC3E}">
        <p14:creationId xmlns:p14="http://schemas.microsoft.com/office/powerpoint/2010/main" val="514009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6</a:t>
            </a:fld>
            <a:endParaRPr lang="en-US"/>
          </a:p>
        </p:txBody>
      </p:sp>
    </p:spTree>
    <p:extLst>
      <p:ext uri="{BB962C8B-B14F-4D97-AF65-F5344CB8AC3E}">
        <p14:creationId xmlns:p14="http://schemas.microsoft.com/office/powerpoint/2010/main" val="358894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60</a:t>
            </a:fld>
            <a:endParaRPr lang="en-US"/>
          </a:p>
        </p:txBody>
      </p:sp>
    </p:spTree>
    <p:extLst>
      <p:ext uri="{BB962C8B-B14F-4D97-AF65-F5344CB8AC3E}">
        <p14:creationId xmlns:p14="http://schemas.microsoft.com/office/powerpoint/2010/main" val="2261320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61</a:t>
            </a:fld>
            <a:endParaRPr lang="en-US"/>
          </a:p>
        </p:txBody>
      </p:sp>
    </p:spTree>
    <p:extLst>
      <p:ext uri="{BB962C8B-B14F-4D97-AF65-F5344CB8AC3E}">
        <p14:creationId xmlns:p14="http://schemas.microsoft.com/office/powerpoint/2010/main" val="11201330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62</a:t>
            </a:fld>
            <a:endParaRPr lang="en-US"/>
          </a:p>
        </p:txBody>
      </p:sp>
    </p:spTree>
    <p:extLst>
      <p:ext uri="{BB962C8B-B14F-4D97-AF65-F5344CB8AC3E}">
        <p14:creationId xmlns:p14="http://schemas.microsoft.com/office/powerpoint/2010/main" val="31826991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63</a:t>
            </a:fld>
            <a:endParaRPr lang="en-US"/>
          </a:p>
        </p:txBody>
      </p:sp>
    </p:spTree>
    <p:extLst>
      <p:ext uri="{BB962C8B-B14F-4D97-AF65-F5344CB8AC3E}">
        <p14:creationId xmlns:p14="http://schemas.microsoft.com/office/powerpoint/2010/main" val="24897934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64</a:t>
            </a:fld>
            <a:endParaRPr lang="en-US"/>
          </a:p>
        </p:txBody>
      </p:sp>
    </p:spTree>
    <p:extLst>
      <p:ext uri="{BB962C8B-B14F-4D97-AF65-F5344CB8AC3E}">
        <p14:creationId xmlns:p14="http://schemas.microsoft.com/office/powerpoint/2010/main" val="2335668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65</a:t>
            </a:fld>
            <a:endParaRPr lang="en-US"/>
          </a:p>
        </p:txBody>
      </p:sp>
    </p:spTree>
    <p:extLst>
      <p:ext uri="{BB962C8B-B14F-4D97-AF65-F5344CB8AC3E}">
        <p14:creationId xmlns:p14="http://schemas.microsoft.com/office/powerpoint/2010/main" val="25682062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66</a:t>
            </a:fld>
            <a:endParaRPr lang="en-US"/>
          </a:p>
        </p:txBody>
      </p:sp>
    </p:spTree>
    <p:extLst>
      <p:ext uri="{BB962C8B-B14F-4D97-AF65-F5344CB8AC3E}">
        <p14:creationId xmlns:p14="http://schemas.microsoft.com/office/powerpoint/2010/main" val="14540347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9BF83-2E65-4B99-B534-8E0A2277CB0C}" type="slidenum">
              <a:rPr lang="en-US" smtClean="0"/>
              <a:t>67</a:t>
            </a:fld>
            <a:endParaRPr lang="en-US"/>
          </a:p>
        </p:txBody>
      </p:sp>
    </p:spTree>
    <p:extLst>
      <p:ext uri="{BB962C8B-B14F-4D97-AF65-F5344CB8AC3E}">
        <p14:creationId xmlns:p14="http://schemas.microsoft.com/office/powerpoint/2010/main" val="10056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6ADD9F-AEAA-4675-8C6B-E31CF25F2DC1}" type="slidenum">
              <a:rPr lang="en-US" smtClean="0"/>
              <a:t>7</a:t>
            </a:fld>
            <a:endParaRPr lang="en-US"/>
          </a:p>
        </p:txBody>
      </p:sp>
    </p:spTree>
    <p:extLst>
      <p:ext uri="{BB962C8B-B14F-4D97-AF65-F5344CB8AC3E}">
        <p14:creationId xmlns:p14="http://schemas.microsoft.com/office/powerpoint/2010/main" val="642176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Rosalyn. </a:t>
            </a:r>
          </a:p>
          <a:p>
            <a:r>
              <a:rPr lang="en-US" dirty="0"/>
              <a:t>Allow me to introduce the 2022 Alternative Plan Update:</a:t>
            </a:r>
          </a:p>
          <a:p>
            <a:pPr marL="342900" indent="-342900">
              <a:buFont typeface="Arial" panose="020B0604020202020204" pitchFamily="34" charset="0"/>
              <a:buChar char="•"/>
            </a:pPr>
            <a:endParaRPr lang="en-US" dirty="0"/>
          </a:p>
          <a:p>
            <a:pPr>
              <a:lnSpc>
                <a:spcPct val="100000"/>
              </a:lnSpc>
            </a:pPr>
            <a:r>
              <a:rPr lang="en-US" dirty="0"/>
              <a:t>Builds on </a:t>
            </a:r>
            <a:r>
              <a:rPr lang="en-US" i="1" dirty="0"/>
              <a:t>2010 Coachella Valley Water Management Plan Update –</a:t>
            </a:r>
            <a:r>
              <a:rPr lang="en-US" i="0" dirty="0"/>
              <a:t>which preceded SGMA and than was</a:t>
            </a:r>
            <a:endParaRPr lang="en-US" i="1" dirty="0"/>
          </a:p>
          <a:p>
            <a:pPr>
              <a:lnSpc>
                <a:spcPct val="100000"/>
              </a:lnSpc>
            </a:pPr>
            <a:endParaRPr lang="en-US" i="1" dirty="0"/>
          </a:p>
          <a:p>
            <a:pPr>
              <a:lnSpc>
                <a:spcPct val="100000"/>
              </a:lnSpc>
            </a:pPr>
            <a:r>
              <a:rPr lang="en-US" dirty="0"/>
              <a:t>submitted in 2016 and approved by DWR as an “Alternative Plan” to a Groundwater Sustainability Plan.</a:t>
            </a:r>
          </a:p>
          <a:p>
            <a:pPr>
              <a:lnSpc>
                <a:spcPct val="100000"/>
              </a:lnSpc>
            </a:pPr>
            <a:endParaRPr lang="en-US" dirty="0"/>
          </a:p>
          <a:p>
            <a:pPr>
              <a:lnSpc>
                <a:spcPct val="100000"/>
              </a:lnSpc>
            </a:pPr>
            <a:r>
              <a:rPr lang="en-US" dirty="0"/>
              <a:t>Five-Year updates are required by Sustainable Groundwater Management Act (SGMA);</a:t>
            </a:r>
          </a:p>
          <a:p>
            <a:pPr>
              <a:lnSpc>
                <a:spcPct val="100000"/>
              </a:lnSpc>
            </a:pPr>
            <a:r>
              <a:rPr lang="en-US" dirty="0"/>
              <a:t>This is the first Five-Year Update  </a:t>
            </a:r>
          </a:p>
          <a:p>
            <a:endParaRPr lang="en-US" dirty="0"/>
          </a:p>
          <a:p>
            <a:endParaRPr lang="en-US" dirty="0"/>
          </a:p>
          <a:p>
            <a:r>
              <a:rPr lang="en-US" dirty="0"/>
              <a:t>The timeline here indicates the progression of the Alternative Plan from when it was submitted through the successive 5-year updates and ongoing sustainability</a:t>
            </a:r>
          </a:p>
          <a:p>
            <a:endParaRPr lang="en-US" sz="2200" dirty="0"/>
          </a:p>
        </p:txBody>
      </p:sp>
      <p:sp>
        <p:nvSpPr>
          <p:cNvPr id="4" name="Slide Number Placeholder 3"/>
          <p:cNvSpPr>
            <a:spLocks noGrp="1"/>
          </p:cNvSpPr>
          <p:nvPr>
            <p:ph type="sldNum" sz="quarter" idx="5"/>
          </p:nvPr>
        </p:nvSpPr>
        <p:spPr/>
        <p:txBody>
          <a:bodyPr/>
          <a:lstStyle/>
          <a:p>
            <a:fld id="{3C6ADD9F-AEAA-4675-8C6B-E31CF25F2DC1}" type="slidenum">
              <a:rPr lang="en-US" smtClean="0"/>
              <a:t>8</a:t>
            </a:fld>
            <a:endParaRPr lang="en-US"/>
          </a:p>
        </p:txBody>
      </p:sp>
    </p:spTree>
    <p:extLst>
      <p:ext uri="{BB962C8B-B14F-4D97-AF65-F5344CB8AC3E}">
        <p14:creationId xmlns:p14="http://schemas.microsoft.com/office/powerpoint/2010/main" val="334677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as an important part of this process, there has been ongoing engagement with the community and stakeholders through: </a:t>
            </a:r>
          </a:p>
          <a:p>
            <a:endParaRPr lang="en-US" baseline="0" dirty="0"/>
          </a:p>
          <a:p>
            <a:endParaRPr lang="en-US" baseline="0" dirty="0"/>
          </a:p>
          <a:p>
            <a:endParaRPr lang="en-US" baseline="0" dirty="0"/>
          </a:p>
          <a:p>
            <a:r>
              <a:rPr lang="en-US" baseline="0" dirty="0"/>
              <a:t>And now, we would like to provide an overview of the Alternative Plan Update document, not necessarily chapter by chapter, but summarizing highlights of what’s important</a:t>
            </a:r>
            <a:endParaRPr lang="en-US" dirty="0"/>
          </a:p>
        </p:txBody>
      </p:sp>
      <p:sp>
        <p:nvSpPr>
          <p:cNvPr id="4" name="Slide Number Placeholder 3"/>
          <p:cNvSpPr>
            <a:spLocks noGrp="1"/>
          </p:cNvSpPr>
          <p:nvPr>
            <p:ph type="sldNum" sz="quarter" idx="5"/>
          </p:nvPr>
        </p:nvSpPr>
        <p:spPr/>
        <p:txBody>
          <a:bodyPr/>
          <a:lstStyle/>
          <a:p>
            <a:fld id="{FBD9BF83-2E65-4B99-B534-8E0A2277CB0C}" type="slidenum">
              <a:rPr lang="en-US" smtClean="0"/>
              <a:t>9</a:t>
            </a:fld>
            <a:endParaRPr lang="en-US"/>
          </a:p>
        </p:txBody>
      </p:sp>
    </p:spTree>
    <p:extLst>
      <p:ext uri="{BB962C8B-B14F-4D97-AF65-F5344CB8AC3E}">
        <p14:creationId xmlns:p14="http://schemas.microsoft.com/office/powerpoint/2010/main" val="334928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descr="Water next to a mountain&#10;&#10;Description automatically generated">
            <a:extLst>
              <a:ext uri="{FF2B5EF4-FFF2-40B4-BE49-F238E27FC236}">
                <a16:creationId xmlns:a16="http://schemas.microsoft.com/office/drawing/2014/main" id="{E23E0070-C888-43DF-AF65-213E2CF1E14C}"/>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b="15625"/>
          <a:stretch/>
        </p:blipFill>
        <p:spPr>
          <a:xfrm>
            <a:off x="0" y="0"/>
            <a:ext cx="12192000" cy="685800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C444D16D-D45B-47C7-9F8B-B5239E5D7481}"/>
              </a:ext>
            </a:extLst>
          </p:cNvPr>
          <p:cNvSpPr>
            <a:spLocks noGrp="1"/>
          </p:cNvSpPr>
          <p:nvPr>
            <p:ph type="ctrTitle"/>
          </p:nvPr>
        </p:nvSpPr>
        <p:spPr>
          <a:xfrm>
            <a:off x="1524000" y="1845892"/>
            <a:ext cx="9144000" cy="2638292"/>
          </a:xfrm>
        </p:spPr>
        <p:txBody>
          <a:bodyPr anchor="ctr">
            <a:normAutofit/>
          </a:bodyPr>
          <a:lstStyle>
            <a:lvl1pPr algn="ctr">
              <a:defRPr sz="4800">
                <a:solidFill>
                  <a:schemeClr val="tx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67617D0B-746D-4FD8-A18A-FD3E2FA98FCF}"/>
              </a:ext>
            </a:extLst>
          </p:cNvPr>
          <p:cNvSpPr>
            <a:spLocks noGrp="1"/>
          </p:cNvSpPr>
          <p:nvPr>
            <p:ph type="subTitle" idx="1"/>
          </p:nvPr>
        </p:nvSpPr>
        <p:spPr>
          <a:xfrm>
            <a:off x="1524000" y="4576259"/>
            <a:ext cx="9144000" cy="1655762"/>
          </a:xfrm>
        </p:spPr>
        <p:txBody>
          <a:bodyPr/>
          <a:lstStyle>
            <a:lvl1pPr marL="0" indent="0" algn="ctr">
              <a:buNone/>
              <a:defRPr sz="2400">
                <a:solidFill>
                  <a:schemeClr val="tx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E2438C-6891-490D-93FA-BA6B84E7A982}"/>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5" name="Footer Placeholder 4">
            <a:extLst>
              <a:ext uri="{FF2B5EF4-FFF2-40B4-BE49-F238E27FC236}">
                <a16:creationId xmlns:a16="http://schemas.microsoft.com/office/drawing/2014/main" id="{C8E31EC8-83A0-4CE4-BD23-DD09B0A37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33664-E9B1-4420-8D0E-9255FB896BDB}"/>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5736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9284-22DF-4818-85F1-3032F18A6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B16038-0F41-4021-949D-301C77C3BB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E5E6D-3253-4F21-9EC4-D732985C9995}"/>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5" name="Footer Placeholder 4">
            <a:extLst>
              <a:ext uri="{FF2B5EF4-FFF2-40B4-BE49-F238E27FC236}">
                <a16:creationId xmlns:a16="http://schemas.microsoft.com/office/drawing/2014/main" id="{B433EFC9-95A0-4830-97E4-F33486B93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E4DCE-6B9C-4CFF-B9F0-6B85037C9AE4}"/>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1744072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1A77DF-451E-42C4-8A3D-D3A66626F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CDE5FB-AB4A-4EBA-9E4E-93132C5C5E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05F24-F926-4611-A4D2-D8249D224BA8}"/>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5" name="Footer Placeholder 4">
            <a:extLst>
              <a:ext uri="{FF2B5EF4-FFF2-40B4-BE49-F238E27FC236}">
                <a16:creationId xmlns:a16="http://schemas.microsoft.com/office/drawing/2014/main" id="{E7774474-856E-4258-BC22-504C2917C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5F27D-C8FB-4422-8B04-C42F41AACAA8}"/>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6951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F118-2226-4588-B9C9-FEF4B5767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A7A36-9D30-436B-8F81-37E1F9A9E6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0FD7A-8A7C-409C-8E83-ACCE08129CB2}"/>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5" name="Footer Placeholder 4">
            <a:extLst>
              <a:ext uri="{FF2B5EF4-FFF2-40B4-BE49-F238E27FC236}">
                <a16:creationId xmlns:a16="http://schemas.microsoft.com/office/drawing/2014/main" id="{36AEF09E-7D22-465F-AE31-F71566A3D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C4358-0168-42D4-BCB4-3F5626A44ACE}"/>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62038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descr="Water next to a mountain&#10;&#10;Description automatically generated">
            <a:extLst>
              <a:ext uri="{FF2B5EF4-FFF2-40B4-BE49-F238E27FC236}">
                <a16:creationId xmlns:a16="http://schemas.microsoft.com/office/drawing/2014/main" id="{B210CA7F-BC65-47A4-9C81-272E0C8F3A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5626"/>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81D519C-3FFE-49DE-9EE7-16D4460E6347}"/>
              </a:ext>
            </a:extLst>
          </p:cNvPr>
          <p:cNvSpPr/>
          <p:nvPr userDrawn="1"/>
        </p:nvSpPr>
        <p:spPr>
          <a:xfrm>
            <a:off x="0" y="0"/>
            <a:ext cx="12192000" cy="6858000"/>
          </a:xfrm>
          <a:prstGeom prst="rect">
            <a:avLst/>
          </a:prstGeom>
          <a:solidFill>
            <a:schemeClr val="bg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4A4CE6-5803-4464-B1D1-5D993B481B88}"/>
              </a:ext>
            </a:extLst>
          </p:cNvPr>
          <p:cNvSpPr>
            <a:spLocks noGrp="1"/>
          </p:cNvSpPr>
          <p:nvPr>
            <p:ph type="title"/>
          </p:nvPr>
        </p:nvSpPr>
        <p:spPr>
          <a:xfrm>
            <a:off x="831850" y="1760434"/>
            <a:ext cx="10515600" cy="2802041"/>
          </a:xfrm>
        </p:spPr>
        <p:txBody>
          <a:bodyPr anchor="ctr">
            <a:normAutofit/>
          </a:bodyPr>
          <a:lstStyle>
            <a:lvl1pPr algn="ctr">
              <a:defRPr sz="48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B78598-6EF5-4289-B850-B0AAAC3065F8}"/>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A8EA15-CE00-4E40-A3FF-A5EBB2BDA400}"/>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5" name="Footer Placeholder 4">
            <a:extLst>
              <a:ext uri="{FF2B5EF4-FFF2-40B4-BE49-F238E27FC236}">
                <a16:creationId xmlns:a16="http://schemas.microsoft.com/office/drawing/2014/main" id="{6B672800-AD0D-4BD2-B2DC-054817841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9EF11-7583-43F1-B7EF-34E74B22399D}"/>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232725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DB81-8120-46C7-90CF-648CE9255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A52FB6-F650-46E4-B683-7315AAB9F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E0D691-9E14-4605-B549-E043637BFB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BD9CA-99FF-4F80-AA41-FAFC87FA43B1}"/>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6" name="Footer Placeholder 5">
            <a:extLst>
              <a:ext uri="{FF2B5EF4-FFF2-40B4-BE49-F238E27FC236}">
                <a16:creationId xmlns:a16="http://schemas.microsoft.com/office/drawing/2014/main" id="{46EA7872-F53F-4922-BA3C-632202964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AFBE0-9E7C-4CD2-A739-B143EB753AA0}"/>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3090151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85CC-EBED-4006-866E-9BA39916CD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122BA-956C-4DAC-9EFA-311729A081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BA9C29-7DD8-4BB6-A822-4DD6AE00B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8EAEC9-DDE4-4920-88EA-CD8D0C9367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3DA31A-0217-4515-AEFE-1A3BEF707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964F7-A286-451C-85C5-D5D16D5E1514}"/>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8" name="Footer Placeholder 7">
            <a:extLst>
              <a:ext uri="{FF2B5EF4-FFF2-40B4-BE49-F238E27FC236}">
                <a16:creationId xmlns:a16="http://schemas.microsoft.com/office/drawing/2014/main" id="{A278567C-A63B-474B-8802-51F38C7DA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D5CE3B-16F4-44FA-A408-F4288093A0A2}"/>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421568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31A4D-74DA-4928-8878-1462802CB4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E45CBA-3AC5-4C14-BCA7-29291B914055}"/>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4" name="Footer Placeholder 3">
            <a:extLst>
              <a:ext uri="{FF2B5EF4-FFF2-40B4-BE49-F238E27FC236}">
                <a16:creationId xmlns:a16="http://schemas.microsoft.com/office/drawing/2014/main" id="{568D0A9E-CCA6-40D7-8B85-7C07A7594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25E2AD-5CC8-4998-98F1-1A1944080573}"/>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333364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102447-EA1A-48FE-AC37-7D2A3CD7EAC1}"/>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3" name="Footer Placeholder 2">
            <a:extLst>
              <a:ext uri="{FF2B5EF4-FFF2-40B4-BE49-F238E27FC236}">
                <a16:creationId xmlns:a16="http://schemas.microsoft.com/office/drawing/2014/main" id="{A3E64EC7-A54F-4741-AB79-020FE88514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74B9AD-F4DD-447A-9668-24B94B546555}"/>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2784860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1D3A-A7F2-4CBC-A85D-2543E0BFD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E14681-D9A2-49A3-8986-08375271C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AE7E9-0BDB-4945-A6AE-105D6F480F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31B3B-9898-4A08-9BFA-D63524599AAD}"/>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6" name="Footer Placeholder 5">
            <a:extLst>
              <a:ext uri="{FF2B5EF4-FFF2-40B4-BE49-F238E27FC236}">
                <a16:creationId xmlns:a16="http://schemas.microsoft.com/office/drawing/2014/main" id="{BA6E16B6-FAF0-46A1-818E-EC782B8524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929DB5-EB53-40C5-9DE0-7F145CA51428}"/>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78725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9034-6C0E-4254-BB95-E83F95E3D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557FF7-594E-4C3B-9820-35685D3D2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051E65-EE9E-4013-B295-F32C0289F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4BF0A-3D13-4912-9B89-0D1A05315567}"/>
              </a:ext>
            </a:extLst>
          </p:cNvPr>
          <p:cNvSpPr>
            <a:spLocks noGrp="1"/>
          </p:cNvSpPr>
          <p:nvPr>
            <p:ph type="dt" sz="half" idx="10"/>
          </p:nvPr>
        </p:nvSpPr>
        <p:spPr/>
        <p:txBody>
          <a:bodyPr/>
          <a:lstStyle/>
          <a:p>
            <a:fld id="{1EB984D4-44DB-4987-95EF-716F11773E22}" type="datetimeFigureOut">
              <a:rPr lang="en-US" smtClean="0"/>
              <a:t>10/18/2021</a:t>
            </a:fld>
            <a:endParaRPr lang="en-US"/>
          </a:p>
        </p:txBody>
      </p:sp>
      <p:sp>
        <p:nvSpPr>
          <p:cNvPr id="6" name="Footer Placeholder 5">
            <a:extLst>
              <a:ext uri="{FF2B5EF4-FFF2-40B4-BE49-F238E27FC236}">
                <a16:creationId xmlns:a16="http://schemas.microsoft.com/office/drawing/2014/main" id="{8301A237-3829-44C2-8F1D-1D2B7DB53E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D8BD3-4892-4402-9132-EBED35570E9B}"/>
              </a:ext>
            </a:extLst>
          </p:cNvPr>
          <p:cNvSpPr>
            <a:spLocks noGrp="1"/>
          </p:cNvSpPr>
          <p:nvPr>
            <p:ph type="sldNum" sz="quarter" idx="12"/>
          </p:nvPr>
        </p:nvSpPr>
        <p:spPr/>
        <p:txBody>
          <a:bodyPr/>
          <a:lstStyle/>
          <a:p>
            <a:fld id="{98A31EDE-4099-47FA-A19B-E212578DBB07}" type="slidenum">
              <a:rPr lang="en-US" smtClean="0"/>
              <a:t>‹#›</a:t>
            </a:fld>
            <a:endParaRPr lang="en-US"/>
          </a:p>
        </p:txBody>
      </p:sp>
    </p:spTree>
    <p:extLst>
      <p:ext uri="{BB962C8B-B14F-4D97-AF65-F5344CB8AC3E}">
        <p14:creationId xmlns:p14="http://schemas.microsoft.com/office/powerpoint/2010/main" val="347752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A61037-8EE3-4836-AEDC-CBF62B30860E}"/>
              </a:ext>
            </a:extLst>
          </p:cNvPr>
          <p:cNvSpPr/>
          <p:nvPr userDrawn="1"/>
        </p:nvSpPr>
        <p:spPr>
          <a:xfrm>
            <a:off x="0" y="0"/>
            <a:ext cx="12192000" cy="1341621"/>
          </a:xfrm>
          <a:prstGeom prst="rect">
            <a:avLst/>
          </a:prstGeom>
          <a:solidFill>
            <a:schemeClr val="accent3"/>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08B3C41-84F0-4A04-8916-EB6C33254158}"/>
              </a:ext>
            </a:extLst>
          </p:cNvPr>
          <p:cNvSpPr/>
          <p:nvPr userDrawn="1"/>
        </p:nvSpPr>
        <p:spPr>
          <a:xfrm>
            <a:off x="0" y="1324029"/>
            <a:ext cx="12192000" cy="85060"/>
          </a:xfrm>
          <a:prstGeom prst="rect">
            <a:avLst/>
          </a:prstGeom>
          <a:solidFill>
            <a:schemeClr val="tx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E707CFE-2607-4F21-ABD7-CF3F2FD0ED81}"/>
              </a:ext>
            </a:extLst>
          </p:cNvPr>
          <p:cNvSpPr>
            <a:spLocks noGrp="1"/>
          </p:cNvSpPr>
          <p:nvPr>
            <p:ph type="title"/>
          </p:nvPr>
        </p:nvSpPr>
        <p:spPr>
          <a:xfrm>
            <a:off x="838200" y="18255"/>
            <a:ext cx="1127973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328E4C-267E-404A-9037-85C21FB8F6B2}"/>
              </a:ext>
            </a:extLst>
          </p:cNvPr>
          <p:cNvSpPr>
            <a:spLocks noGrp="1"/>
          </p:cNvSpPr>
          <p:nvPr>
            <p:ph type="body" idx="1"/>
          </p:nvPr>
        </p:nvSpPr>
        <p:spPr>
          <a:xfrm>
            <a:off x="838200" y="1572426"/>
            <a:ext cx="10515600" cy="46045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EA634-E0CC-41F3-B8A3-E979A7B14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3">
                    <a:lumMod val="90000"/>
                  </a:schemeClr>
                </a:solidFill>
              </a:defRPr>
            </a:lvl1pPr>
          </a:lstStyle>
          <a:p>
            <a:fld id="{1EB984D4-44DB-4987-95EF-716F11773E22}" type="datetimeFigureOut">
              <a:rPr lang="en-US" smtClean="0"/>
              <a:pPr/>
              <a:t>10/18/2021</a:t>
            </a:fld>
            <a:endParaRPr lang="en-US"/>
          </a:p>
        </p:txBody>
      </p:sp>
      <p:sp>
        <p:nvSpPr>
          <p:cNvPr id="5" name="Footer Placeholder 4">
            <a:extLst>
              <a:ext uri="{FF2B5EF4-FFF2-40B4-BE49-F238E27FC236}">
                <a16:creationId xmlns:a16="http://schemas.microsoft.com/office/drawing/2014/main" id="{B378F0C3-0F86-4609-991C-02CACFA40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3">
                    <a:lumMod val="90000"/>
                  </a:schemeClr>
                </a:solidFill>
              </a:defRPr>
            </a:lvl1pPr>
          </a:lstStyle>
          <a:p>
            <a:endParaRPr lang="en-US"/>
          </a:p>
        </p:txBody>
      </p:sp>
      <p:sp>
        <p:nvSpPr>
          <p:cNvPr id="6" name="Slide Number Placeholder 5">
            <a:extLst>
              <a:ext uri="{FF2B5EF4-FFF2-40B4-BE49-F238E27FC236}">
                <a16:creationId xmlns:a16="http://schemas.microsoft.com/office/drawing/2014/main" id="{40C809C4-E65D-4240-A23A-56A933E26E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lumMod val="90000"/>
                  </a:schemeClr>
                </a:solidFill>
              </a:defRPr>
            </a:lvl1pPr>
          </a:lstStyle>
          <a:p>
            <a:fld id="{98A31EDE-4099-47FA-A19B-E212578DBB07}" type="slidenum">
              <a:rPr lang="en-US" smtClean="0"/>
              <a:pPr/>
              <a:t>‹#›</a:t>
            </a:fld>
            <a:endParaRPr lang="en-US"/>
          </a:p>
        </p:txBody>
      </p:sp>
      <p:pic>
        <p:nvPicPr>
          <p:cNvPr id="10" name="Picture 9" descr="A close up of a logo&#10;&#10;Description automatically generated">
            <a:extLst>
              <a:ext uri="{FF2B5EF4-FFF2-40B4-BE49-F238E27FC236}">
                <a16:creationId xmlns:a16="http://schemas.microsoft.com/office/drawing/2014/main" id="{D73827C7-1477-427E-85B0-723DDE970F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074" y="6474177"/>
            <a:ext cx="722962" cy="247298"/>
          </a:xfrm>
          <a:prstGeom prst="rect">
            <a:avLst/>
          </a:prstGeom>
        </p:spPr>
      </p:pic>
    </p:spTree>
    <p:extLst>
      <p:ext uri="{BB962C8B-B14F-4D97-AF65-F5344CB8AC3E}">
        <p14:creationId xmlns:p14="http://schemas.microsoft.com/office/powerpoint/2010/main" val="286734377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78.emf"/><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emf"/><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www.indiosubbasinsgma.org/"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indiosubbasinsgma.org/"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sv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68EB-AC07-4DC5-AFCD-89CAA46240AF}"/>
              </a:ext>
            </a:extLst>
          </p:cNvPr>
          <p:cNvSpPr>
            <a:spLocks noGrp="1"/>
          </p:cNvSpPr>
          <p:nvPr>
            <p:ph type="ctrTitle"/>
          </p:nvPr>
        </p:nvSpPr>
        <p:spPr>
          <a:xfrm>
            <a:off x="1524000" y="1644609"/>
            <a:ext cx="9144000" cy="2638292"/>
          </a:xfrm>
          <a:effectLst>
            <a:outerShdw blurRad="50800" dist="50800" dir="5400000" algn="ctr" rotWithShape="0">
              <a:schemeClr val="bg1">
                <a:lumMod val="85000"/>
                <a:lumOff val="15000"/>
              </a:schemeClr>
            </a:outerShdw>
          </a:effectLst>
        </p:spPr>
        <p:txBody>
          <a:bodyPr>
            <a:normAutofit fontScale="90000"/>
          </a:bodyPr>
          <a:lstStyle/>
          <a:p>
            <a:r>
              <a:rPr lang="en-US" dirty="0">
                <a:effectLst>
                  <a:innerShdw blurRad="63500" dist="50800" dir="2700000">
                    <a:prstClr val="black">
                      <a:alpha val="50000"/>
                    </a:prstClr>
                  </a:innerShdw>
                </a:effectLst>
              </a:rPr>
              <a:t>2022 Indio Subbasin </a:t>
            </a:r>
            <a:br>
              <a:rPr lang="en-US" dirty="0">
                <a:effectLst>
                  <a:innerShdw blurRad="63500" dist="50800" dir="2700000">
                    <a:prstClr val="black">
                      <a:alpha val="50000"/>
                    </a:prstClr>
                  </a:innerShdw>
                </a:effectLst>
              </a:rPr>
            </a:br>
            <a:r>
              <a:rPr lang="en-US" dirty="0">
                <a:effectLst>
                  <a:innerShdw blurRad="63500" dist="50800" dir="2700000">
                    <a:prstClr val="black">
                      <a:alpha val="50000"/>
                    </a:prstClr>
                  </a:innerShdw>
                </a:effectLst>
              </a:rPr>
              <a:t>Water Management Plan Update:</a:t>
            </a:r>
            <a:br>
              <a:rPr lang="en-US" dirty="0">
                <a:effectLst>
                  <a:innerShdw blurRad="63500" dist="50800" dir="2700000">
                    <a:prstClr val="black">
                      <a:alpha val="50000"/>
                    </a:prstClr>
                  </a:innerShdw>
                </a:effectLst>
                <a:ea typeface="segoe ui black"/>
              </a:rPr>
            </a:br>
            <a:r>
              <a:rPr lang="en-US" sz="1300" dirty="0">
                <a:effectLst>
                  <a:innerShdw blurRad="63500" dist="50800" dir="2700000">
                    <a:prstClr val="black">
                      <a:alpha val="50000"/>
                    </a:prstClr>
                  </a:innerShdw>
                </a:effectLst>
                <a:ea typeface="segoe ui black"/>
              </a:rPr>
              <a:t> </a:t>
            </a:r>
            <a:br>
              <a:rPr lang="en-US" dirty="0">
                <a:effectLst>
                  <a:innerShdw blurRad="63500" dist="50800" dir="2700000">
                    <a:prstClr val="black">
                      <a:alpha val="50000"/>
                    </a:prstClr>
                  </a:innerShdw>
                </a:effectLst>
              </a:rPr>
            </a:br>
            <a:r>
              <a:rPr lang="en-US" sz="4400" dirty="0">
                <a:effectLst>
                  <a:innerShdw blurRad="63500" dist="50800" dir="2700000">
                    <a:prstClr val="black">
                      <a:alpha val="50000"/>
                    </a:prstClr>
                  </a:innerShdw>
                </a:effectLst>
              </a:rPr>
              <a:t>SGMA Alternative Plan</a:t>
            </a:r>
            <a:endParaRPr lang="en-US" sz="4400" dirty="0">
              <a:effectLst>
                <a:innerShdw blurRad="63500" dist="50800" dir="2700000">
                  <a:prstClr val="black">
                    <a:alpha val="50000"/>
                  </a:prstClr>
                </a:innerShdw>
              </a:effectLst>
              <a:ea typeface="segoe ui black"/>
            </a:endParaRPr>
          </a:p>
        </p:txBody>
      </p:sp>
      <p:sp>
        <p:nvSpPr>
          <p:cNvPr id="10" name="Rectangle 9">
            <a:extLst>
              <a:ext uri="{FF2B5EF4-FFF2-40B4-BE49-F238E27FC236}">
                <a16:creationId xmlns:a16="http://schemas.microsoft.com/office/drawing/2014/main" id="{C1A199A9-6D84-4036-ABC4-6F43947F326B}"/>
              </a:ext>
            </a:extLst>
          </p:cNvPr>
          <p:cNvSpPr/>
          <p:nvPr/>
        </p:nvSpPr>
        <p:spPr>
          <a:xfrm>
            <a:off x="0" y="4669277"/>
            <a:ext cx="12191999" cy="2188723"/>
          </a:xfrm>
          <a:prstGeom prst="rect">
            <a:avLst/>
          </a:prstGeom>
          <a:gradFill flip="none" rotWithShape="1">
            <a:gsLst>
              <a:gs pos="3500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306A651-127A-4E45-A863-A5014B310B43}"/>
              </a:ext>
            </a:extLst>
          </p:cNvPr>
          <p:cNvGrpSpPr/>
          <p:nvPr/>
        </p:nvGrpSpPr>
        <p:grpSpPr>
          <a:xfrm>
            <a:off x="2442897" y="6091559"/>
            <a:ext cx="7527954" cy="659180"/>
            <a:chOff x="2588812" y="6091559"/>
            <a:chExt cx="7527954" cy="659180"/>
          </a:xfrm>
        </p:grpSpPr>
        <p:pic>
          <p:nvPicPr>
            <p:cNvPr id="12" name="Picture 11" descr="A picture containing drawing&#10;&#10;Description automatically generated">
              <a:extLst>
                <a:ext uri="{FF2B5EF4-FFF2-40B4-BE49-F238E27FC236}">
                  <a16:creationId xmlns:a16="http://schemas.microsoft.com/office/drawing/2014/main" id="{BE3CADDC-721E-49A1-8602-E547396F6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812" y="6143451"/>
              <a:ext cx="719782" cy="576399"/>
            </a:xfrm>
            <a:prstGeom prst="rect">
              <a:avLst/>
            </a:prstGeom>
          </p:spPr>
        </p:pic>
        <p:pic>
          <p:nvPicPr>
            <p:cNvPr id="13" name="Picture 12" descr="A close up of a sign&#10;&#10;Description automatically generated">
              <a:extLst>
                <a:ext uri="{FF2B5EF4-FFF2-40B4-BE49-F238E27FC236}">
                  <a16:creationId xmlns:a16="http://schemas.microsoft.com/office/drawing/2014/main" id="{BD04355F-B722-47BB-A680-3896D0B08638}"/>
                </a:ext>
              </a:extLst>
            </p:cNvPr>
            <p:cNvPicPr>
              <a:picLocks noChangeAspect="1"/>
            </p:cNvPicPr>
            <p:nvPr/>
          </p:nvPicPr>
          <p:blipFill rotWithShape="1">
            <a:blip r:embed="rId4">
              <a:extLst>
                <a:ext uri="{28A0092B-C50C-407E-A947-70E740481C1C}">
                  <a14:useLocalDpi xmlns:a14="http://schemas.microsoft.com/office/drawing/2010/main" val="0"/>
                </a:ext>
              </a:extLst>
            </a:blip>
            <a:srcRect l="8669" t="13156" r="7523" b="18241"/>
            <a:stretch/>
          </p:blipFill>
          <p:spPr>
            <a:xfrm>
              <a:off x="3768859" y="6136185"/>
              <a:ext cx="1780161" cy="548883"/>
            </a:xfrm>
            <a:prstGeom prst="rect">
              <a:avLst/>
            </a:prstGeom>
          </p:spPr>
        </p:pic>
        <p:pic>
          <p:nvPicPr>
            <p:cNvPr id="14" name="Picture 13" descr="A close up of a logo&#10;&#10;Description automatically generated">
              <a:extLst>
                <a:ext uri="{FF2B5EF4-FFF2-40B4-BE49-F238E27FC236}">
                  <a16:creationId xmlns:a16="http://schemas.microsoft.com/office/drawing/2014/main" id="{FD5A1A76-23DB-4B4C-9A66-67B769679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3915" y="6112564"/>
              <a:ext cx="1628775" cy="638175"/>
            </a:xfrm>
            <a:prstGeom prst="rect">
              <a:avLst/>
            </a:prstGeom>
          </p:spPr>
        </p:pic>
        <p:pic>
          <p:nvPicPr>
            <p:cNvPr id="15" name="Picture 14" descr="A close up of a logo&#10;&#10;Description automatically generated">
              <a:extLst>
                <a:ext uri="{FF2B5EF4-FFF2-40B4-BE49-F238E27FC236}">
                  <a16:creationId xmlns:a16="http://schemas.microsoft.com/office/drawing/2014/main" id="{4A5C8750-5CD0-445B-9597-4B81D74483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844" y="6091559"/>
              <a:ext cx="2393922" cy="614952"/>
            </a:xfrm>
            <a:prstGeom prst="rect">
              <a:avLst/>
            </a:prstGeom>
          </p:spPr>
        </p:pic>
      </p:grpSp>
      <p:sp>
        <p:nvSpPr>
          <p:cNvPr id="3" name="Subtitle 2">
            <a:extLst>
              <a:ext uri="{FF2B5EF4-FFF2-40B4-BE49-F238E27FC236}">
                <a16:creationId xmlns:a16="http://schemas.microsoft.com/office/drawing/2014/main" id="{3BED3387-9452-46BA-A317-F6AD0D82F88E}"/>
              </a:ext>
            </a:extLst>
          </p:cNvPr>
          <p:cNvSpPr>
            <a:spLocks noGrp="1"/>
          </p:cNvSpPr>
          <p:nvPr>
            <p:ph type="subTitle" idx="1"/>
          </p:nvPr>
        </p:nvSpPr>
        <p:spPr>
          <a:xfrm>
            <a:off x="1524000" y="4819540"/>
            <a:ext cx="9144000" cy="1655762"/>
          </a:xfrm>
        </p:spPr>
        <p:txBody>
          <a:bodyPr vert="horz" lIns="91440" tIns="45720" rIns="91440" bIns="45720" rtlCol="0" anchor="t">
            <a:normAutofit/>
          </a:bodyPr>
          <a:lstStyle/>
          <a:p>
            <a:pPr>
              <a:lnSpc>
                <a:spcPct val="100000"/>
              </a:lnSpc>
              <a:spcBef>
                <a:spcPts val="200"/>
              </a:spcBef>
            </a:pPr>
            <a:r>
              <a:rPr lang="en-US" b="1"/>
              <a:t>Workshop #7</a:t>
            </a:r>
          </a:p>
          <a:p>
            <a:pPr>
              <a:lnSpc>
                <a:spcPct val="100000"/>
              </a:lnSpc>
              <a:spcBef>
                <a:spcPts val="200"/>
              </a:spcBef>
            </a:pPr>
            <a:r>
              <a:rPr lang="en-US" b="1"/>
              <a:t>October 20, 2021</a:t>
            </a:r>
            <a:endParaRPr lang="en-US" b="1">
              <a:cs typeface="segoe ui"/>
            </a:endParaRPr>
          </a:p>
        </p:txBody>
      </p:sp>
    </p:spTree>
    <p:extLst>
      <p:ext uri="{BB962C8B-B14F-4D97-AF65-F5344CB8AC3E}">
        <p14:creationId xmlns:p14="http://schemas.microsoft.com/office/powerpoint/2010/main" val="3582473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DE399-59FD-4309-A028-F3A97E254C19}"/>
              </a:ext>
            </a:extLst>
          </p:cNvPr>
          <p:cNvSpPr>
            <a:spLocks noGrp="1"/>
          </p:cNvSpPr>
          <p:nvPr>
            <p:ph type="title"/>
          </p:nvPr>
        </p:nvSpPr>
        <p:spPr>
          <a:xfrm>
            <a:off x="838200" y="18255"/>
            <a:ext cx="10344912" cy="1325563"/>
          </a:xfrm>
        </p:spPr>
        <p:txBody>
          <a:bodyPr/>
          <a:lstStyle/>
          <a:p>
            <a:r>
              <a:rPr lang="en-US" dirty="0"/>
              <a:t>Plan Area and Groundwater Sustainability Agencies (GSAs)</a:t>
            </a:r>
          </a:p>
        </p:txBody>
      </p:sp>
      <p:sp>
        <p:nvSpPr>
          <p:cNvPr id="4" name="Slide Number Placeholder 3">
            <a:extLst>
              <a:ext uri="{FF2B5EF4-FFF2-40B4-BE49-F238E27FC236}">
                <a16:creationId xmlns:a16="http://schemas.microsoft.com/office/drawing/2014/main" id="{1B406515-FE42-48D7-A7BD-8D29EA7230A1}"/>
              </a:ext>
            </a:extLst>
          </p:cNvPr>
          <p:cNvSpPr>
            <a:spLocks noGrp="1"/>
          </p:cNvSpPr>
          <p:nvPr>
            <p:ph type="sldNum" sz="quarter" idx="12"/>
          </p:nvPr>
        </p:nvSpPr>
        <p:spPr>
          <a:xfrm>
            <a:off x="9146305" y="6356350"/>
            <a:ext cx="2743200" cy="365125"/>
          </a:xfrm>
        </p:spPr>
        <p:txBody>
          <a:bodyPr/>
          <a:lstStyle/>
          <a:p>
            <a:fld id="{339588A2-8AFB-413D-B6B4-F45D33155C02}" type="slidenum">
              <a:rPr lang="en-US" sz="2000" b="1" smtClean="0"/>
              <a:t>10</a:t>
            </a:fld>
            <a:endParaRPr lang="en-US" sz="2000" b="1"/>
          </a:p>
        </p:txBody>
      </p:sp>
      <p:sp>
        <p:nvSpPr>
          <p:cNvPr id="6" name="Content Placeholder 2">
            <a:extLst>
              <a:ext uri="{FF2B5EF4-FFF2-40B4-BE49-F238E27FC236}">
                <a16:creationId xmlns:a16="http://schemas.microsoft.com/office/drawing/2014/main" id="{D1D4372F-9F6F-43D2-B445-F1A77DC5647A}"/>
              </a:ext>
            </a:extLst>
          </p:cNvPr>
          <p:cNvSpPr txBox="1">
            <a:spLocks/>
          </p:cNvSpPr>
          <p:nvPr/>
        </p:nvSpPr>
        <p:spPr>
          <a:xfrm>
            <a:off x="501445" y="1669180"/>
            <a:ext cx="4387548" cy="458413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dirty="0">
                <a:solidFill>
                  <a:schemeClr val="tx1"/>
                </a:solidFill>
              </a:rPr>
              <a:t>The Plan Area is the Indio Subbasin and areas that are-or are likely to be-supplied groundwater from the Subbasin</a:t>
            </a:r>
          </a:p>
          <a:p>
            <a:pPr marL="0" indent="0">
              <a:buNone/>
            </a:pPr>
            <a:endParaRPr lang="en-US" sz="1000" b="0" dirty="0">
              <a:solidFill>
                <a:schemeClr val="tx1"/>
              </a:solidFill>
            </a:endParaRPr>
          </a:p>
          <a:p>
            <a:pPr marL="0" indent="0">
              <a:buNone/>
            </a:pPr>
            <a:r>
              <a:rPr lang="en-US" b="0" dirty="0">
                <a:solidFill>
                  <a:schemeClr val="tx1"/>
                </a:solidFill>
              </a:rPr>
              <a:t>The GSAs are:</a:t>
            </a:r>
          </a:p>
          <a:p>
            <a:pPr marL="461963" lvl="1">
              <a:buClr>
                <a:schemeClr val="accent4"/>
              </a:buClr>
              <a:buFont typeface="Wingdings" panose="05000000000000000000" pitchFamily="2" charset="2"/>
              <a:buChar char="§"/>
            </a:pPr>
            <a:r>
              <a:rPr lang="en-US" b="0" dirty="0">
                <a:solidFill>
                  <a:schemeClr val="tx1"/>
                </a:solidFill>
              </a:rPr>
              <a:t>CVWD</a:t>
            </a:r>
          </a:p>
          <a:p>
            <a:pPr marL="461963" lvl="1">
              <a:buClr>
                <a:schemeClr val="accent4"/>
              </a:buClr>
              <a:buFont typeface="Wingdings" panose="05000000000000000000" pitchFamily="2" charset="2"/>
              <a:buChar char="§"/>
            </a:pPr>
            <a:r>
              <a:rPr lang="en-US" b="0" dirty="0">
                <a:solidFill>
                  <a:schemeClr val="tx1"/>
                </a:solidFill>
              </a:rPr>
              <a:t>CWA</a:t>
            </a:r>
          </a:p>
          <a:p>
            <a:pPr marL="461963" lvl="1">
              <a:buClr>
                <a:schemeClr val="accent4"/>
              </a:buClr>
              <a:buFont typeface="Wingdings" panose="05000000000000000000" pitchFamily="2" charset="2"/>
              <a:buChar char="§"/>
            </a:pPr>
            <a:r>
              <a:rPr lang="en-US" b="0" dirty="0">
                <a:solidFill>
                  <a:schemeClr val="tx1"/>
                </a:solidFill>
              </a:rPr>
              <a:t>DWA</a:t>
            </a:r>
          </a:p>
          <a:p>
            <a:pPr marL="461963" lvl="1">
              <a:buClr>
                <a:schemeClr val="accent4"/>
              </a:buClr>
              <a:buFont typeface="Wingdings" panose="05000000000000000000" pitchFamily="2" charset="2"/>
              <a:buChar char="§"/>
            </a:pPr>
            <a:r>
              <a:rPr lang="en-US" b="0" dirty="0">
                <a:solidFill>
                  <a:schemeClr val="tx1"/>
                </a:solidFill>
              </a:rPr>
              <a:t>IWA</a:t>
            </a:r>
          </a:p>
        </p:txBody>
      </p:sp>
      <p:pic>
        <p:nvPicPr>
          <p:cNvPr id="7" name="Picture 6" descr="Map&#10;&#10;Description automatically generated">
            <a:extLst>
              <a:ext uri="{FF2B5EF4-FFF2-40B4-BE49-F238E27FC236}">
                <a16:creationId xmlns:a16="http://schemas.microsoft.com/office/drawing/2014/main" id="{4FF77010-4486-4289-AAD2-C0A9C113B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0" y="1482090"/>
            <a:ext cx="7239000" cy="5284470"/>
          </a:xfrm>
          <a:prstGeom prst="rect">
            <a:avLst/>
          </a:prstGeom>
        </p:spPr>
      </p:pic>
      <p:sp>
        <p:nvSpPr>
          <p:cNvPr id="9" name="Slide Number Placeholder 3">
            <a:extLst>
              <a:ext uri="{FF2B5EF4-FFF2-40B4-BE49-F238E27FC236}">
                <a16:creationId xmlns:a16="http://schemas.microsoft.com/office/drawing/2014/main" id="{D4A28879-131F-4423-8330-1289C88126E3}"/>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10</a:t>
            </a:fld>
            <a:endParaRPr lang="en-US" sz="2000" b="1"/>
          </a:p>
        </p:txBody>
      </p:sp>
    </p:spTree>
    <p:extLst>
      <p:ext uri="{BB962C8B-B14F-4D97-AF65-F5344CB8AC3E}">
        <p14:creationId xmlns:p14="http://schemas.microsoft.com/office/powerpoint/2010/main" val="24834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0BDC-EED2-45A5-A96E-789C99BC9D38}"/>
              </a:ext>
            </a:extLst>
          </p:cNvPr>
          <p:cNvSpPr>
            <a:spLocks noGrp="1"/>
          </p:cNvSpPr>
          <p:nvPr>
            <p:ph type="title"/>
          </p:nvPr>
        </p:nvSpPr>
        <p:spPr>
          <a:xfrm>
            <a:off x="838200" y="18255"/>
            <a:ext cx="11037278" cy="1325563"/>
          </a:xfrm>
        </p:spPr>
        <p:txBody>
          <a:bodyPr/>
          <a:lstStyle/>
          <a:p>
            <a:r>
              <a:rPr lang="en-US" dirty="0"/>
              <a:t>Plan Update Builds on a Long History of Active Local Water Management</a:t>
            </a:r>
          </a:p>
        </p:txBody>
      </p:sp>
      <p:sp>
        <p:nvSpPr>
          <p:cNvPr id="3" name="Content Placeholder 2">
            <a:extLst>
              <a:ext uri="{FF2B5EF4-FFF2-40B4-BE49-F238E27FC236}">
                <a16:creationId xmlns:a16="http://schemas.microsoft.com/office/drawing/2014/main" id="{37902DDE-B263-4331-90A8-3D9A96F7FA62}"/>
              </a:ext>
            </a:extLst>
          </p:cNvPr>
          <p:cNvSpPr>
            <a:spLocks noGrp="1"/>
          </p:cNvSpPr>
          <p:nvPr>
            <p:ph idx="1"/>
          </p:nvPr>
        </p:nvSpPr>
        <p:spPr>
          <a:xfrm>
            <a:off x="712022" y="1831179"/>
            <a:ext cx="8061081" cy="1773287"/>
          </a:xfrm>
        </p:spPr>
        <p:txBody>
          <a:bodyPr vert="horz" lIns="91440" tIns="45720" rIns="91440" bIns="45720" rtlCol="0" anchor="t">
            <a:normAutofit/>
          </a:bodyPr>
          <a:lstStyle/>
          <a:p>
            <a:r>
              <a:rPr lang="en-US" dirty="0"/>
              <a:t>The history of Coachella Valley is one of agricultural and urban growth, accompanied by increasing water demand and periods of groundwater overdraft</a:t>
            </a:r>
          </a:p>
          <a:p>
            <a:pPr marL="0" indent="0">
              <a:buNone/>
            </a:pPr>
            <a:endParaRPr lang="en-US" dirty="0">
              <a:cs typeface="segoe ui"/>
            </a:endParaRPr>
          </a:p>
        </p:txBody>
      </p:sp>
      <p:pic>
        <p:nvPicPr>
          <p:cNvPr id="14" name="Picture 13" descr="A picture containing photo, outdoor, white, black&#10;&#10;Description automatically generated">
            <a:extLst>
              <a:ext uri="{FF2B5EF4-FFF2-40B4-BE49-F238E27FC236}">
                <a16:creationId xmlns:a16="http://schemas.microsoft.com/office/drawing/2014/main" id="{694BB57E-A47F-4554-8F8F-11AEAFABB6F9}"/>
              </a:ext>
            </a:extLst>
          </p:cNvPr>
          <p:cNvPicPr>
            <a:picLocks noChangeAspect="1"/>
          </p:cNvPicPr>
          <p:nvPr/>
        </p:nvPicPr>
        <p:blipFill rotWithShape="1">
          <a:blip r:embed="rId3">
            <a:extLst>
              <a:ext uri="{28A0092B-C50C-407E-A947-70E740481C1C}">
                <a14:useLocalDpi xmlns:a14="http://schemas.microsoft.com/office/drawing/2010/main" val="0"/>
              </a:ext>
            </a:extLst>
          </a:blip>
          <a:srcRect l="12283" t="10598" r="14659" b="15541"/>
          <a:stretch/>
        </p:blipFill>
        <p:spPr>
          <a:xfrm>
            <a:off x="8765334" y="1636975"/>
            <a:ext cx="3289550" cy="2494262"/>
          </a:xfrm>
          <a:prstGeom prst="rect">
            <a:avLst/>
          </a:prstGeom>
        </p:spPr>
      </p:pic>
      <p:pic>
        <p:nvPicPr>
          <p:cNvPr id="6" name="Picture 5" descr="A vintage photo of a person jumping in the air&#10;&#10;Description automatically generated">
            <a:extLst>
              <a:ext uri="{FF2B5EF4-FFF2-40B4-BE49-F238E27FC236}">
                <a16:creationId xmlns:a16="http://schemas.microsoft.com/office/drawing/2014/main" id="{C6023DCA-961E-42DB-BEB5-35FD391B2C53}"/>
              </a:ext>
            </a:extLst>
          </p:cNvPr>
          <p:cNvPicPr>
            <a:picLocks noChangeAspect="1"/>
          </p:cNvPicPr>
          <p:nvPr/>
        </p:nvPicPr>
        <p:blipFill rotWithShape="1">
          <a:blip r:embed="rId4">
            <a:extLst>
              <a:ext uri="{28A0092B-C50C-407E-A947-70E740481C1C}">
                <a14:useLocalDpi xmlns:a14="http://schemas.microsoft.com/office/drawing/2010/main" val="0"/>
              </a:ext>
            </a:extLst>
          </a:blip>
          <a:srcRect l="6842" t="8936" r="7002" b="14166"/>
          <a:stretch/>
        </p:blipFill>
        <p:spPr>
          <a:xfrm>
            <a:off x="7825290" y="4033456"/>
            <a:ext cx="3786947" cy="2560338"/>
          </a:xfrm>
          <a:prstGeom prst="rect">
            <a:avLst/>
          </a:prstGeom>
        </p:spPr>
      </p:pic>
      <p:sp>
        <p:nvSpPr>
          <p:cNvPr id="10" name="Slide Number Placeholder 3">
            <a:extLst>
              <a:ext uri="{FF2B5EF4-FFF2-40B4-BE49-F238E27FC236}">
                <a16:creationId xmlns:a16="http://schemas.microsoft.com/office/drawing/2014/main" id="{120E412C-8B26-419E-ABB6-A2931D0DF31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11</a:t>
            </a:fld>
            <a:endParaRPr lang="en-US" sz="2000" b="1"/>
          </a:p>
        </p:txBody>
      </p:sp>
      <p:pic>
        <p:nvPicPr>
          <p:cNvPr id="4" name="Picture 4" descr="Text&#10;&#10;Description automatically generated">
            <a:extLst>
              <a:ext uri="{FF2B5EF4-FFF2-40B4-BE49-F238E27FC236}">
                <a16:creationId xmlns:a16="http://schemas.microsoft.com/office/drawing/2014/main" id="{E5E6A442-A216-478F-A7BC-5E2E788FDA58}"/>
              </a:ext>
            </a:extLst>
          </p:cNvPr>
          <p:cNvPicPr>
            <a:picLocks noChangeAspect="1"/>
          </p:cNvPicPr>
          <p:nvPr/>
        </p:nvPicPr>
        <p:blipFill rotWithShape="1">
          <a:blip r:embed="rId5"/>
          <a:srcRect l="230" t="3730" r="239" b="5839"/>
          <a:stretch/>
        </p:blipFill>
        <p:spPr>
          <a:xfrm>
            <a:off x="1230702" y="3806280"/>
            <a:ext cx="6221988" cy="1788986"/>
          </a:xfrm>
          <a:prstGeom prst="rect">
            <a:avLst/>
          </a:prstGeom>
        </p:spPr>
      </p:pic>
      <p:sp>
        <p:nvSpPr>
          <p:cNvPr id="5" name="TextBox 4">
            <a:extLst>
              <a:ext uri="{FF2B5EF4-FFF2-40B4-BE49-F238E27FC236}">
                <a16:creationId xmlns:a16="http://schemas.microsoft.com/office/drawing/2014/main" id="{06BEED82-A79D-4B97-B264-E693B0B29DB9}"/>
              </a:ext>
            </a:extLst>
          </p:cNvPr>
          <p:cNvSpPr txBox="1"/>
          <p:nvPr/>
        </p:nvSpPr>
        <p:spPr>
          <a:xfrm>
            <a:off x="3518263" y="5688763"/>
            <a:ext cx="39344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rgbClr val="FFFF99"/>
                </a:solidFill>
              </a:rPr>
              <a:t>Excerpt from 1945 Annual Report, CVCWD</a:t>
            </a:r>
            <a:endParaRPr lang="en-US" dirty="0">
              <a:solidFill>
                <a:srgbClr val="FFFF99"/>
              </a:solidFill>
              <a:cs typeface="segoe ui"/>
            </a:endParaRPr>
          </a:p>
        </p:txBody>
      </p:sp>
    </p:spTree>
    <p:extLst>
      <p:ext uri="{BB962C8B-B14F-4D97-AF65-F5344CB8AC3E}">
        <p14:creationId xmlns:p14="http://schemas.microsoft.com/office/powerpoint/2010/main" val="122150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0BDC-EED2-45A5-A96E-789C99BC9D38}"/>
              </a:ext>
            </a:extLst>
          </p:cNvPr>
          <p:cNvSpPr>
            <a:spLocks noGrp="1"/>
          </p:cNvSpPr>
          <p:nvPr>
            <p:ph type="title"/>
          </p:nvPr>
        </p:nvSpPr>
        <p:spPr>
          <a:xfrm>
            <a:off x="838200" y="18255"/>
            <a:ext cx="10839994" cy="1325563"/>
          </a:xfrm>
        </p:spPr>
        <p:txBody>
          <a:bodyPr/>
          <a:lstStyle/>
          <a:p>
            <a:r>
              <a:rPr lang="en-US" dirty="0"/>
              <a:t>Multiple Water Sources have been Developed to Ensure a Reliable Supply</a:t>
            </a:r>
          </a:p>
        </p:txBody>
      </p:sp>
      <p:sp>
        <p:nvSpPr>
          <p:cNvPr id="3" name="Content Placeholder 2">
            <a:extLst>
              <a:ext uri="{FF2B5EF4-FFF2-40B4-BE49-F238E27FC236}">
                <a16:creationId xmlns:a16="http://schemas.microsoft.com/office/drawing/2014/main" id="{37902DDE-B263-4331-90A8-3D9A96F7FA62}"/>
              </a:ext>
            </a:extLst>
          </p:cNvPr>
          <p:cNvSpPr>
            <a:spLocks noGrp="1"/>
          </p:cNvSpPr>
          <p:nvPr>
            <p:ph idx="1"/>
          </p:nvPr>
        </p:nvSpPr>
        <p:spPr>
          <a:xfrm>
            <a:off x="165099" y="1637078"/>
            <a:ext cx="6354233" cy="5149049"/>
          </a:xfrm>
        </p:spPr>
        <p:txBody>
          <a:bodyPr>
            <a:normAutofit/>
          </a:bodyPr>
          <a:lstStyle/>
          <a:p>
            <a:pPr marL="914400" lvl="2" indent="0">
              <a:buNone/>
            </a:pPr>
            <a:endParaRPr lang="en-US"/>
          </a:p>
          <a:p>
            <a:pPr marL="0" indent="0">
              <a:buNone/>
            </a:pPr>
            <a:endParaRPr lang="en-US"/>
          </a:p>
          <a:p>
            <a:endParaRPr lang="en-US"/>
          </a:p>
        </p:txBody>
      </p:sp>
      <p:sp>
        <p:nvSpPr>
          <p:cNvPr id="9" name="Content Placeholder 2">
            <a:extLst>
              <a:ext uri="{FF2B5EF4-FFF2-40B4-BE49-F238E27FC236}">
                <a16:creationId xmlns:a16="http://schemas.microsoft.com/office/drawing/2014/main" id="{D7CD48C3-A6F5-4FC8-BCAC-850B0A05061C}"/>
              </a:ext>
            </a:extLst>
          </p:cNvPr>
          <p:cNvSpPr txBox="1">
            <a:spLocks/>
          </p:cNvSpPr>
          <p:nvPr/>
        </p:nvSpPr>
        <p:spPr>
          <a:xfrm>
            <a:off x="741205" y="1789040"/>
            <a:ext cx="7368924" cy="459977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Capture and recharge of Whitewater River stormflows began in 1918</a:t>
            </a:r>
          </a:p>
          <a:p>
            <a:r>
              <a:rPr lang="en-US" dirty="0"/>
              <a:t>Coachella Canal completed in 1949 </a:t>
            </a:r>
          </a:p>
          <a:p>
            <a:pPr lvl="1"/>
            <a:r>
              <a:rPr lang="en-US" dirty="0"/>
              <a:t>Bringing Colorado River water to support agriculture in East Valley</a:t>
            </a:r>
          </a:p>
          <a:p>
            <a:r>
              <a:rPr lang="en-US" dirty="0"/>
              <a:t>CVWD and DWA contracts for State Water Project (SWP) water in 1963</a:t>
            </a:r>
          </a:p>
          <a:p>
            <a:pPr lvl="1"/>
            <a:r>
              <a:rPr lang="en-US" dirty="0"/>
              <a:t>SWP exchanged for Colorado River Water via Colorado River Aqueduct</a:t>
            </a:r>
          </a:p>
          <a:p>
            <a:pPr lvl="1"/>
            <a:r>
              <a:rPr lang="en-US" dirty="0"/>
              <a:t>Recharge at Whitewater River Groundwater Replenishment Facility (GRF) begins in 1973</a:t>
            </a:r>
          </a:p>
          <a:p>
            <a:r>
              <a:rPr lang="en-US" dirty="0"/>
              <a:t>Water recycling began in 1965</a:t>
            </a:r>
          </a:p>
          <a:p>
            <a:pPr marL="457200" lvl="1" indent="0">
              <a:buFont typeface="Wingdings" panose="05000000000000000000" pitchFamily="2" charset="2"/>
              <a:buNone/>
            </a:pPr>
            <a:endParaRPr lang="en-US" dirty="0"/>
          </a:p>
          <a:p>
            <a:pPr marL="0" indent="0">
              <a:buFont typeface="Wingdings" panose="05000000000000000000" pitchFamily="2" charset="2"/>
              <a:buNone/>
            </a:pPr>
            <a:endParaRPr lang="en-US" dirty="0"/>
          </a:p>
          <a:p>
            <a:endParaRPr lang="en-US" dirty="0"/>
          </a:p>
        </p:txBody>
      </p:sp>
      <p:pic>
        <p:nvPicPr>
          <p:cNvPr id="10" name="Picture 9">
            <a:extLst>
              <a:ext uri="{FF2B5EF4-FFF2-40B4-BE49-F238E27FC236}">
                <a16:creationId xmlns:a16="http://schemas.microsoft.com/office/drawing/2014/main" id="{B88C198D-7BDC-4CA5-A7D3-9B93AA599B12}"/>
              </a:ext>
            </a:extLst>
          </p:cNvPr>
          <p:cNvPicPr>
            <a:picLocks noChangeAspect="1"/>
          </p:cNvPicPr>
          <p:nvPr/>
        </p:nvPicPr>
        <p:blipFill>
          <a:blip r:embed="rId3"/>
          <a:stretch>
            <a:fillRect/>
          </a:stretch>
        </p:blipFill>
        <p:spPr>
          <a:xfrm>
            <a:off x="8354727" y="1567128"/>
            <a:ext cx="3672172" cy="2425643"/>
          </a:xfrm>
          <a:prstGeom prst="rect">
            <a:avLst/>
          </a:prstGeom>
        </p:spPr>
      </p:pic>
      <p:sp>
        <p:nvSpPr>
          <p:cNvPr id="4" name="Slide Number Placeholder 3">
            <a:extLst>
              <a:ext uri="{FF2B5EF4-FFF2-40B4-BE49-F238E27FC236}">
                <a16:creationId xmlns:a16="http://schemas.microsoft.com/office/drawing/2014/main" id="{9B3F6F09-CB1E-4289-A99A-04B5AABE8AA3}"/>
              </a:ext>
            </a:extLst>
          </p:cNvPr>
          <p:cNvSpPr>
            <a:spLocks noGrp="1"/>
          </p:cNvSpPr>
          <p:nvPr>
            <p:ph type="sldNum" sz="quarter" idx="12"/>
          </p:nvPr>
        </p:nvSpPr>
        <p:spPr/>
        <p:txBody>
          <a:bodyPr/>
          <a:lstStyle/>
          <a:p>
            <a:fld id="{98A31EDE-4099-47FA-A19B-E212578DBB07}" type="slidenum">
              <a:rPr lang="en-US" smtClean="0"/>
              <a:t>12</a:t>
            </a:fld>
            <a:endParaRPr lang="en-US"/>
          </a:p>
        </p:txBody>
      </p:sp>
      <p:sp>
        <p:nvSpPr>
          <p:cNvPr id="11" name="TextBox 10">
            <a:extLst>
              <a:ext uri="{FF2B5EF4-FFF2-40B4-BE49-F238E27FC236}">
                <a16:creationId xmlns:a16="http://schemas.microsoft.com/office/drawing/2014/main" id="{4A1C3EE7-C138-4554-A5B2-B5E41E8DAB67}"/>
              </a:ext>
            </a:extLst>
          </p:cNvPr>
          <p:cNvSpPr txBox="1"/>
          <p:nvPr/>
        </p:nvSpPr>
        <p:spPr>
          <a:xfrm>
            <a:off x="8354727" y="3651192"/>
            <a:ext cx="2788456" cy="338554"/>
          </a:xfrm>
          <a:prstGeom prst="rect">
            <a:avLst/>
          </a:prstGeom>
          <a:noFill/>
        </p:spPr>
        <p:txBody>
          <a:bodyPr wrap="none" rtlCol="0">
            <a:spAutoFit/>
          </a:bodyPr>
          <a:lstStyle/>
          <a:p>
            <a:r>
              <a:rPr lang="en-US" sz="1600" dirty="0">
                <a:effectLst>
                  <a:outerShdw blurRad="38100" dist="38100" dir="2700000" algn="tl">
                    <a:srgbClr val="000000">
                      <a:alpha val="43137"/>
                    </a:srgbClr>
                  </a:outerShdw>
                </a:effectLst>
              </a:rPr>
              <a:t>Coachella Canal construction</a:t>
            </a:r>
          </a:p>
        </p:txBody>
      </p:sp>
      <p:pic>
        <p:nvPicPr>
          <p:cNvPr id="6" name="Picture 5" descr="Whitewater River Groundwater Replenishment Facility">
            <a:extLst>
              <a:ext uri="{FF2B5EF4-FFF2-40B4-BE49-F238E27FC236}">
                <a16:creationId xmlns:a16="http://schemas.microsoft.com/office/drawing/2014/main" id="{69BD0E31-E3D9-4D3B-BCD3-840DB79F465B}"/>
              </a:ext>
            </a:extLst>
          </p:cNvPr>
          <p:cNvPicPr>
            <a:picLocks noChangeAspect="1"/>
          </p:cNvPicPr>
          <p:nvPr/>
        </p:nvPicPr>
        <p:blipFill rotWithShape="1">
          <a:blip r:embed="rId4">
            <a:extLst>
              <a:ext uri="{28A0092B-C50C-407E-A947-70E740481C1C}">
                <a14:useLocalDpi xmlns:a14="http://schemas.microsoft.com/office/drawing/2010/main" val="0"/>
              </a:ext>
            </a:extLst>
          </a:blip>
          <a:srcRect t="8688"/>
          <a:stretch/>
        </p:blipFill>
        <p:spPr>
          <a:xfrm>
            <a:off x="8354728" y="4038967"/>
            <a:ext cx="3672172" cy="2682508"/>
          </a:xfrm>
          <a:prstGeom prst="rect">
            <a:avLst/>
          </a:prstGeom>
        </p:spPr>
      </p:pic>
      <p:sp>
        <p:nvSpPr>
          <p:cNvPr id="8" name="TextBox 7">
            <a:extLst>
              <a:ext uri="{FF2B5EF4-FFF2-40B4-BE49-F238E27FC236}">
                <a16:creationId xmlns:a16="http://schemas.microsoft.com/office/drawing/2014/main" id="{019287AD-D19B-4828-9D8B-24DE971EFF56}"/>
              </a:ext>
            </a:extLst>
          </p:cNvPr>
          <p:cNvSpPr txBox="1"/>
          <p:nvPr/>
        </p:nvSpPr>
        <p:spPr>
          <a:xfrm>
            <a:off x="8354727" y="6369635"/>
            <a:ext cx="2143920" cy="338554"/>
          </a:xfrm>
          <a:prstGeom prst="rect">
            <a:avLst/>
          </a:prstGeom>
          <a:noFill/>
        </p:spPr>
        <p:txBody>
          <a:bodyPr wrap="none" rtlCol="0">
            <a:spAutoFit/>
          </a:bodyPr>
          <a:lstStyle/>
          <a:p>
            <a:r>
              <a:rPr lang="en-US" sz="1600" dirty="0">
                <a:effectLst>
                  <a:outerShdw blurRad="38100" dist="38100" dir="2700000" algn="tl">
                    <a:srgbClr val="000000">
                      <a:alpha val="43137"/>
                    </a:srgbClr>
                  </a:outerShdw>
                </a:effectLst>
              </a:rPr>
              <a:t>Whitewater River GRF</a:t>
            </a:r>
          </a:p>
        </p:txBody>
      </p:sp>
      <p:sp>
        <p:nvSpPr>
          <p:cNvPr id="13" name="Slide Number Placeholder 3">
            <a:extLst>
              <a:ext uri="{FF2B5EF4-FFF2-40B4-BE49-F238E27FC236}">
                <a16:creationId xmlns:a16="http://schemas.microsoft.com/office/drawing/2014/main" id="{439D3D76-A888-4602-BBEC-B2D04CE7C92B}"/>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12</a:t>
            </a:fld>
            <a:endParaRPr lang="en-US" sz="2000" b="1"/>
          </a:p>
        </p:txBody>
      </p:sp>
    </p:spTree>
    <p:extLst>
      <p:ext uri="{BB962C8B-B14F-4D97-AF65-F5344CB8AC3E}">
        <p14:creationId xmlns:p14="http://schemas.microsoft.com/office/powerpoint/2010/main" val="2367146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a beach next to a body of water&#10;&#10;Description automatically generated">
            <a:extLst>
              <a:ext uri="{FF2B5EF4-FFF2-40B4-BE49-F238E27FC236}">
                <a16:creationId xmlns:a16="http://schemas.microsoft.com/office/drawing/2014/main" id="{71FEB522-96E6-4516-8B9E-2F4B33D04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999" y="1432352"/>
            <a:ext cx="3011846" cy="2409478"/>
          </a:xfrm>
          <a:prstGeom prst="rect">
            <a:avLst/>
          </a:prstGeom>
        </p:spPr>
      </p:pic>
      <p:sp>
        <p:nvSpPr>
          <p:cNvPr id="3" name="Content Placeholder 2">
            <a:extLst>
              <a:ext uri="{FF2B5EF4-FFF2-40B4-BE49-F238E27FC236}">
                <a16:creationId xmlns:a16="http://schemas.microsoft.com/office/drawing/2014/main" id="{37902DDE-B263-4331-90A8-3D9A96F7FA62}"/>
              </a:ext>
            </a:extLst>
          </p:cNvPr>
          <p:cNvSpPr>
            <a:spLocks noGrp="1"/>
          </p:cNvSpPr>
          <p:nvPr>
            <p:ph idx="1"/>
          </p:nvPr>
        </p:nvSpPr>
        <p:spPr>
          <a:xfrm>
            <a:off x="838201" y="1573213"/>
            <a:ext cx="5219902" cy="4603750"/>
          </a:xfrm>
        </p:spPr>
        <p:txBody>
          <a:bodyPr>
            <a:normAutofit/>
          </a:bodyPr>
          <a:lstStyle/>
          <a:p>
            <a:r>
              <a:rPr lang="en-US" dirty="0"/>
              <a:t>Local stormwater and imported water for direct replenishment of groundwater</a:t>
            </a:r>
          </a:p>
          <a:p>
            <a:r>
              <a:rPr lang="en-US" dirty="0"/>
              <a:t>Source substitution provides non-potable water for irrigation,  reducing groundwater pumping</a:t>
            </a:r>
          </a:p>
          <a:p>
            <a:r>
              <a:rPr lang="en-US" dirty="0"/>
              <a:t>Agricultural, golf, and urban conservation reduces water demand</a:t>
            </a:r>
          </a:p>
        </p:txBody>
      </p:sp>
      <p:sp>
        <p:nvSpPr>
          <p:cNvPr id="4" name="Slide Number Placeholder 3">
            <a:extLst>
              <a:ext uri="{FF2B5EF4-FFF2-40B4-BE49-F238E27FC236}">
                <a16:creationId xmlns:a16="http://schemas.microsoft.com/office/drawing/2014/main" id="{9B3F6F09-CB1E-4289-A99A-04B5AABE8AA3}"/>
              </a:ext>
            </a:extLst>
          </p:cNvPr>
          <p:cNvSpPr>
            <a:spLocks noGrp="1"/>
          </p:cNvSpPr>
          <p:nvPr>
            <p:ph type="sldNum" sz="quarter" idx="12"/>
          </p:nvPr>
        </p:nvSpPr>
        <p:spPr>
          <a:xfrm>
            <a:off x="8610600" y="6356350"/>
            <a:ext cx="2743200" cy="365125"/>
          </a:xfrm>
        </p:spPr>
        <p:txBody>
          <a:bodyPr/>
          <a:lstStyle/>
          <a:p>
            <a:fld id="{98A31EDE-4099-47FA-A19B-E212578DBB07}" type="slidenum">
              <a:rPr lang="en-US" smtClean="0"/>
              <a:pPr/>
              <a:t>13</a:t>
            </a:fld>
            <a:endParaRPr lang="en-US"/>
          </a:p>
        </p:txBody>
      </p:sp>
      <p:pic>
        <p:nvPicPr>
          <p:cNvPr id="14" name="Picture 13" descr="A path with grass and trees&#10;&#10;Description automatically generated">
            <a:extLst>
              <a:ext uri="{FF2B5EF4-FFF2-40B4-BE49-F238E27FC236}">
                <a16:creationId xmlns:a16="http://schemas.microsoft.com/office/drawing/2014/main" id="{7492F5B7-F199-430F-A192-9237664CF121}"/>
              </a:ext>
            </a:extLst>
          </p:cNvPr>
          <p:cNvPicPr>
            <a:picLocks noChangeAspect="1"/>
          </p:cNvPicPr>
          <p:nvPr/>
        </p:nvPicPr>
        <p:blipFill rotWithShape="1">
          <a:blip r:embed="rId4">
            <a:extLst>
              <a:ext uri="{28A0092B-C50C-407E-A947-70E740481C1C}">
                <a14:useLocalDpi xmlns:a14="http://schemas.microsoft.com/office/drawing/2010/main" val="0"/>
              </a:ext>
            </a:extLst>
          </a:blip>
          <a:srcRect l="19258" t="35113" r="28062" b="8055"/>
          <a:stretch/>
        </p:blipFill>
        <p:spPr>
          <a:xfrm>
            <a:off x="9388285" y="2867625"/>
            <a:ext cx="2803715" cy="2008959"/>
          </a:xfrm>
          <a:prstGeom prst="rect">
            <a:avLst/>
          </a:prstGeom>
        </p:spPr>
      </p:pic>
      <p:pic>
        <p:nvPicPr>
          <p:cNvPr id="9" name="Picture 8" descr="A picture containing text, sign, different, woman&#10;&#10;Description automatically generated">
            <a:extLst>
              <a:ext uri="{FF2B5EF4-FFF2-40B4-BE49-F238E27FC236}">
                <a16:creationId xmlns:a16="http://schemas.microsoft.com/office/drawing/2014/main" id="{1F90C15E-D7E6-47C5-8462-0DE7D8A22950}"/>
              </a:ext>
            </a:extLst>
          </p:cNvPr>
          <p:cNvPicPr>
            <a:picLocks noChangeAspect="1"/>
          </p:cNvPicPr>
          <p:nvPr/>
        </p:nvPicPr>
        <p:blipFill rotWithShape="1">
          <a:blip r:embed="rId5">
            <a:extLst>
              <a:ext uri="{28A0092B-C50C-407E-A947-70E740481C1C}">
                <a14:useLocalDpi xmlns:a14="http://schemas.microsoft.com/office/drawing/2010/main" val="0"/>
              </a:ext>
            </a:extLst>
          </a:blip>
          <a:srcRect t="8085" b="54189"/>
          <a:stretch/>
        </p:blipFill>
        <p:spPr>
          <a:xfrm>
            <a:off x="8329752" y="4848996"/>
            <a:ext cx="3636105" cy="2008959"/>
          </a:xfrm>
          <a:prstGeom prst="rect">
            <a:avLst/>
          </a:prstGeom>
        </p:spPr>
      </p:pic>
      <p:sp>
        <p:nvSpPr>
          <p:cNvPr id="15" name="Title 1">
            <a:extLst>
              <a:ext uri="{FF2B5EF4-FFF2-40B4-BE49-F238E27FC236}">
                <a16:creationId xmlns:a16="http://schemas.microsoft.com/office/drawing/2014/main" id="{01A18CA6-7B67-4733-8783-326AF26E07FD}"/>
              </a:ext>
            </a:extLst>
          </p:cNvPr>
          <p:cNvSpPr txBox="1">
            <a:spLocks/>
          </p:cNvSpPr>
          <p:nvPr/>
        </p:nvSpPr>
        <p:spPr>
          <a:xfrm>
            <a:off x="838200" y="17463"/>
            <a:ext cx="11279188"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2"/>
                </a:solidFill>
                <a:latin typeface="+mj-lt"/>
                <a:ea typeface="+mj-ea"/>
                <a:cs typeface="+mj-cs"/>
              </a:defRPr>
            </a:lvl1pPr>
          </a:lstStyle>
          <a:p>
            <a:r>
              <a:rPr lang="en-US"/>
              <a:t>A Combination of Management Actions are Essential to Meeting Local Water Demands</a:t>
            </a:r>
          </a:p>
        </p:txBody>
      </p:sp>
      <p:pic>
        <p:nvPicPr>
          <p:cNvPr id="6" name="Picture 5">
            <a:extLst>
              <a:ext uri="{FF2B5EF4-FFF2-40B4-BE49-F238E27FC236}">
                <a16:creationId xmlns:a16="http://schemas.microsoft.com/office/drawing/2014/main" id="{C209E134-68CB-4FAA-835A-EB98E2A63EBD}"/>
              </a:ext>
            </a:extLst>
          </p:cNvPr>
          <p:cNvPicPr>
            <a:picLocks noChangeAspect="1"/>
          </p:cNvPicPr>
          <p:nvPr/>
        </p:nvPicPr>
        <p:blipFill rotWithShape="1">
          <a:blip r:embed="rId6">
            <a:extLst>
              <a:ext uri="{28A0092B-C50C-407E-A947-70E740481C1C}">
                <a14:useLocalDpi xmlns:a14="http://schemas.microsoft.com/office/drawing/2010/main" val="0"/>
              </a:ext>
            </a:extLst>
          </a:blip>
          <a:srcRect l="47499" t="32478" r="9723" b="19317"/>
          <a:stretch/>
        </p:blipFill>
        <p:spPr>
          <a:xfrm>
            <a:off x="5849318" y="3646775"/>
            <a:ext cx="2803715" cy="2369605"/>
          </a:xfrm>
          <a:prstGeom prst="rect">
            <a:avLst/>
          </a:prstGeom>
        </p:spPr>
      </p:pic>
      <p:sp>
        <p:nvSpPr>
          <p:cNvPr id="11" name="Slide Number Placeholder 3">
            <a:extLst>
              <a:ext uri="{FF2B5EF4-FFF2-40B4-BE49-F238E27FC236}">
                <a16:creationId xmlns:a16="http://schemas.microsoft.com/office/drawing/2014/main" id="{3BE8ABE8-CB9E-4294-A584-C3B332196084}"/>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13</a:t>
            </a:fld>
            <a:endParaRPr lang="en-US" sz="2000" b="1"/>
          </a:p>
        </p:txBody>
      </p:sp>
    </p:spTree>
    <p:extLst>
      <p:ext uri="{BB962C8B-B14F-4D97-AF65-F5344CB8AC3E}">
        <p14:creationId xmlns:p14="http://schemas.microsoft.com/office/powerpoint/2010/main" val="1638782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7A79-602B-4492-BA94-EB887F5943BC}"/>
              </a:ext>
            </a:extLst>
          </p:cNvPr>
          <p:cNvSpPr>
            <a:spLocks noGrp="1"/>
          </p:cNvSpPr>
          <p:nvPr>
            <p:ph type="title"/>
          </p:nvPr>
        </p:nvSpPr>
        <p:spPr/>
        <p:txBody>
          <a:bodyPr/>
          <a:lstStyle/>
          <a:p>
            <a:r>
              <a:rPr lang="en-US" dirty="0">
                <a:ea typeface="segoe ui black"/>
              </a:rPr>
              <a:t>Plan Update – Goal and Objectives</a:t>
            </a:r>
            <a:endParaRPr lang="en-US" dirty="0"/>
          </a:p>
        </p:txBody>
      </p:sp>
      <p:sp>
        <p:nvSpPr>
          <p:cNvPr id="3" name="Content Placeholder 2">
            <a:extLst>
              <a:ext uri="{FF2B5EF4-FFF2-40B4-BE49-F238E27FC236}">
                <a16:creationId xmlns:a16="http://schemas.microsoft.com/office/drawing/2014/main" id="{C5E31DCD-5EDB-4EB9-88EC-CCA5651E8CDA}"/>
              </a:ext>
            </a:extLst>
          </p:cNvPr>
          <p:cNvSpPr>
            <a:spLocks noGrp="1"/>
          </p:cNvSpPr>
          <p:nvPr>
            <p:ph idx="1"/>
          </p:nvPr>
        </p:nvSpPr>
        <p:spPr>
          <a:xfrm>
            <a:off x="838200" y="1572426"/>
            <a:ext cx="10515600" cy="4848952"/>
          </a:xfrm>
        </p:spPr>
        <p:txBody>
          <a:bodyPr vert="horz" lIns="91440" tIns="45720" rIns="91440" bIns="45720" rtlCol="0" anchor="t">
            <a:normAutofit/>
          </a:bodyPr>
          <a:lstStyle/>
          <a:p>
            <a:pPr marL="0" indent="0">
              <a:buNone/>
            </a:pPr>
            <a:r>
              <a:rPr lang="en-US" dirty="0">
                <a:ea typeface="+mn-lt"/>
                <a:cs typeface="+mn-lt"/>
              </a:rPr>
              <a:t>Plan Goal: </a:t>
            </a:r>
            <a:r>
              <a:rPr lang="en-US" i="1" dirty="0">
                <a:ea typeface="+mn-lt"/>
                <a:cs typeface="+mn-lt"/>
              </a:rPr>
              <a:t>To reliably meet current and future water demands in a cost-effective and sustainable manner.</a:t>
            </a:r>
            <a:endParaRPr lang="en-US" i="1" dirty="0">
              <a:cs typeface="segoe ui"/>
            </a:endParaRPr>
          </a:p>
          <a:p>
            <a:pPr marL="0" indent="0">
              <a:buNone/>
            </a:pPr>
            <a:endParaRPr lang="en-US" sz="1000" dirty="0">
              <a:ea typeface="+mn-lt"/>
              <a:cs typeface="+mn-lt"/>
            </a:endParaRPr>
          </a:p>
          <a:p>
            <a:pPr marL="0" indent="0">
              <a:buNone/>
            </a:pPr>
            <a:r>
              <a:rPr lang="en-US" dirty="0">
                <a:ea typeface="+mn-lt"/>
                <a:cs typeface="+mn-lt"/>
              </a:rPr>
              <a:t>Plan Objectives:</a:t>
            </a:r>
            <a:endParaRPr lang="en-US" dirty="0">
              <a:cs typeface="segoe ui"/>
            </a:endParaRPr>
          </a:p>
          <a:p>
            <a:pPr lvl="1">
              <a:buAutoNum type="arabicPeriod"/>
            </a:pPr>
            <a:r>
              <a:rPr lang="en-US" dirty="0">
                <a:ea typeface="+mn-lt"/>
                <a:cs typeface="+mn-lt"/>
              </a:rPr>
              <a:t>Meet current and future municipal water demands with 10 percent supply buffer</a:t>
            </a:r>
            <a:endParaRPr lang="en-US" dirty="0">
              <a:cs typeface="segoe ui"/>
            </a:endParaRPr>
          </a:p>
          <a:p>
            <a:pPr lvl="1">
              <a:buAutoNum type="arabicPeriod"/>
            </a:pPr>
            <a:r>
              <a:rPr lang="en-US" dirty="0">
                <a:ea typeface="+mn-lt"/>
                <a:cs typeface="+mn-lt"/>
              </a:rPr>
              <a:t>Avoid chronic groundwater overdraft</a:t>
            </a:r>
            <a:endParaRPr lang="en-US" dirty="0">
              <a:cs typeface="segoe ui"/>
            </a:endParaRPr>
          </a:p>
          <a:p>
            <a:pPr lvl="1">
              <a:buAutoNum type="arabicPeriod"/>
            </a:pPr>
            <a:r>
              <a:rPr lang="en-US" dirty="0">
                <a:ea typeface="+mn-lt"/>
                <a:cs typeface="+mn-lt"/>
              </a:rPr>
              <a:t>Manage and protect water quality</a:t>
            </a:r>
            <a:endParaRPr lang="en-US" dirty="0">
              <a:cs typeface="segoe ui"/>
            </a:endParaRPr>
          </a:p>
          <a:p>
            <a:pPr lvl="1">
              <a:buAutoNum type="arabicPeriod"/>
            </a:pPr>
            <a:r>
              <a:rPr lang="en-US" dirty="0">
                <a:ea typeface="+mn-lt"/>
                <a:cs typeface="+mn-lt"/>
              </a:rPr>
              <a:t>Collaborate with tribes, state and federal agencies on shared objectives</a:t>
            </a:r>
            <a:endParaRPr lang="en-US" dirty="0">
              <a:cs typeface="segoe ui"/>
            </a:endParaRPr>
          </a:p>
          <a:p>
            <a:pPr lvl="1">
              <a:buAutoNum type="arabicPeriod"/>
            </a:pPr>
            <a:r>
              <a:rPr lang="en-US" dirty="0">
                <a:ea typeface="+mn-lt"/>
                <a:cs typeface="+mn-lt"/>
              </a:rPr>
              <a:t>Manage future costs</a:t>
            </a:r>
            <a:endParaRPr lang="en-US" dirty="0">
              <a:cs typeface="segoe ui"/>
            </a:endParaRPr>
          </a:p>
          <a:p>
            <a:pPr lvl="1">
              <a:buAutoNum type="arabicPeriod"/>
            </a:pPr>
            <a:r>
              <a:rPr lang="en-US" dirty="0">
                <a:ea typeface="+mn-lt"/>
                <a:cs typeface="+mn-lt"/>
              </a:rPr>
              <a:t>Minimize adverse environmental impacts</a:t>
            </a:r>
            <a:endParaRPr lang="en-US" dirty="0">
              <a:cs typeface="segoe ui"/>
            </a:endParaRPr>
          </a:p>
          <a:p>
            <a:pPr lvl="1">
              <a:buAutoNum type="arabicPeriod"/>
            </a:pPr>
            <a:r>
              <a:rPr lang="en-US" dirty="0">
                <a:ea typeface="+mn-lt"/>
                <a:cs typeface="+mn-lt"/>
              </a:rPr>
              <a:t>Reduce vulnerability to climate change and drought impacts</a:t>
            </a:r>
            <a:endParaRPr lang="en-US" dirty="0">
              <a:cs typeface="segoe ui"/>
            </a:endParaRPr>
          </a:p>
          <a:p>
            <a:endParaRPr lang="en-US" dirty="0">
              <a:cs typeface="segoe ui"/>
            </a:endParaRPr>
          </a:p>
          <a:p>
            <a:endParaRPr lang="en-US" dirty="0">
              <a:cs typeface="segoe ui"/>
            </a:endParaRPr>
          </a:p>
        </p:txBody>
      </p:sp>
      <p:sp>
        <p:nvSpPr>
          <p:cNvPr id="8" name="Slide Number Placeholder 3">
            <a:extLst>
              <a:ext uri="{FF2B5EF4-FFF2-40B4-BE49-F238E27FC236}">
                <a16:creationId xmlns:a16="http://schemas.microsoft.com/office/drawing/2014/main" id="{E623277C-D763-4A78-970D-D48B6AA1F6E5}"/>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14</a:t>
            </a:fld>
            <a:endParaRPr lang="en-US" sz="2000" b="1"/>
          </a:p>
        </p:txBody>
      </p:sp>
    </p:spTree>
    <p:extLst>
      <p:ext uri="{BB962C8B-B14F-4D97-AF65-F5344CB8AC3E}">
        <p14:creationId xmlns:p14="http://schemas.microsoft.com/office/powerpoint/2010/main" val="925422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Map&#10;&#10;Description automatically generated">
            <a:extLst>
              <a:ext uri="{FF2B5EF4-FFF2-40B4-BE49-F238E27FC236}">
                <a16:creationId xmlns:a16="http://schemas.microsoft.com/office/drawing/2014/main" id="{F8B53BDE-5DC2-4547-AF54-317BD08AFF0E}"/>
              </a:ext>
            </a:extLst>
          </p:cNvPr>
          <p:cNvPicPr>
            <a:picLocks noChangeAspect="1"/>
          </p:cNvPicPr>
          <p:nvPr/>
        </p:nvPicPr>
        <p:blipFill>
          <a:blip r:embed="rId3"/>
          <a:stretch>
            <a:fillRect/>
          </a:stretch>
        </p:blipFill>
        <p:spPr>
          <a:xfrm>
            <a:off x="5963697" y="1570344"/>
            <a:ext cx="6243375" cy="5124079"/>
          </a:xfrm>
          <a:prstGeom prst="rect">
            <a:avLst/>
          </a:prstGeom>
        </p:spPr>
      </p:pic>
      <p:sp>
        <p:nvSpPr>
          <p:cNvPr id="2" name="Title 1">
            <a:extLst>
              <a:ext uri="{FF2B5EF4-FFF2-40B4-BE49-F238E27FC236}">
                <a16:creationId xmlns:a16="http://schemas.microsoft.com/office/drawing/2014/main" id="{48A68EDD-F8ED-4228-9C62-93831ABA04CB}"/>
              </a:ext>
            </a:extLst>
          </p:cNvPr>
          <p:cNvSpPr>
            <a:spLocks noGrp="1"/>
          </p:cNvSpPr>
          <p:nvPr>
            <p:ph type="title"/>
          </p:nvPr>
        </p:nvSpPr>
        <p:spPr>
          <a:xfrm>
            <a:off x="838200" y="18255"/>
            <a:ext cx="11279736" cy="1325563"/>
          </a:xfrm>
        </p:spPr>
        <p:txBody>
          <a:bodyPr/>
          <a:lstStyle/>
          <a:p>
            <a:r>
              <a:rPr lang="en-US" dirty="0"/>
              <a:t>How is the Water Management Plan Working?</a:t>
            </a:r>
          </a:p>
        </p:txBody>
      </p:sp>
      <p:sp>
        <p:nvSpPr>
          <p:cNvPr id="21" name="Content Placeholder 2">
            <a:extLst>
              <a:ext uri="{FF2B5EF4-FFF2-40B4-BE49-F238E27FC236}">
                <a16:creationId xmlns:a16="http://schemas.microsoft.com/office/drawing/2014/main" id="{7AEE71FA-78C5-44CB-9BC4-25720202F766}"/>
              </a:ext>
            </a:extLst>
          </p:cNvPr>
          <p:cNvSpPr>
            <a:spLocks noGrp="1"/>
          </p:cNvSpPr>
          <p:nvPr>
            <p:ph idx="1"/>
          </p:nvPr>
        </p:nvSpPr>
        <p:spPr>
          <a:xfrm>
            <a:off x="662355" y="1573213"/>
            <a:ext cx="5257800" cy="4603750"/>
          </a:xfrm>
        </p:spPr>
        <p:txBody>
          <a:bodyPr>
            <a:normAutofit/>
          </a:bodyPr>
          <a:lstStyle/>
          <a:p>
            <a:r>
              <a:rPr lang="en-US" dirty="0"/>
              <a:t>Plan implementation has resulted in significant groundwater storage increases across the Indio Subbasin</a:t>
            </a:r>
          </a:p>
          <a:p>
            <a:r>
              <a:rPr lang="en-US" dirty="0"/>
              <a:t>Over the last 10 years, groundwater levels have increased regionally</a:t>
            </a:r>
          </a:p>
          <a:p>
            <a:r>
              <a:rPr lang="en-US" dirty="0"/>
              <a:t>More work is planned or underway to ensure sustainable management consistent with SGMA</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8A0F8855-9F2C-4E21-8E0C-74360BEF0456}"/>
              </a:ext>
            </a:extLst>
          </p:cNvPr>
          <p:cNvSpPr>
            <a:spLocks noGrp="1"/>
          </p:cNvSpPr>
          <p:nvPr>
            <p:ph type="sldNum" sz="quarter" idx="12"/>
          </p:nvPr>
        </p:nvSpPr>
        <p:spPr>
          <a:xfrm>
            <a:off x="8610600" y="6356350"/>
            <a:ext cx="2743200" cy="365125"/>
          </a:xfrm>
        </p:spPr>
        <p:txBody>
          <a:bodyPr/>
          <a:lstStyle/>
          <a:p>
            <a:fld id="{98A31EDE-4099-47FA-A19B-E212578DBB07}" type="slidenum">
              <a:rPr lang="en-US" smtClean="0"/>
              <a:pPr/>
              <a:t>15</a:t>
            </a:fld>
            <a:endParaRPr lang="en-US"/>
          </a:p>
        </p:txBody>
      </p:sp>
      <p:sp>
        <p:nvSpPr>
          <p:cNvPr id="5" name="Rectangle 4">
            <a:extLst>
              <a:ext uri="{FF2B5EF4-FFF2-40B4-BE49-F238E27FC236}">
                <a16:creationId xmlns:a16="http://schemas.microsoft.com/office/drawing/2014/main" id="{1CED1C70-038F-4293-B545-DBFC3B248EFE}"/>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41BEF331-98A0-4C1A-A446-589172815EC6}"/>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cxnSp>
        <p:nvCxnSpPr>
          <p:cNvPr id="16" name="Straight Connector 15">
            <a:extLst>
              <a:ext uri="{FF2B5EF4-FFF2-40B4-BE49-F238E27FC236}">
                <a16:creationId xmlns:a16="http://schemas.microsoft.com/office/drawing/2014/main" id="{AD2AE1BE-8B56-4923-AFBD-29E7C3508B54}"/>
              </a:ext>
            </a:extLst>
          </p:cNvPr>
          <p:cNvCxnSpPr>
            <a:cxnSpLocks/>
          </p:cNvCxnSpPr>
          <p:nvPr/>
        </p:nvCxnSpPr>
        <p:spPr>
          <a:xfrm flipH="1">
            <a:off x="7912297" y="1959163"/>
            <a:ext cx="1660227" cy="453431"/>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ED81F29-4612-4CF3-93D3-3CD45F26BD33}"/>
              </a:ext>
            </a:extLst>
          </p:cNvPr>
          <p:cNvCxnSpPr>
            <a:cxnSpLocks/>
          </p:cNvCxnSpPr>
          <p:nvPr/>
        </p:nvCxnSpPr>
        <p:spPr>
          <a:xfrm flipV="1">
            <a:off x="10732169" y="4336353"/>
            <a:ext cx="731281" cy="610026"/>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763CC63-7333-4418-8960-C9F662F77410}"/>
              </a:ext>
            </a:extLst>
          </p:cNvPr>
          <p:cNvSpPr txBox="1"/>
          <p:nvPr/>
        </p:nvSpPr>
        <p:spPr>
          <a:xfrm>
            <a:off x="8036902" y="5852324"/>
            <a:ext cx="2210926" cy="646331"/>
          </a:xfrm>
          <a:prstGeom prst="rect">
            <a:avLst/>
          </a:prstGeom>
          <a:solidFill>
            <a:schemeClr val="tx1"/>
          </a:solidFill>
        </p:spPr>
        <p:txBody>
          <a:bodyPr wrap="none" lIns="91440" tIns="45720" rIns="91440" bIns="45720" rtlCol="0" anchor="t">
            <a:spAutoFit/>
          </a:bodyPr>
          <a:lstStyle/>
          <a:p>
            <a:r>
              <a:rPr lang="en-US" b="1">
                <a:solidFill>
                  <a:schemeClr val="bg1"/>
                </a:solidFill>
              </a:rPr>
              <a:t>2009 to 2019 </a:t>
            </a:r>
            <a:endParaRPr lang="en-US">
              <a:solidFill>
                <a:schemeClr val="bg1"/>
              </a:solidFill>
            </a:endParaRPr>
          </a:p>
          <a:p>
            <a:r>
              <a:rPr lang="en-US" b="1">
                <a:solidFill>
                  <a:schemeClr val="bg1"/>
                </a:solidFill>
              </a:rPr>
              <a:t>water level change</a:t>
            </a:r>
            <a:endParaRPr lang="en-US">
              <a:solidFill>
                <a:schemeClr val="bg1"/>
              </a:solidFill>
            </a:endParaRPr>
          </a:p>
        </p:txBody>
      </p:sp>
      <p:cxnSp>
        <p:nvCxnSpPr>
          <p:cNvPr id="29" name="Straight Connector 28">
            <a:extLst>
              <a:ext uri="{FF2B5EF4-FFF2-40B4-BE49-F238E27FC236}">
                <a16:creationId xmlns:a16="http://schemas.microsoft.com/office/drawing/2014/main" id="{91F26CE3-5F6A-488D-BA34-51C8EDAED7C0}"/>
              </a:ext>
            </a:extLst>
          </p:cNvPr>
          <p:cNvCxnSpPr>
            <a:cxnSpLocks/>
          </p:cNvCxnSpPr>
          <p:nvPr/>
        </p:nvCxnSpPr>
        <p:spPr>
          <a:xfrm flipH="1">
            <a:off x="7845309" y="3094428"/>
            <a:ext cx="432165" cy="778691"/>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BEFAC8A-F293-4228-AFB8-E808AE7E0132}"/>
              </a:ext>
            </a:extLst>
          </p:cNvPr>
          <p:cNvCxnSpPr>
            <a:cxnSpLocks/>
          </p:cNvCxnSpPr>
          <p:nvPr/>
        </p:nvCxnSpPr>
        <p:spPr>
          <a:xfrm flipH="1">
            <a:off x="7825923" y="3499599"/>
            <a:ext cx="865747" cy="907132"/>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6491BEAE-5D13-4AF8-9C5C-B88C1755FBFB}"/>
              </a:ext>
            </a:extLst>
          </p:cNvPr>
          <p:cNvGrpSpPr/>
          <p:nvPr/>
        </p:nvGrpSpPr>
        <p:grpSpPr>
          <a:xfrm>
            <a:off x="9748371" y="1096930"/>
            <a:ext cx="2409640" cy="1441768"/>
            <a:chOff x="8757645" y="877746"/>
            <a:chExt cx="2409640" cy="1441768"/>
          </a:xfrm>
        </p:grpSpPr>
        <p:pic>
          <p:nvPicPr>
            <p:cNvPr id="7" name="Picture 6">
              <a:extLst>
                <a:ext uri="{FF2B5EF4-FFF2-40B4-BE49-F238E27FC236}">
                  <a16:creationId xmlns:a16="http://schemas.microsoft.com/office/drawing/2014/main" id="{CB9057AD-9E0E-4C71-9A0A-C62BCE73524A}"/>
                </a:ext>
              </a:extLst>
            </p:cNvPr>
            <p:cNvPicPr>
              <a:picLocks noChangeAspect="1"/>
            </p:cNvPicPr>
            <p:nvPr/>
          </p:nvPicPr>
          <p:blipFill>
            <a:blip r:embed="rId4"/>
            <a:stretch>
              <a:fillRect/>
            </a:stretch>
          </p:blipFill>
          <p:spPr>
            <a:xfrm>
              <a:off x="8757645" y="877746"/>
              <a:ext cx="2409640" cy="1441768"/>
            </a:xfrm>
            <a:prstGeom prst="rect">
              <a:avLst/>
            </a:prstGeom>
          </p:spPr>
        </p:pic>
        <p:cxnSp>
          <p:nvCxnSpPr>
            <p:cNvPr id="48" name="Straight Connector 47">
              <a:extLst>
                <a:ext uri="{FF2B5EF4-FFF2-40B4-BE49-F238E27FC236}">
                  <a16:creationId xmlns:a16="http://schemas.microsoft.com/office/drawing/2014/main" id="{E885CC85-EA43-4199-A40E-AB8B0BF1E779}"/>
                </a:ext>
              </a:extLst>
            </p:cNvPr>
            <p:cNvCxnSpPr>
              <a:cxnSpLocks/>
            </p:cNvCxnSpPr>
            <p:nvPr/>
          </p:nvCxnSpPr>
          <p:spPr>
            <a:xfrm>
              <a:off x="10601286" y="960652"/>
              <a:ext cx="0" cy="109895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4327B72-B868-4D35-9E30-FB1FA646FF21}"/>
                </a:ext>
              </a:extLst>
            </p:cNvPr>
            <p:cNvCxnSpPr>
              <a:cxnSpLocks/>
            </p:cNvCxnSpPr>
            <p:nvPr/>
          </p:nvCxnSpPr>
          <p:spPr>
            <a:xfrm>
              <a:off x="10987099" y="952631"/>
              <a:ext cx="0" cy="111125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2B1FEC23-001D-44FC-AB9D-2F62FFDCA077}"/>
              </a:ext>
            </a:extLst>
          </p:cNvPr>
          <p:cNvGrpSpPr/>
          <p:nvPr/>
        </p:nvGrpSpPr>
        <p:grpSpPr>
          <a:xfrm>
            <a:off x="9784314" y="2835432"/>
            <a:ext cx="2357400" cy="1414440"/>
            <a:chOff x="7506688" y="5079564"/>
            <a:chExt cx="2357400" cy="1414440"/>
          </a:xfrm>
        </p:grpSpPr>
        <p:pic>
          <p:nvPicPr>
            <p:cNvPr id="50" name="Picture 49">
              <a:extLst>
                <a:ext uri="{FF2B5EF4-FFF2-40B4-BE49-F238E27FC236}">
                  <a16:creationId xmlns:a16="http://schemas.microsoft.com/office/drawing/2014/main" id="{E9BF8786-28A7-41EE-9251-CC566C3D93E9}"/>
                </a:ext>
              </a:extLst>
            </p:cNvPr>
            <p:cNvPicPr>
              <a:picLocks noChangeAspect="1"/>
            </p:cNvPicPr>
            <p:nvPr/>
          </p:nvPicPr>
          <p:blipFill>
            <a:blip r:embed="rId5"/>
            <a:stretch>
              <a:fillRect/>
            </a:stretch>
          </p:blipFill>
          <p:spPr>
            <a:xfrm>
              <a:off x="7506688" y="5079564"/>
              <a:ext cx="2357400" cy="1414440"/>
            </a:xfrm>
            <a:prstGeom prst="rect">
              <a:avLst/>
            </a:prstGeom>
          </p:spPr>
        </p:pic>
        <p:cxnSp>
          <p:nvCxnSpPr>
            <p:cNvPr id="58" name="Straight Connector 57">
              <a:extLst>
                <a:ext uri="{FF2B5EF4-FFF2-40B4-BE49-F238E27FC236}">
                  <a16:creationId xmlns:a16="http://schemas.microsoft.com/office/drawing/2014/main" id="{E7DD9A6D-CC93-4819-8187-1BDC2025DA5D}"/>
                </a:ext>
              </a:extLst>
            </p:cNvPr>
            <p:cNvCxnSpPr>
              <a:cxnSpLocks/>
            </p:cNvCxnSpPr>
            <p:nvPr/>
          </p:nvCxnSpPr>
          <p:spPr>
            <a:xfrm>
              <a:off x="9061244" y="5153709"/>
              <a:ext cx="0" cy="109895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76FD5E3-5441-4914-BE7F-631B90B7984B}"/>
                </a:ext>
              </a:extLst>
            </p:cNvPr>
            <p:cNvCxnSpPr>
              <a:cxnSpLocks/>
            </p:cNvCxnSpPr>
            <p:nvPr/>
          </p:nvCxnSpPr>
          <p:spPr>
            <a:xfrm>
              <a:off x="9447057" y="5145688"/>
              <a:ext cx="0" cy="111125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FD2E5F4F-33BC-4DD4-9105-7D24CC4A4DE0}"/>
              </a:ext>
            </a:extLst>
          </p:cNvPr>
          <p:cNvGrpSpPr/>
          <p:nvPr/>
        </p:nvGrpSpPr>
        <p:grpSpPr>
          <a:xfrm>
            <a:off x="5506010" y="3483773"/>
            <a:ext cx="2337719" cy="1404973"/>
            <a:chOff x="5566204" y="3471658"/>
            <a:chExt cx="2337719" cy="1404973"/>
          </a:xfrm>
        </p:grpSpPr>
        <p:pic>
          <p:nvPicPr>
            <p:cNvPr id="63" name="Picture 62">
              <a:extLst>
                <a:ext uri="{FF2B5EF4-FFF2-40B4-BE49-F238E27FC236}">
                  <a16:creationId xmlns:a16="http://schemas.microsoft.com/office/drawing/2014/main" id="{C6B43332-6563-4589-8262-991B6AB8B848}"/>
                </a:ext>
              </a:extLst>
            </p:cNvPr>
            <p:cNvPicPr>
              <a:picLocks noChangeAspect="1"/>
            </p:cNvPicPr>
            <p:nvPr/>
          </p:nvPicPr>
          <p:blipFill>
            <a:blip r:embed="rId6"/>
            <a:stretch>
              <a:fillRect/>
            </a:stretch>
          </p:blipFill>
          <p:spPr>
            <a:xfrm>
              <a:off x="5566204" y="3471658"/>
              <a:ext cx="2337719" cy="1404973"/>
            </a:xfrm>
            <a:prstGeom prst="rect">
              <a:avLst/>
            </a:prstGeom>
          </p:spPr>
        </p:pic>
        <p:cxnSp>
          <p:nvCxnSpPr>
            <p:cNvPr id="64" name="Straight Connector 63">
              <a:extLst>
                <a:ext uri="{FF2B5EF4-FFF2-40B4-BE49-F238E27FC236}">
                  <a16:creationId xmlns:a16="http://schemas.microsoft.com/office/drawing/2014/main" id="{D10D5738-4EF8-4806-A504-6AF9DD8663A6}"/>
                </a:ext>
              </a:extLst>
            </p:cNvPr>
            <p:cNvCxnSpPr>
              <a:cxnSpLocks/>
            </p:cNvCxnSpPr>
            <p:nvPr/>
          </p:nvCxnSpPr>
          <p:spPr>
            <a:xfrm>
              <a:off x="7344739" y="3550188"/>
              <a:ext cx="0" cy="109895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990F007-3D97-42DF-8604-A6DE6DA0607C}"/>
                </a:ext>
              </a:extLst>
            </p:cNvPr>
            <p:cNvCxnSpPr>
              <a:cxnSpLocks/>
            </p:cNvCxnSpPr>
            <p:nvPr/>
          </p:nvCxnSpPr>
          <p:spPr>
            <a:xfrm>
              <a:off x="7730552" y="3542167"/>
              <a:ext cx="0" cy="111125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7" name="Slide Number Placeholder 3">
            <a:extLst>
              <a:ext uri="{FF2B5EF4-FFF2-40B4-BE49-F238E27FC236}">
                <a16:creationId xmlns:a16="http://schemas.microsoft.com/office/drawing/2014/main" id="{6E020BDC-7D5F-49E9-9257-E98A9EEEB6DF}"/>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15</a:t>
            </a:fld>
            <a:endParaRPr lang="en-US" sz="2000" b="1"/>
          </a:p>
        </p:txBody>
      </p:sp>
    </p:spTree>
    <p:extLst>
      <p:ext uri="{BB962C8B-B14F-4D97-AF65-F5344CB8AC3E}">
        <p14:creationId xmlns:p14="http://schemas.microsoft.com/office/powerpoint/2010/main" val="2548754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10;&#10;Description automatically generated">
            <a:extLst>
              <a:ext uri="{FF2B5EF4-FFF2-40B4-BE49-F238E27FC236}">
                <a16:creationId xmlns:a16="http://schemas.microsoft.com/office/drawing/2014/main" id="{A7B42D81-7989-4961-8694-3CC7F91E1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673" y="1189037"/>
            <a:ext cx="2826327" cy="3657600"/>
          </a:xfrm>
          <a:prstGeom prst="rect">
            <a:avLst/>
          </a:prstGeom>
        </p:spPr>
      </p:pic>
      <p:sp>
        <p:nvSpPr>
          <p:cNvPr id="2" name="Title 1">
            <a:extLst>
              <a:ext uri="{FF2B5EF4-FFF2-40B4-BE49-F238E27FC236}">
                <a16:creationId xmlns:a16="http://schemas.microsoft.com/office/drawing/2014/main" id="{EC23FE84-9210-4885-895D-32DCFB8961EE}"/>
              </a:ext>
            </a:extLst>
          </p:cNvPr>
          <p:cNvSpPr>
            <a:spLocks noGrp="1"/>
          </p:cNvSpPr>
          <p:nvPr>
            <p:ph type="title"/>
          </p:nvPr>
        </p:nvSpPr>
        <p:spPr>
          <a:xfrm>
            <a:off x="838200" y="18255"/>
            <a:ext cx="11279736" cy="1325563"/>
          </a:xfrm>
        </p:spPr>
        <p:txBody>
          <a:bodyPr/>
          <a:lstStyle/>
          <a:p>
            <a:r>
              <a:rPr lang="en-US"/>
              <a:t>How Do We Know?</a:t>
            </a:r>
          </a:p>
        </p:txBody>
      </p:sp>
      <p:sp>
        <p:nvSpPr>
          <p:cNvPr id="3" name="Content Placeholder 2">
            <a:extLst>
              <a:ext uri="{FF2B5EF4-FFF2-40B4-BE49-F238E27FC236}">
                <a16:creationId xmlns:a16="http://schemas.microsoft.com/office/drawing/2014/main" id="{0455E0CE-3F51-440E-9686-58CBF5A74AFC}"/>
              </a:ext>
            </a:extLst>
          </p:cNvPr>
          <p:cNvSpPr>
            <a:spLocks noGrp="1"/>
          </p:cNvSpPr>
          <p:nvPr>
            <p:ph idx="1"/>
          </p:nvPr>
        </p:nvSpPr>
        <p:spPr>
          <a:xfrm>
            <a:off x="838200" y="1573213"/>
            <a:ext cx="5806440" cy="4603750"/>
          </a:xfrm>
        </p:spPr>
        <p:txBody>
          <a:bodyPr>
            <a:normAutofit/>
          </a:bodyPr>
          <a:lstStyle/>
          <a:p>
            <a:pPr marL="0" indent="0">
              <a:buNone/>
            </a:pPr>
            <a:r>
              <a:rPr lang="en-US" dirty="0"/>
              <a:t>Ongoing monitoring, data analysis, reporting, and outreach:</a:t>
            </a:r>
          </a:p>
          <a:p>
            <a:r>
              <a:rPr lang="en-US" dirty="0"/>
              <a:t>Annual Reports</a:t>
            </a:r>
          </a:p>
          <a:p>
            <a:pPr lvl="1"/>
            <a:r>
              <a:rPr lang="en-US" dirty="0"/>
              <a:t>Groundwater elevations</a:t>
            </a:r>
          </a:p>
          <a:p>
            <a:pPr lvl="1"/>
            <a:r>
              <a:rPr lang="en-US" dirty="0"/>
              <a:t>Groundwater pumping</a:t>
            </a:r>
          </a:p>
          <a:p>
            <a:pPr lvl="1"/>
            <a:r>
              <a:rPr lang="en-US" dirty="0"/>
              <a:t>Water use and demand</a:t>
            </a:r>
          </a:p>
          <a:p>
            <a:pPr lvl="1"/>
            <a:r>
              <a:rPr lang="en-US" dirty="0"/>
              <a:t>Water budget </a:t>
            </a:r>
          </a:p>
          <a:p>
            <a:pPr lvl="1"/>
            <a:r>
              <a:rPr lang="en-US" dirty="0"/>
              <a:t>Summary of progress</a:t>
            </a:r>
          </a:p>
          <a:p>
            <a:r>
              <a:rPr lang="en-US" dirty="0"/>
              <a:t>Five-Year Updates</a:t>
            </a:r>
          </a:p>
          <a:p>
            <a:r>
              <a:rPr lang="en-US" dirty="0"/>
              <a:t>Website</a:t>
            </a:r>
          </a:p>
          <a:p>
            <a:endParaRPr lang="en-US" dirty="0"/>
          </a:p>
        </p:txBody>
      </p:sp>
      <p:pic>
        <p:nvPicPr>
          <p:cNvPr id="8" name="Picture 7" descr="Graphical user interface&#10;&#10;Description automatically generated">
            <a:extLst>
              <a:ext uri="{FF2B5EF4-FFF2-40B4-BE49-F238E27FC236}">
                <a16:creationId xmlns:a16="http://schemas.microsoft.com/office/drawing/2014/main" id="{543D2664-8825-4D40-B70F-3B258D66C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24" y="1496219"/>
            <a:ext cx="2826328" cy="3657600"/>
          </a:xfrm>
          <a:prstGeom prst="rect">
            <a:avLst/>
          </a:prstGeom>
        </p:spPr>
      </p:pic>
      <p:pic>
        <p:nvPicPr>
          <p:cNvPr id="12" name="Content Placeholder 4">
            <a:extLst>
              <a:ext uri="{FF2B5EF4-FFF2-40B4-BE49-F238E27FC236}">
                <a16:creationId xmlns:a16="http://schemas.microsoft.com/office/drawing/2014/main" id="{0DCE0A8B-91E3-4299-B5BA-78C427B4FB5D}"/>
              </a:ext>
            </a:extLst>
          </p:cNvPr>
          <p:cNvPicPr>
            <a:picLocks noGrp="1" noChangeAspect="1"/>
          </p:cNvPicPr>
          <p:nvPr/>
        </p:nvPicPr>
        <p:blipFill rotWithShape="1">
          <a:blip r:embed="rId5">
            <a:extLst>
              <a:ext uri="{28A0092B-C50C-407E-A947-70E740481C1C}">
                <a14:useLocalDpi xmlns:a14="http://schemas.microsoft.com/office/drawing/2010/main" val="0"/>
              </a:ext>
            </a:extLst>
          </a:blip>
          <a:srcRect b="15063"/>
          <a:stretch/>
        </p:blipFill>
        <p:spPr>
          <a:xfrm>
            <a:off x="5596260" y="4999831"/>
            <a:ext cx="4882699" cy="1796551"/>
          </a:xfrm>
          <a:prstGeom prst="rect">
            <a:avLst/>
          </a:prstGeom>
          <a:ln w="19050">
            <a:solidFill>
              <a:schemeClr val="tx1">
                <a:lumMod val="85000"/>
              </a:schemeClr>
            </a:solidFill>
          </a:ln>
        </p:spPr>
      </p:pic>
      <p:sp>
        <p:nvSpPr>
          <p:cNvPr id="14" name="Slide Number Placeholder 3">
            <a:extLst>
              <a:ext uri="{FF2B5EF4-FFF2-40B4-BE49-F238E27FC236}">
                <a16:creationId xmlns:a16="http://schemas.microsoft.com/office/drawing/2014/main" id="{334F9FBD-55A2-4AB2-96EB-21D760A2CF0A}"/>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16</a:t>
            </a:fld>
            <a:endParaRPr lang="en-US" sz="2000" b="1"/>
          </a:p>
        </p:txBody>
      </p:sp>
    </p:spTree>
    <p:extLst>
      <p:ext uri="{BB962C8B-B14F-4D97-AF65-F5344CB8AC3E}">
        <p14:creationId xmlns:p14="http://schemas.microsoft.com/office/powerpoint/2010/main" val="1681193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38980-1BD3-40C1-809A-9D1D22E35716}"/>
              </a:ext>
            </a:extLst>
          </p:cNvPr>
          <p:cNvSpPr>
            <a:spLocks noGrp="1"/>
          </p:cNvSpPr>
          <p:nvPr>
            <p:ph type="title"/>
          </p:nvPr>
        </p:nvSpPr>
        <p:spPr/>
        <p:txBody>
          <a:bodyPr/>
          <a:lstStyle/>
          <a:p>
            <a:br>
              <a:rPr lang="en-US"/>
            </a:br>
            <a:endParaRPr lang="en-US"/>
          </a:p>
        </p:txBody>
      </p:sp>
      <p:sp>
        <p:nvSpPr>
          <p:cNvPr id="3" name="Content Placeholder 2">
            <a:extLst>
              <a:ext uri="{FF2B5EF4-FFF2-40B4-BE49-F238E27FC236}">
                <a16:creationId xmlns:a16="http://schemas.microsoft.com/office/drawing/2014/main" id="{BDF6A2D5-75B8-40ED-9CE6-34F361175ABF}"/>
              </a:ext>
            </a:extLst>
          </p:cNvPr>
          <p:cNvSpPr>
            <a:spLocks noGrp="1"/>
          </p:cNvSpPr>
          <p:nvPr>
            <p:ph type="body" idx="1"/>
          </p:nvPr>
        </p:nvSpPr>
        <p:spPr>
          <a:xfrm>
            <a:off x="844550" y="3628765"/>
            <a:ext cx="10515600" cy="1500187"/>
          </a:xfrm>
        </p:spPr>
        <p:txBody>
          <a:bodyPr>
            <a:normAutofit/>
          </a:bodyPr>
          <a:lstStyle/>
          <a:p>
            <a:r>
              <a:rPr lang="en-US" sz="5400"/>
              <a:t>Questions? </a:t>
            </a:r>
          </a:p>
        </p:txBody>
      </p:sp>
      <p:sp>
        <p:nvSpPr>
          <p:cNvPr id="5" name="Slide Number Placeholder 3">
            <a:extLst>
              <a:ext uri="{FF2B5EF4-FFF2-40B4-BE49-F238E27FC236}">
                <a16:creationId xmlns:a16="http://schemas.microsoft.com/office/drawing/2014/main" id="{600C1CE5-5C7D-4C61-8CBE-16529CE3C510}"/>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17</a:t>
            </a:fld>
            <a:endParaRPr lang="en-US" sz="2000" b="1"/>
          </a:p>
        </p:txBody>
      </p:sp>
    </p:spTree>
    <p:extLst>
      <p:ext uri="{BB962C8B-B14F-4D97-AF65-F5344CB8AC3E}">
        <p14:creationId xmlns:p14="http://schemas.microsoft.com/office/powerpoint/2010/main" val="4287978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a:xfrm>
            <a:off x="609599" y="1572426"/>
            <a:ext cx="11210925" cy="4604537"/>
          </a:xfrm>
        </p:spPr>
        <p:txBody>
          <a:bodyPr vert="horz" lIns="91440" tIns="45720" rIns="91440" bIns="45720" rtlCol="0" anchor="t">
            <a:normAutofit/>
          </a:bodyPr>
          <a:lstStyle/>
          <a:p>
            <a:r>
              <a:rPr lang="en-US" dirty="0"/>
              <a:t>Welcome and Introductions</a:t>
            </a:r>
          </a:p>
          <a:p>
            <a:r>
              <a:rPr lang="en-US" dirty="0"/>
              <a:t>2022 Water Management Plan Update (Alternative Plan Update)</a:t>
            </a:r>
            <a:endParaRPr lang="en-US" dirty="0">
              <a:cs typeface="segoe ui"/>
            </a:endParaRPr>
          </a:p>
          <a:p>
            <a:r>
              <a:rPr lang="en-US" b="1" dirty="0"/>
              <a:t>Groundwater Conditions and Sustainable Management</a:t>
            </a:r>
            <a:endParaRPr lang="en-US" b="1" dirty="0">
              <a:cs typeface="segoe ui"/>
            </a:endParaRPr>
          </a:p>
          <a:p>
            <a:r>
              <a:rPr lang="en-US" dirty="0"/>
              <a:t>Water Demands and Supplies</a:t>
            </a:r>
            <a:endParaRPr lang="en-US" dirty="0">
              <a:cs typeface="segoe ui"/>
            </a:endParaRPr>
          </a:p>
          <a:p>
            <a:r>
              <a:rPr lang="en-US" dirty="0">
                <a:ea typeface="+mn-lt"/>
                <a:cs typeface="+mn-lt"/>
              </a:rPr>
              <a:t>Numerical Model, Plan Scenarios, and Projects &amp; Management Actions (PMAs)</a:t>
            </a:r>
          </a:p>
          <a:p>
            <a:r>
              <a:rPr lang="en-US" dirty="0"/>
              <a:t>Plan Evaluation and Implementation</a:t>
            </a:r>
            <a:endParaRPr lang="en-US" dirty="0">
              <a:cs typeface="segoe ui"/>
            </a:endParaRPr>
          </a:p>
          <a:p>
            <a:r>
              <a:rPr lang="en-US" dirty="0"/>
              <a:t>Public Comment</a:t>
            </a:r>
            <a:endParaRPr lang="en-US" dirty="0">
              <a:cs typeface="segoe ui"/>
            </a:endParaRPr>
          </a:p>
          <a:p>
            <a:r>
              <a:rPr lang="en-US" dirty="0"/>
              <a:t>Get Involved</a:t>
            </a:r>
            <a:endParaRPr lang="en-US" dirty="0">
              <a:cs typeface="segoe ui"/>
            </a:endParaRP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18</a:t>
            </a:fld>
            <a:endParaRPr lang="en-US" sz="2000" b="1"/>
          </a:p>
        </p:txBody>
      </p:sp>
    </p:spTree>
    <p:extLst>
      <p:ext uri="{BB962C8B-B14F-4D97-AF65-F5344CB8AC3E}">
        <p14:creationId xmlns:p14="http://schemas.microsoft.com/office/powerpoint/2010/main" val="1820426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88DF-AA31-43CC-AEB4-55F7A3396959}"/>
              </a:ext>
            </a:extLst>
          </p:cNvPr>
          <p:cNvSpPr/>
          <p:nvPr/>
        </p:nvSpPr>
        <p:spPr>
          <a:xfrm>
            <a:off x="0" y="1485900"/>
            <a:ext cx="12192000" cy="4908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a:xfrm>
            <a:off x="547862" y="18255"/>
            <a:ext cx="11570074" cy="1325563"/>
          </a:xfrm>
        </p:spPr>
        <p:txBody>
          <a:bodyPr>
            <a:normAutofit/>
          </a:bodyPr>
          <a:lstStyle/>
          <a:p>
            <a:r>
              <a:rPr lang="en-US" dirty="0"/>
              <a:t>Plan Update describes the Indio Subbasin and How Groundwater Flows</a:t>
            </a:r>
            <a:r>
              <a:rPr lang="en-US" dirty="0">
                <a:solidFill>
                  <a:schemeClr val="bg1"/>
                </a:solidFill>
              </a:rPr>
              <a:t> </a:t>
            </a:r>
            <a:r>
              <a:rPr lang="en-US" dirty="0"/>
              <a:t>through It</a:t>
            </a:r>
          </a:p>
        </p:txBody>
      </p:sp>
      <p:sp>
        <p:nvSpPr>
          <p:cNvPr id="4" name="Slide Number Placeholder 3">
            <a:extLst>
              <a:ext uri="{FF2B5EF4-FFF2-40B4-BE49-F238E27FC236}">
                <a16:creationId xmlns:a16="http://schemas.microsoft.com/office/drawing/2014/main" id="{4C18C7BE-41D8-4AE7-8D0A-087718C55E4E}"/>
              </a:ext>
            </a:extLst>
          </p:cNvPr>
          <p:cNvSpPr>
            <a:spLocks noGrp="1"/>
          </p:cNvSpPr>
          <p:nvPr>
            <p:ph type="sldNum" sz="quarter" idx="12"/>
          </p:nvPr>
        </p:nvSpPr>
        <p:spPr>
          <a:xfrm>
            <a:off x="9155538" y="6356350"/>
            <a:ext cx="2743200" cy="365125"/>
          </a:xfrm>
        </p:spPr>
        <p:txBody>
          <a:bodyPr/>
          <a:lstStyle/>
          <a:p>
            <a:fld id="{98A31EDE-4099-47FA-A19B-E212578DBB07}" type="slidenum">
              <a:rPr lang="en-US" sz="2000" b="1" smtClean="0"/>
              <a:t>19</a:t>
            </a:fld>
            <a:endParaRPr lang="en-US" sz="2000" b="1"/>
          </a:p>
        </p:txBody>
      </p:sp>
      <p:pic>
        <p:nvPicPr>
          <p:cNvPr id="7" name="Graphic 6">
            <a:extLst>
              <a:ext uri="{FF2B5EF4-FFF2-40B4-BE49-F238E27FC236}">
                <a16:creationId xmlns:a16="http://schemas.microsoft.com/office/drawing/2014/main" id="{C56ABC83-E272-455D-B313-DB79786E328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282"/>
          <a:stretch/>
        </p:blipFill>
        <p:spPr>
          <a:xfrm>
            <a:off x="69850" y="1882866"/>
            <a:ext cx="12122150" cy="4349931"/>
          </a:xfrm>
          <a:prstGeom prst="rect">
            <a:avLst/>
          </a:prstGeom>
        </p:spPr>
      </p:pic>
      <p:sp>
        <p:nvSpPr>
          <p:cNvPr id="10" name="TextBox 9">
            <a:extLst>
              <a:ext uri="{FF2B5EF4-FFF2-40B4-BE49-F238E27FC236}">
                <a16:creationId xmlns:a16="http://schemas.microsoft.com/office/drawing/2014/main" id="{5C693F6D-6FC7-4635-91BA-58255B97B34A}"/>
              </a:ext>
            </a:extLst>
          </p:cNvPr>
          <p:cNvSpPr txBox="1"/>
          <p:nvPr/>
        </p:nvSpPr>
        <p:spPr>
          <a:xfrm>
            <a:off x="26845" y="2192908"/>
            <a:ext cx="201978" cy="107722"/>
          </a:xfrm>
          <a:prstGeom prst="rect">
            <a:avLst/>
          </a:prstGeom>
          <a:solidFill>
            <a:schemeClr val="tx1"/>
          </a:solidFill>
        </p:spPr>
        <p:txBody>
          <a:bodyPr wrap="non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1,600</a:t>
            </a:r>
          </a:p>
        </p:txBody>
      </p:sp>
      <p:sp>
        <p:nvSpPr>
          <p:cNvPr id="11" name="TextBox 10">
            <a:extLst>
              <a:ext uri="{FF2B5EF4-FFF2-40B4-BE49-F238E27FC236}">
                <a16:creationId xmlns:a16="http://schemas.microsoft.com/office/drawing/2014/main" id="{94BB8AD1-9976-4EE3-B1FE-4733D90E8553}"/>
              </a:ext>
            </a:extLst>
          </p:cNvPr>
          <p:cNvSpPr txBox="1"/>
          <p:nvPr/>
        </p:nvSpPr>
        <p:spPr>
          <a:xfrm>
            <a:off x="26845" y="2612123"/>
            <a:ext cx="201978" cy="107722"/>
          </a:xfrm>
          <a:prstGeom prst="rect">
            <a:avLst/>
          </a:prstGeom>
          <a:solidFill>
            <a:schemeClr val="tx1"/>
          </a:solidFill>
        </p:spPr>
        <p:txBody>
          <a:bodyPr wrap="non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1,200</a:t>
            </a:r>
          </a:p>
        </p:txBody>
      </p:sp>
      <p:sp>
        <p:nvSpPr>
          <p:cNvPr id="12" name="TextBox 11">
            <a:extLst>
              <a:ext uri="{FF2B5EF4-FFF2-40B4-BE49-F238E27FC236}">
                <a16:creationId xmlns:a16="http://schemas.microsoft.com/office/drawing/2014/main" id="{0F7082E6-9082-44A1-9680-22ECBCD63AF2}"/>
              </a:ext>
            </a:extLst>
          </p:cNvPr>
          <p:cNvSpPr txBox="1"/>
          <p:nvPr/>
        </p:nvSpPr>
        <p:spPr>
          <a:xfrm>
            <a:off x="94171" y="3031338"/>
            <a:ext cx="134652" cy="107722"/>
          </a:xfrm>
          <a:prstGeom prst="rect">
            <a:avLst/>
          </a:prstGeom>
          <a:solidFill>
            <a:schemeClr val="tx1"/>
          </a:solidFill>
        </p:spPr>
        <p:txBody>
          <a:bodyPr wrap="non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800</a:t>
            </a:r>
          </a:p>
        </p:txBody>
      </p:sp>
      <p:sp>
        <p:nvSpPr>
          <p:cNvPr id="13" name="TextBox 12">
            <a:extLst>
              <a:ext uri="{FF2B5EF4-FFF2-40B4-BE49-F238E27FC236}">
                <a16:creationId xmlns:a16="http://schemas.microsoft.com/office/drawing/2014/main" id="{97AF5F5C-4D96-4158-B3C4-DCAF7A948A61}"/>
              </a:ext>
            </a:extLst>
          </p:cNvPr>
          <p:cNvSpPr txBox="1"/>
          <p:nvPr/>
        </p:nvSpPr>
        <p:spPr>
          <a:xfrm>
            <a:off x="94171" y="3450553"/>
            <a:ext cx="134652" cy="107722"/>
          </a:xfrm>
          <a:prstGeom prst="rect">
            <a:avLst/>
          </a:prstGeom>
          <a:solidFill>
            <a:schemeClr val="tx1"/>
          </a:solidFill>
        </p:spPr>
        <p:txBody>
          <a:bodyPr wrap="non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400</a:t>
            </a:r>
          </a:p>
        </p:txBody>
      </p:sp>
      <p:sp>
        <p:nvSpPr>
          <p:cNvPr id="14" name="TextBox 13">
            <a:extLst>
              <a:ext uri="{FF2B5EF4-FFF2-40B4-BE49-F238E27FC236}">
                <a16:creationId xmlns:a16="http://schemas.microsoft.com/office/drawing/2014/main" id="{95A58808-7B5A-40B5-AF14-2EFA54252879}"/>
              </a:ext>
            </a:extLst>
          </p:cNvPr>
          <p:cNvSpPr txBox="1"/>
          <p:nvPr/>
        </p:nvSpPr>
        <p:spPr>
          <a:xfrm>
            <a:off x="183939" y="3869768"/>
            <a:ext cx="44884" cy="107722"/>
          </a:xfrm>
          <a:prstGeom prst="rect">
            <a:avLst/>
          </a:prstGeom>
          <a:solidFill>
            <a:schemeClr val="tx1"/>
          </a:solidFill>
        </p:spPr>
        <p:txBody>
          <a:bodyPr wrap="non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0</a:t>
            </a:r>
          </a:p>
        </p:txBody>
      </p:sp>
      <p:sp>
        <p:nvSpPr>
          <p:cNvPr id="15" name="TextBox 14">
            <a:extLst>
              <a:ext uri="{FF2B5EF4-FFF2-40B4-BE49-F238E27FC236}">
                <a16:creationId xmlns:a16="http://schemas.microsoft.com/office/drawing/2014/main" id="{FE0515B8-23F5-43D0-8644-0B67F884441A}"/>
              </a:ext>
            </a:extLst>
          </p:cNvPr>
          <p:cNvSpPr txBox="1"/>
          <p:nvPr/>
        </p:nvSpPr>
        <p:spPr>
          <a:xfrm>
            <a:off x="66919" y="4288983"/>
            <a:ext cx="161904" cy="107722"/>
          </a:xfrm>
          <a:prstGeom prst="rect">
            <a:avLst/>
          </a:prstGeom>
          <a:solidFill>
            <a:schemeClr val="tx1"/>
          </a:solidFill>
        </p:spPr>
        <p:txBody>
          <a:bodyPr wrap="non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-400</a:t>
            </a:r>
          </a:p>
        </p:txBody>
      </p:sp>
      <p:sp>
        <p:nvSpPr>
          <p:cNvPr id="16" name="TextBox 15">
            <a:extLst>
              <a:ext uri="{FF2B5EF4-FFF2-40B4-BE49-F238E27FC236}">
                <a16:creationId xmlns:a16="http://schemas.microsoft.com/office/drawing/2014/main" id="{E45351E9-987D-4C6E-8435-6BBA68832302}"/>
              </a:ext>
            </a:extLst>
          </p:cNvPr>
          <p:cNvSpPr txBox="1"/>
          <p:nvPr/>
        </p:nvSpPr>
        <p:spPr>
          <a:xfrm>
            <a:off x="66919" y="4708198"/>
            <a:ext cx="161904" cy="107722"/>
          </a:xfrm>
          <a:prstGeom prst="rect">
            <a:avLst/>
          </a:prstGeom>
          <a:solidFill>
            <a:schemeClr val="tx1"/>
          </a:solidFill>
        </p:spPr>
        <p:txBody>
          <a:bodyPr wrap="non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-800</a:t>
            </a:r>
          </a:p>
        </p:txBody>
      </p:sp>
      <p:sp>
        <p:nvSpPr>
          <p:cNvPr id="18" name="TextBox 17">
            <a:extLst>
              <a:ext uri="{FF2B5EF4-FFF2-40B4-BE49-F238E27FC236}">
                <a16:creationId xmlns:a16="http://schemas.microsoft.com/office/drawing/2014/main" id="{E26B1A66-AF18-4FDA-8DFD-BB72C67C0BD7}"/>
              </a:ext>
            </a:extLst>
          </p:cNvPr>
          <p:cNvSpPr txBox="1"/>
          <p:nvPr/>
        </p:nvSpPr>
        <p:spPr>
          <a:xfrm>
            <a:off x="-407" y="5546628"/>
            <a:ext cx="229230" cy="107722"/>
          </a:xfrm>
          <a:prstGeom prst="rect">
            <a:avLst/>
          </a:prstGeom>
          <a:solidFill>
            <a:schemeClr val="tx1"/>
          </a:solidFill>
        </p:spPr>
        <p:txBody>
          <a:bodyPr wrap="non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-1,600</a:t>
            </a:r>
          </a:p>
        </p:txBody>
      </p:sp>
      <p:sp>
        <p:nvSpPr>
          <p:cNvPr id="19" name="TextBox 18">
            <a:extLst>
              <a:ext uri="{FF2B5EF4-FFF2-40B4-BE49-F238E27FC236}">
                <a16:creationId xmlns:a16="http://schemas.microsoft.com/office/drawing/2014/main" id="{8822DEA5-B2A0-41B2-9763-A33318926435}"/>
              </a:ext>
            </a:extLst>
          </p:cNvPr>
          <p:cNvSpPr txBox="1"/>
          <p:nvPr/>
        </p:nvSpPr>
        <p:spPr>
          <a:xfrm>
            <a:off x="-407" y="5127413"/>
            <a:ext cx="229230" cy="107722"/>
          </a:xfrm>
          <a:prstGeom prst="rect">
            <a:avLst/>
          </a:prstGeom>
          <a:solidFill>
            <a:schemeClr val="tx1"/>
          </a:solidFill>
        </p:spPr>
        <p:txBody>
          <a:bodyPr wrap="non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-1,200</a:t>
            </a:r>
          </a:p>
        </p:txBody>
      </p:sp>
      <p:sp>
        <p:nvSpPr>
          <p:cNvPr id="20" name="Rectangle 19">
            <a:extLst>
              <a:ext uri="{FF2B5EF4-FFF2-40B4-BE49-F238E27FC236}">
                <a16:creationId xmlns:a16="http://schemas.microsoft.com/office/drawing/2014/main" id="{4140232F-B4D8-45E6-B7D1-B9EB831F93F1}"/>
              </a:ext>
            </a:extLst>
          </p:cNvPr>
          <p:cNvSpPr/>
          <p:nvPr/>
        </p:nvSpPr>
        <p:spPr>
          <a:xfrm>
            <a:off x="215900" y="6045200"/>
            <a:ext cx="11976099" cy="33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AD5CF43-0506-4A58-9053-470CDD31B34C}"/>
              </a:ext>
            </a:extLst>
          </p:cNvPr>
          <p:cNvSpPr txBox="1"/>
          <p:nvPr/>
        </p:nvSpPr>
        <p:spPr>
          <a:xfrm>
            <a:off x="102777" y="1758277"/>
            <a:ext cx="674865" cy="276999"/>
          </a:xfrm>
          <a:prstGeom prst="rect">
            <a:avLst/>
          </a:prstGeom>
          <a:solidFill>
            <a:schemeClr val="tx1"/>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San Gorgonio</a:t>
            </a:r>
          </a:p>
          <a:p>
            <a:pPr algn="ctr"/>
            <a:r>
              <a:rPr lang="en-US" sz="900" b="1">
                <a:solidFill>
                  <a:schemeClr val="bg1"/>
                </a:solidFill>
                <a:latin typeface="Calibri" panose="020F0502020204030204" pitchFamily="34" charset="0"/>
                <a:cs typeface="Calibri" panose="020F0502020204030204" pitchFamily="34" charset="0"/>
              </a:rPr>
              <a:t>Pass </a:t>
            </a:r>
            <a:r>
              <a:rPr lang="en-US" sz="900" b="1" err="1">
                <a:solidFill>
                  <a:schemeClr val="bg1"/>
                </a:solidFill>
                <a:latin typeface="Calibri" panose="020F0502020204030204" pitchFamily="34" charset="0"/>
                <a:cs typeface="Calibri" panose="020F0502020204030204" pitchFamily="34" charset="0"/>
              </a:rPr>
              <a:t>Subbasin</a:t>
            </a:r>
            <a:endParaRPr lang="en-US" sz="900" b="1">
              <a:solidFill>
                <a:schemeClr val="bg1"/>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5D179F94-14A4-4684-ADAA-82BD70B98D6E}"/>
              </a:ext>
            </a:extLst>
          </p:cNvPr>
          <p:cNvSpPr txBox="1"/>
          <p:nvPr/>
        </p:nvSpPr>
        <p:spPr>
          <a:xfrm>
            <a:off x="1999007" y="1777327"/>
            <a:ext cx="1109279" cy="276999"/>
          </a:xfrm>
          <a:prstGeom prst="rect">
            <a:avLst/>
          </a:prstGeom>
          <a:solidFill>
            <a:schemeClr val="tx1"/>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Indio </a:t>
            </a:r>
            <a:r>
              <a:rPr lang="en-US" sz="900" b="1" err="1">
                <a:solidFill>
                  <a:schemeClr val="bg1"/>
                </a:solidFill>
                <a:latin typeface="Calibri" panose="020F0502020204030204" pitchFamily="34" charset="0"/>
                <a:cs typeface="Calibri" panose="020F0502020204030204" pitchFamily="34" charset="0"/>
              </a:rPr>
              <a:t>Subbasin</a:t>
            </a:r>
            <a:endParaRPr lang="en-US" sz="900" b="1">
              <a:solidFill>
                <a:schemeClr val="bg1"/>
              </a:solidFill>
              <a:latin typeface="Calibri" panose="020F0502020204030204" pitchFamily="34" charset="0"/>
              <a:cs typeface="Calibri" panose="020F0502020204030204" pitchFamily="34" charset="0"/>
            </a:endParaRPr>
          </a:p>
          <a:p>
            <a:pPr algn="ctr"/>
            <a:r>
              <a:rPr lang="en-US" sz="900" b="1">
                <a:solidFill>
                  <a:schemeClr val="bg1"/>
                </a:solidFill>
                <a:latin typeface="Calibri" panose="020F0502020204030204" pitchFamily="34" charset="0"/>
                <a:cs typeface="Calibri" panose="020F0502020204030204" pitchFamily="34" charset="0"/>
              </a:rPr>
              <a:t>(Palm Springs Subarea)</a:t>
            </a:r>
          </a:p>
        </p:txBody>
      </p:sp>
      <p:sp>
        <p:nvSpPr>
          <p:cNvPr id="23" name="TextBox 22">
            <a:extLst>
              <a:ext uri="{FF2B5EF4-FFF2-40B4-BE49-F238E27FC236}">
                <a16:creationId xmlns:a16="http://schemas.microsoft.com/office/drawing/2014/main" id="{B76DB436-8CC6-4331-9822-E316DA41D268}"/>
              </a:ext>
            </a:extLst>
          </p:cNvPr>
          <p:cNvSpPr txBox="1"/>
          <p:nvPr/>
        </p:nvSpPr>
        <p:spPr>
          <a:xfrm>
            <a:off x="8234653" y="1758277"/>
            <a:ext cx="891270" cy="276999"/>
          </a:xfrm>
          <a:prstGeom prst="rect">
            <a:avLst/>
          </a:prstGeom>
          <a:solidFill>
            <a:schemeClr val="tx1"/>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Indio </a:t>
            </a:r>
            <a:r>
              <a:rPr lang="en-US" sz="900" b="1" err="1">
                <a:solidFill>
                  <a:schemeClr val="bg1"/>
                </a:solidFill>
                <a:latin typeface="Calibri" panose="020F0502020204030204" pitchFamily="34" charset="0"/>
                <a:cs typeface="Calibri" panose="020F0502020204030204" pitchFamily="34" charset="0"/>
              </a:rPr>
              <a:t>Subbasin</a:t>
            </a:r>
            <a:endParaRPr lang="en-US" sz="900" b="1">
              <a:solidFill>
                <a:schemeClr val="bg1"/>
              </a:solidFill>
              <a:latin typeface="Calibri" panose="020F0502020204030204" pitchFamily="34" charset="0"/>
              <a:cs typeface="Calibri" panose="020F0502020204030204" pitchFamily="34" charset="0"/>
            </a:endParaRPr>
          </a:p>
          <a:p>
            <a:pPr algn="ctr"/>
            <a:r>
              <a:rPr lang="en-US" sz="900" b="1">
                <a:solidFill>
                  <a:schemeClr val="bg1"/>
                </a:solidFill>
                <a:latin typeface="Calibri" panose="020F0502020204030204" pitchFamily="34" charset="0"/>
                <a:cs typeface="Calibri" panose="020F0502020204030204" pitchFamily="34" charset="0"/>
              </a:rPr>
              <a:t>(Thermal Subarea)</a:t>
            </a:r>
          </a:p>
        </p:txBody>
      </p:sp>
      <p:sp>
        <p:nvSpPr>
          <p:cNvPr id="24" name="TextBox 23">
            <a:extLst>
              <a:ext uri="{FF2B5EF4-FFF2-40B4-BE49-F238E27FC236}">
                <a16:creationId xmlns:a16="http://schemas.microsoft.com/office/drawing/2014/main" id="{D5B99323-58CF-42A3-BB8B-383B12A1AB4E}"/>
              </a:ext>
            </a:extLst>
          </p:cNvPr>
          <p:cNvSpPr txBox="1"/>
          <p:nvPr/>
        </p:nvSpPr>
        <p:spPr>
          <a:xfrm>
            <a:off x="234898"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0</a:t>
            </a:r>
          </a:p>
        </p:txBody>
      </p:sp>
      <p:sp>
        <p:nvSpPr>
          <p:cNvPr id="25" name="TextBox 24">
            <a:extLst>
              <a:ext uri="{FF2B5EF4-FFF2-40B4-BE49-F238E27FC236}">
                <a16:creationId xmlns:a16="http://schemas.microsoft.com/office/drawing/2014/main" id="{24F6CBB4-C039-40F2-A96C-F755757F24FF}"/>
              </a:ext>
            </a:extLst>
          </p:cNvPr>
          <p:cNvSpPr txBox="1"/>
          <p:nvPr/>
        </p:nvSpPr>
        <p:spPr>
          <a:xfrm>
            <a:off x="473904"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a:t>
            </a:r>
          </a:p>
        </p:txBody>
      </p:sp>
      <p:sp>
        <p:nvSpPr>
          <p:cNvPr id="26" name="TextBox 25">
            <a:extLst>
              <a:ext uri="{FF2B5EF4-FFF2-40B4-BE49-F238E27FC236}">
                <a16:creationId xmlns:a16="http://schemas.microsoft.com/office/drawing/2014/main" id="{C7BAE010-D47C-48A4-BF53-579B02CF8F07}"/>
              </a:ext>
            </a:extLst>
          </p:cNvPr>
          <p:cNvSpPr txBox="1"/>
          <p:nvPr/>
        </p:nvSpPr>
        <p:spPr>
          <a:xfrm>
            <a:off x="712910"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a:t>
            </a:r>
          </a:p>
        </p:txBody>
      </p:sp>
      <p:sp>
        <p:nvSpPr>
          <p:cNvPr id="27" name="TextBox 26">
            <a:extLst>
              <a:ext uri="{FF2B5EF4-FFF2-40B4-BE49-F238E27FC236}">
                <a16:creationId xmlns:a16="http://schemas.microsoft.com/office/drawing/2014/main" id="{5AC80A60-6512-4902-9414-4D702F4D2C02}"/>
              </a:ext>
            </a:extLst>
          </p:cNvPr>
          <p:cNvSpPr txBox="1"/>
          <p:nvPr/>
        </p:nvSpPr>
        <p:spPr>
          <a:xfrm>
            <a:off x="951916"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a:t>
            </a:r>
          </a:p>
        </p:txBody>
      </p:sp>
      <p:sp>
        <p:nvSpPr>
          <p:cNvPr id="28" name="TextBox 27">
            <a:extLst>
              <a:ext uri="{FF2B5EF4-FFF2-40B4-BE49-F238E27FC236}">
                <a16:creationId xmlns:a16="http://schemas.microsoft.com/office/drawing/2014/main" id="{A670CB0B-CC38-41F8-BDB4-C539818529F5}"/>
              </a:ext>
            </a:extLst>
          </p:cNvPr>
          <p:cNvSpPr txBox="1"/>
          <p:nvPr/>
        </p:nvSpPr>
        <p:spPr>
          <a:xfrm>
            <a:off x="1190922"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a:t>
            </a:r>
          </a:p>
        </p:txBody>
      </p:sp>
      <p:sp>
        <p:nvSpPr>
          <p:cNvPr id="29" name="TextBox 28">
            <a:extLst>
              <a:ext uri="{FF2B5EF4-FFF2-40B4-BE49-F238E27FC236}">
                <a16:creationId xmlns:a16="http://schemas.microsoft.com/office/drawing/2014/main" id="{68C8CA4A-43EA-4199-BE86-B9528BB97D26}"/>
              </a:ext>
            </a:extLst>
          </p:cNvPr>
          <p:cNvSpPr txBox="1"/>
          <p:nvPr/>
        </p:nvSpPr>
        <p:spPr>
          <a:xfrm>
            <a:off x="1429928"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5</a:t>
            </a:r>
          </a:p>
        </p:txBody>
      </p:sp>
      <p:sp>
        <p:nvSpPr>
          <p:cNvPr id="30" name="TextBox 29">
            <a:extLst>
              <a:ext uri="{FF2B5EF4-FFF2-40B4-BE49-F238E27FC236}">
                <a16:creationId xmlns:a16="http://schemas.microsoft.com/office/drawing/2014/main" id="{4FF5A054-87EE-49E7-9215-AB910EF6438A}"/>
              </a:ext>
            </a:extLst>
          </p:cNvPr>
          <p:cNvSpPr txBox="1"/>
          <p:nvPr/>
        </p:nvSpPr>
        <p:spPr>
          <a:xfrm>
            <a:off x="1668934"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6</a:t>
            </a:r>
          </a:p>
        </p:txBody>
      </p:sp>
      <p:sp>
        <p:nvSpPr>
          <p:cNvPr id="31" name="TextBox 30">
            <a:extLst>
              <a:ext uri="{FF2B5EF4-FFF2-40B4-BE49-F238E27FC236}">
                <a16:creationId xmlns:a16="http://schemas.microsoft.com/office/drawing/2014/main" id="{31132DD8-5B7F-4EAD-B277-F352B1FDCCDA}"/>
              </a:ext>
            </a:extLst>
          </p:cNvPr>
          <p:cNvSpPr txBox="1"/>
          <p:nvPr/>
        </p:nvSpPr>
        <p:spPr>
          <a:xfrm>
            <a:off x="1907940"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7</a:t>
            </a:r>
          </a:p>
        </p:txBody>
      </p:sp>
      <p:sp>
        <p:nvSpPr>
          <p:cNvPr id="32" name="TextBox 31">
            <a:extLst>
              <a:ext uri="{FF2B5EF4-FFF2-40B4-BE49-F238E27FC236}">
                <a16:creationId xmlns:a16="http://schemas.microsoft.com/office/drawing/2014/main" id="{1CB016D7-808F-435C-8358-857CD678ED48}"/>
              </a:ext>
            </a:extLst>
          </p:cNvPr>
          <p:cNvSpPr txBox="1"/>
          <p:nvPr/>
        </p:nvSpPr>
        <p:spPr>
          <a:xfrm>
            <a:off x="2146946"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8</a:t>
            </a:r>
          </a:p>
        </p:txBody>
      </p:sp>
      <p:sp>
        <p:nvSpPr>
          <p:cNvPr id="33" name="TextBox 32">
            <a:extLst>
              <a:ext uri="{FF2B5EF4-FFF2-40B4-BE49-F238E27FC236}">
                <a16:creationId xmlns:a16="http://schemas.microsoft.com/office/drawing/2014/main" id="{3FDB7C31-7080-40F9-9C69-EEA1691100F4}"/>
              </a:ext>
            </a:extLst>
          </p:cNvPr>
          <p:cNvSpPr txBox="1"/>
          <p:nvPr/>
        </p:nvSpPr>
        <p:spPr>
          <a:xfrm>
            <a:off x="2385955" y="6066519"/>
            <a:ext cx="44884"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9</a:t>
            </a:r>
          </a:p>
        </p:txBody>
      </p:sp>
      <p:sp>
        <p:nvSpPr>
          <p:cNvPr id="34" name="TextBox 33">
            <a:extLst>
              <a:ext uri="{FF2B5EF4-FFF2-40B4-BE49-F238E27FC236}">
                <a16:creationId xmlns:a16="http://schemas.microsoft.com/office/drawing/2014/main" id="{8C540C50-F7E1-451C-BC50-DD282640BEA4}"/>
              </a:ext>
            </a:extLst>
          </p:cNvPr>
          <p:cNvSpPr txBox="1"/>
          <p:nvPr/>
        </p:nvSpPr>
        <p:spPr>
          <a:xfrm>
            <a:off x="2600092" y="6066519"/>
            <a:ext cx="9048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10</a:t>
            </a:r>
          </a:p>
        </p:txBody>
      </p:sp>
      <p:sp>
        <p:nvSpPr>
          <p:cNvPr id="35" name="TextBox 34">
            <a:extLst>
              <a:ext uri="{FF2B5EF4-FFF2-40B4-BE49-F238E27FC236}">
                <a16:creationId xmlns:a16="http://schemas.microsoft.com/office/drawing/2014/main" id="{42CC4A4F-4FB3-4FB8-A303-2E2F44A5DB11}"/>
              </a:ext>
            </a:extLst>
          </p:cNvPr>
          <p:cNvSpPr txBox="1"/>
          <p:nvPr/>
        </p:nvSpPr>
        <p:spPr>
          <a:xfrm>
            <a:off x="2840330" y="6066519"/>
            <a:ext cx="8976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11</a:t>
            </a:r>
          </a:p>
        </p:txBody>
      </p:sp>
      <p:sp>
        <p:nvSpPr>
          <p:cNvPr id="36" name="TextBox 35">
            <a:extLst>
              <a:ext uri="{FF2B5EF4-FFF2-40B4-BE49-F238E27FC236}">
                <a16:creationId xmlns:a16="http://schemas.microsoft.com/office/drawing/2014/main" id="{0E4F4C26-BB11-49C3-9B88-11AD9D639A08}"/>
              </a:ext>
            </a:extLst>
          </p:cNvPr>
          <p:cNvSpPr txBox="1"/>
          <p:nvPr/>
        </p:nvSpPr>
        <p:spPr>
          <a:xfrm>
            <a:off x="3079848" y="6066519"/>
            <a:ext cx="8976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12</a:t>
            </a:r>
          </a:p>
        </p:txBody>
      </p:sp>
      <p:sp>
        <p:nvSpPr>
          <p:cNvPr id="37" name="TextBox 36">
            <a:extLst>
              <a:ext uri="{FF2B5EF4-FFF2-40B4-BE49-F238E27FC236}">
                <a16:creationId xmlns:a16="http://schemas.microsoft.com/office/drawing/2014/main" id="{FE38070F-A5A8-4F93-9507-EA9217DB2AB8}"/>
              </a:ext>
            </a:extLst>
          </p:cNvPr>
          <p:cNvSpPr txBox="1"/>
          <p:nvPr/>
        </p:nvSpPr>
        <p:spPr>
          <a:xfrm>
            <a:off x="3319366" y="6066519"/>
            <a:ext cx="8976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13</a:t>
            </a:r>
          </a:p>
        </p:txBody>
      </p:sp>
      <p:sp>
        <p:nvSpPr>
          <p:cNvPr id="38" name="TextBox 37">
            <a:extLst>
              <a:ext uri="{FF2B5EF4-FFF2-40B4-BE49-F238E27FC236}">
                <a16:creationId xmlns:a16="http://schemas.microsoft.com/office/drawing/2014/main" id="{2630B331-65D3-4640-9DD5-212C20B55166}"/>
              </a:ext>
            </a:extLst>
          </p:cNvPr>
          <p:cNvSpPr txBox="1"/>
          <p:nvPr/>
        </p:nvSpPr>
        <p:spPr>
          <a:xfrm>
            <a:off x="3558884" y="6066519"/>
            <a:ext cx="8976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14</a:t>
            </a:r>
          </a:p>
        </p:txBody>
      </p:sp>
      <p:sp>
        <p:nvSpPr>
          <p:cNvPr id="39" name="TextBox 38">
            <a:extLst>
              <a:ext uri="{FF2B5EF4-FFF2-40B4-BE49-F238E27FC236}">
                <a16:creationId xmlns:a16="http://schemas.microsoft.com/office/drawing/2014/main" id="{C129C874-0F2B-44DB-A1D4-D8DC58C2D8DF}"/>
              </a:ext>
            </a:extLst>
          </p:cNvPr>
          <p:cNvSpPr txBox="1"/>
          <p:nvPr/>
        </p:nvSpPr>
        <p:spPr>
          <a:xfrm>
            <a:off x="3798402" y="6066519"/>
            <a:ext cx="8976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15</a:t>
            </a:r>
          </a:p>
        </p:txBody>
      </p:sp>
      <p:sp>
        <p:nvSpPr>
          <p:cNvPr id="40" name="TextBox 39">
            <a:extLst>
              <a:ext uri="{FF2B5EF4-FFF2-40B4-BE49-F238E27FC236}">
                <a16:creationId xmlns:a16="http://schemas.microsoft.com/office/drawing/2014/main" id="{259261C5-24E5-4CF2-AF11-F826C7223FCB}"/>
              </a:ext>
            </a:extLst>
          </p:cNvPr>
          <p:cNvSpPr txBox="1"/>
          <p:nvPr/>
        </p:nvSpPr>
        <p:spPr>
          <a:xfrm>
            <a:off x="4037920" y="6066519"/>
            <a:ext cx="8976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16</a:t>
            </a:r>
          </a:p>
        </p:txBody>
      </p:sp>
      <p:sp>
        <p:nvSpPr>
          <p:cNvPr id="41" name="TextBox 40">
            <a:extLst>
              <a:ext uri="{FF2B5EF4-FFF2-40B4-BE49-F238E27FC236}">
                <a16:creationId xmlns:a16="http://schemas.microsoft.com/office/drawing/2014/main" id="{BBB49224-3FBA-4987-8052-E8FB11D8CE4B}"/>
              </a:ext>
            </a:extLst>
          </p:cNvPr>
          <p:cNvSpPr txBox="1"/>
          <p:nvPr/>
        </p:nvSpPr>
        <p:spPr>
          <a:xfrm>
            <a:off x="4277438" y="6066519"/>
            <a:ext cx="8976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17</a:t>
            </a:r>
          </a:p>
        </p:txBody>
      </p:sp>
      <p:sp>
        <p:nvSpPr>
          <p:cNvPr id="42" name="TextBox 41">
            <a:extLst>
              <a:ext uri="{FF2B5EF4-FFF2-40B4-BE49-F238E27FC236}">
                <a16:creationId xmlns:a16="http://schemas.microsoft.com/office/drawing/2014/main" id="{0A0E0CBD-7EEE-4ECC-A0BF-B87DCAB23D65}"/>
              </a:ext>
            </a:extLst>
          </p:cNvPr>
          <p:cNvSpPr txBox="1"/>
          <p:nvPr/>
        </p:nvSpPr>
        <p:spPr>
          <a:xfrm>
            <a:off x="4516956" y="6066519"/>
            <a:ext cx="8976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18</a:t>
            </a:r>
          </a:p>
        </p:txBody>
      </p:sp>
      <p:sp>
        <p:nvSpPr>
          <p:cNvPr id="43" name="TextBox 42">
            <a:extLst>
              <a:ext uri="{FF2B5EF4-FFF2-40B4-BE49-F238E27FC236}">
                <a16:creationId xmlns:a16="http://schemas.microsoft.com/office/drawing/2014/main" id="{40AF962B-F3DD-4354-9EAD-54A1544AFC11}"/>
              </a:ext>
            </a:extLst>
          </p:cNvPr>
          <p:cNvSpPr txBox="1"/>
          <p:nvPr/>
        </p:nvSpPr>
        <p:spPr>
          <a:xfrm>
            <a:off x="4756474"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19</a:t>
            </a:r>
          </a:p>
        </p:txBody>
      </p:sp>
      <p:sp>
        <p:nvSpPr>
          <p:cNvPr id="44" name="TextBox 43">
            <a:extLst>
              <a:ext uri="{FF2B5EF4-FFF2-40B4-BE49-F238E27FC236}">
                <a16:creationId xmlns:a16="http://schemas.microsoft.com/office/drawing/2014/main" id="{CC40731E-28C9-4754-AE7A-449030E9C8A2}"/>
              </a:ext>
            </a:extLst>
          </p:cNvPr>
          <p:cNvSpPr txBox="1"/>
          <p:nvPr/>
        </p:nvSpPr>
        <p:spPr>
          <a:xfrm>
            <a:off x="4995992"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20</a:t>
            </a:r>
          </a:p>
        </p:txBody>
      </p:sp>
      <p:sp>
        <p:nvSpPr>
          <p:cNvPr id="45" name="TextBox 44">
            <a:extLst>
              <a:ext uri="{FF2B5EF4-FFF2-40B4-BE49-F238E27FC236}">
                <a16:creationId xmlns:a16="http://schemas.microsoft.com/office/drawing/2014/main" id="{DC957F66-6F93-4B16-8883-1DE00A45C860}"/>
              </a:ext>
            </a:extLst>
          </p:cNvPr>
          <p:cNvSpPr txBox="1"/>
          <p:nvPr/>
        </p:nvSpPr>
        <p:spPr>
          <a:xfrm>
            <a:off x="5235510"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21</a:t>
            </a:r>
          </a:p>
        </p:txBody>
      </p:sp>
      <p:sp>
        <p:nvSpPr>
          <p:cNvPr id="46" name="TextBox 45">
            <a:extLst>
              <a:ext uri="{FF2B5EF4-FFF2-40B4-BE49-F238E27FC236}">
                <a16:creationId xmlns:a16="http://schemas.microsoft.com/office/drawing/2014/main" id="{E3B9393B-B812-4567-80F1-7072B13122D4}"/>
              </a:ext>
            </a:extLst>
          </p:cNvPr>
          <p:cNvSpPr txBox="1"/>
          <p:nvPr/>
        </p:nvSpPr>
        <p:spPr>
          <a:xfrm>
            <a:off x="5475028"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22</a:t>
            </a:r>
          </a:p>
        </p:txBody>
      </p:sp>
      <p:sp>
        <p:nvSpPr>
          <p:cNvPr id="47" name="TextBox 46">
            <a:extLst>
              <a:ext uri="{FF2B5EF4-FFF2-40B4-BE49-F238E27FC236}">
                <a16:creationId xmlns:a16="http://schemas.microsoft.com/office/drawing/2014/main" id="{E0CD6FE4-876D-43ED-A4CD-BC4FDA81C194}"/>
              </a:ext>
            </a:extLst>
          </p:cNvPr>
          <p:cNvSpPr txBox="1"/>
          <p:nvPr/>
        </p:nvSpPr>
        <p:spPr>
          <a:xfrm>
            <a:off x="5714546"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23</a:t>
            </a:r>
          </a:p>
        </p:txBody>
      </p:sp>
      <p:sp>
        <p:nvSpPr>
          <p:cNvPr id="48" name="TextBox 47">
            <a:extLst>
              <a:ext uri="{FF2B5EF4-FFF2-40B4-BE49-F238E27FC236}">
                <a16:creationId xmlns:a16="http://schemas.microsoft.com/office/drawing/2014/main" id="{83172617-0894-4C2C-9F00-83C6F611EBA9}"/>
              </a:ext>
            </a:extLst>
          </p:cNvPr>
          <p:cNvSpPr txBox="1"/>
          <p:nvPr/>
        </p:nvSpPr>
        <p:spPr>
          <a:xfrm>
            <a:off x="5954064"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24</a:t>
            </a:r>
          </a:p>
        </p:txBody>
      </p:sp>
      <p:sp>
        <p:nvSpPr>
          <p:cNvPr id="49" name="TextBox 48">
            <a:extLst>
              <a:ext uri="{FF2B5EF4-FFF2-40B4-BE49-F238E27FC236}">
                <a16:creationId xmlns:a16="http://schemas.microsoft.com/office/drawing/2014/main" id="{80988039-EC14-4A39-9B94-8D4ACE021AEC}"/>
              </a:ext>
            </a:extLst>
          </p:cNvPr>
          <p:cNvSpPr txBox="1"/>
          <p:nvPr/>
        </p:nvSpPr>
        <p:spPr>
          <a:xfrm>
            <a:off x="6193582"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25</a:t>
            </a:r>
          </a:p>
        </p:txBody>
      </p:sp>
      <p:sp>
        <p:nvSpPr>
          <p:cNvPr id="50" name="TextBox 49">
            <a:extLst>
              <a:ext uri="{FF2B5EF4-FFF2-40B4-BE49-F238E27FC236}">
                <a16:creationId xmlns:a16="http://schemas.microsoft.com/office/drawing/2014/main" id="{B2221B98-0A8C-4C51-9419-1EAAC50A7960}"/>
              </a:ext>
            </a:extLst>
          </p:cNvPr>
          <p:cNvSpPr txBox="1"/>
          <p:nvPr/>
        </p:nvSpPr>
        <p:spPr>
          <a:xfrm>
            <a:off x="6433100" y="6066519"/>
            <a:ext cx="9048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26</a:t>
            </a:r>
          </a:p>
        </p:txBody>
      </p:sp>
      <p:sp>
        <p:nvSpPr>
          <p:cNvPr id="51" name="TextBox 50">
            <a:extLst>
              <a:ext uri="{FF2B5EF4-FFF2-40B4-BE49-F238E27FC236}">
                <a16:creationId xmlns:a16="http://schemas.microsoft.com/office/drawing/2014/main" id="{5AAE22B6-0AC1-4F06-99D9-8BA25A7EC34A}"/>
              </a:ext>
            </a:extLst>
          </p:cNvPr>
          <p:cNvSpPr txBox="1"/>
          <p:nvPr/>
        </p:nvSpPr>
        <p:spPr>
          <a:xfrm>
            <a:off x="6673338"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27</a:t>
            </a:r>
          </a:p>
        </p:txBody>
      </p:sp>
      <p:sp>
        <p:nvSpPr>
          <p:cNvPr id="52" name="TextBox 51">
            <a:extLst>
              <a:ext uri="{FF2B5EF4-FFF2-40B4-BE49-F238E27FC236}">
                <a16:creationId xmlns:a16="http://schemas.microsoft.com/office/drawing/2014/main" id="{8ADB5C44-22A3-4434-A705-7CFB5DEA237F}"/>
              </a:ext>
            </a:extLst>
          </p:cNvPr>
          <p:cNvSpPr txBox="1"/>
          <p:nvPr/>
        </p:nvSpPr>
        <p:spPr>
          <a:xfrm>
            <a:off x="6912856"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28</a:t>
            </a:r>
          </a:p>
        </p:txBody>
      </p:sp>
      <p:sp>
        <p:nvSpPr>
          <p:cNvPr id="53" name="TextBox 52">
            <a:extLst>
              <a:ext uri="{FF2B5EF4-FFF2-40B4-BE49-F238E27FC236}">
                <a16:creationId xmlns:a16="http://schemas.microsoft.com/office/drawing/2014/main" id="{4E5830CB-F68C-4E24-A9BD-8C84E368C1D3}"/>
              </a:ext>
            </a:extLst>
          </p:cNvPr>
          <p:cNvSpPr txBox="1"/>
          <p:nvPr/>
        </p:nvSpPr>
        <p:spPr>
          <a:xfrm>
            <a:off x="7152374"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29</a:t>
            </a:r>
          </a:p>
        </p:txBody>
      </p:sp>
      <p:sp>
        <p:nvSpPr>
          <p:cNvPr id="54" name="TextBox 53">
            <a:extLst>
              <a:ext uri="{FF2B5EF4-FFF2-40B4-BE49-F238E27FC236}">
                <a16:creationId xmlns:a16="http://schemas.microsoft.com/office/drawing/2014/main" id="{64373102-6FE3-49F2-9595-9A30F891520D}"/>
              </a:ext>
            </a:extLst>
          </p:cNvPr>
          <p:cNvSpPr txBox="1"/>
          <p:nvPr/>
        </p:nvSpPr>
        <p:spPr>
          <a:xfrm>
            <a:off x="7391892"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30</a:t>
            </a:r>
          </a:p>
        </p:txBody>
      </p:sp>
      <p:sp>
        <p:nvSpPr>
          <p:cNvPr id="55" name="TextBox 54">
            <a:extLst>
              <a:ext uri="{FF2B5EF4-FFF2-40B4-BE49-F238E27FC236}">
                <a16:creationId xmlns:a16="http://schemas.microsoft.com/office/drawing/2014/main" id="{3F17F116-1721-4BAD-962A-41F6FC38AB38}"/>
              </a:ext>
            </a:extLst>
          </p:cNvPr>
          <p:cNvSpPr txBox="1"/>
          <p:nvPr/>
        </p:nvSpPr>
        <p:spPr>
          <a:xfrm>
            <a:off x="7631410"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31</a:t>
            </a:r>
          </a:p>
        </p:txBody>
      </p:sp>
      <p:sp>
        <p:nvSpPr>
          <p:cNvPr id="56" name="TextBox 55">
            <a:extLst>
              <a:ext uri="{FF2B5EF4-FFF2-40B4-BE49-F238E27FC236}">
                <a16:creationId xmlns:a16="http://schemas.microsoft.com/office/drawing/2014/main" id="{5A403266-4B91-4834-8335-43F5F7441DAA}"/>
              </a:ext>
            </a:extLst>
          </p:cNvPr>
          <p:cNvSpPr txBox="1"/>
          <p:nvPr/>
        </p:nvSpPr>
        <p:spPr>
          <a:xfrm>
            <a:off x="7870928"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32</a:t>
            </a:r>
          </a:p>
        </p:txBody>
      </p:sp>
      <p:sp>
        <p:nvSpPr>
          <p:cNvPr id="57" name="TextBox 56">
            <a:extLst>
              <a:ext uri="{FF2B5EF4-FFF2-40B4-BE49-F238E27FC236}">
                <a16:creationId xmlns:a16="http://schemas.microsoft.com/office/drawing/2014/main" id="{693688E7-51BD-49AC-8546-EE0B31294543}"/>
              </a:ext>
            </a:extLst>
          </p:cNvPr>
          <p:cNvSpPr txBox="1"/>
          <p:nvPr/>
        </p:nvSpPr>
        <p:spPr>
          <a:xfrm>
            <a:off x="8110446"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33</a:t>
            </a:r>
          </a:p>
        </p:txBody>
      </p:sp>
      <p:sp>
        <p:nvSpPr>
          <p:cNvPr id="58" name="TextBox 57">
            <a:extLst>
              <a:ext uri="{FF2B5EF4-FFF2-40B4-BE49-F238E27FC236}">
                <a16:creationId xmlns:a16="http://schemas.microsoft.com/office/drawing/2014/main" id="{DC4CC8A3-FB05-434E-9AD8-A7D2A7A6EECB}"/>
              </a:ext>
            </a:extLst>
          </p:cNvPr>
          <p:cNvSpPr txBox="1"/>
          <p:nvPr/>
        </p:nvSpPr>
        <p:spPr>
          <a:xfrm>
            <a:off x="8349964"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34</a:t>
            </a:r>
          </a:p>
        </p:txBody>
      </p:sp>
      <p:sp>
        <p:nvSpPr>
          <p:cNvPr id="59" name="TextBox 58">
            <a:extLst>
              <a:ext uri="{FF2B5EF4-FFF2-40B4-BE49-F238E27FC236}">
                <a16:creationId xmlns:a16="http://schemas.microsoft.com/office/drawing/2014/main" id="{4F6DABCC-3083-4764-99EB-A3FB7A5AE4EA}"/>
              </a:ext>
            </a:extLst>
          </p:cNvPr>
          <p:cNvSpPr txBox="1"/>
          <p:nvPr/>
        </p:nvSpPr>
        <p:spPr>
          <a:xfrm>
            <a:off x="8589482"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35</a:t>
            </a:r>
          </a:p>
        </p:txBody>
      </p:sp>
      <p:sp>
        <p:nvSpPr>
          <p:cNvPr id="60" name="TextBox 59">
            <a:extLst>
              <a:ext uri="{FF2B5EF4-FFF2-40B4-BE49-F238E27FC236}">
                <a16:creationId xmlns:a16="http://schemas.microsoft.com/office/drawing/2014/main" id="{28582C30-D35D-40A0-8E04-DC892CC95D75}"/>
              </a:ext>
            </a:extLst>
          </p:cNvPr>
          <p:cNvSpPr txBox="1"/>
          <p:nvPr/>
        </p:nvSpPr>
        <p:spPr>
          <a:xfrm>
            <a:off x="8829000" y="6066519"/>
            <a:ext cx="9048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36</a:t>
            </a:r>
          </a:p>
        </p:txBody>
      </p:sp>
      <p:sp>
        <p:nvSpPr>
          <p:cNvPr id="61" name="TextBox 60">
            <a:extLst>
              <a:ext uri="{FF2B5EF4-FFF2-40B4-BE49-F238E27FC236}">
                <a16:creationId xmlns:a16="http://schemas.microsoft.com/office/drawing/2014/main" id="{0860D700-194F-45B5-B17B-89EB2A02D173}"/>
              </a:ext>
            </a:extLst>
          </p:cNvPr>
          <p:cNvSpPr txBox="1"/>
          <p:nvPr/>
        </p:nvSpPr>
        <p:spPr>
          <a:xfrm>
            <a:off x="9069238"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37</a:t>
            </a:r>
          </a:p>
        </p:txBody>
      </p:sp>
      <p:sp>
        <p:nvSpPr>
          <p:cNvPr id="62" name="TextBox 61">
            <a:extLst>
              <a:ext uri="{FF2B5EF4-FFF2-40B4-BE49-F238E27FC236}">
                <a16:creationId xmlns:a16="http://schemas.microsoft.com/office/drawing/2014/main" id="{56FACBB5-C913-4539-AB57-99D911EB8587}"/>
              </a:ext>
            </a:extLst>
          </p:cNvPr>
          <p:cNvSpPr txBox="1"/>
          <p:nvPr/>
        </p:nvSpPr>
        <p:spPr>
          <a:xfrm>
            <a:off x="9308756"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38</a:t>
            </a:r>
          </a:p>
        </p:txBody>
      </p:sp>
      <p:sp>
        <p:nvSpPr>
          <p:cNvPr id="63" name="TextBox 62">
            <a:extLst>
              <a:ext uri="{FF2B5EF4-FFF2-40B4-BE49-F238E27FC236}">
                <a16:creationId xmlns:a16="http://schemas.microsoft.com/office/drawing/2014/main" id="{6DE6BBA5-3CE1-415D-9FFB-39109441F282}"/>
              </a:ext>
            </a:extLst>
          </p:cNvPr>
          <p:cNvSpPr txBox="1"/>
          <p:nvPr/>
        </p:nvSpPr>
        <p:spPr>
          <a:xfrm>
            <a:off x="9548274"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39</a:t>
            </a:r>
          </a:p>
        </p:txBody>
      </p:sp>
      <p:sp>
        <p:nvSpPr>
          <p:cNvPr id="64" name="TextBox 63">
            <a:extLst>
              <a:ext uri="{FF2B5EF4-FFF2-40B4-BE49-F238E27FC236}">
                <a16:creationId xmlns:a16="http://schemas.microsoft.com/office/drawing/2014/main" id="{DAA49B14-EF79-4837-9A11-4AA2D2BDA134}"/>
              </a:ext>
            </a:extLst>
          </p:cNvPr>
          <p:cNvSpPr txBox="1"/>
          <p:nvPr/>
        </p:nvSpPr>
        <p:spPr>
          <a:xfrm>
            <a:off x="9787792"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40</a:t>
            </a:r>
          </a:p>
        </p:txBody>
      </p:sp>
      <p:sp>
        <p:nvSpPr>
          <p:cNvPr id="65" name="TextBox 64">
            <a:extLst>
              <a:ext uri="{FF2B5EF4-FFF2-40B4-BE49-F238E27FC236}">
                <a16:creationId xmlns:a16="http://schemas.microsoft.com/office/drawing/2014/main" id="{1AABE4D8-BC9B-4570-AC8A-3822E42080A1}"/>
              </a:ext>
            </a:extLst>
          </p:cNvPr>
          <p:cNvSpPr txBox="1"/>
          <p:nvPr/>
        </p:nvSpPr>
        <p:spPr>
          <a:xfrm>
            <a:off x="10027310"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41</a:t>
            </a:r>
          </a:p>
        </p:txBody>
      </p:sp>
      <p:sp>
        <p:nvSpPr>
          <p:cNvPr id="66" name="TextBox 65">
            <a:extLst>
              <a:ext uri="{FF2B5EF4-FFF2-40B4-BE49-F238E27FC236}">
                <a16:creationId xmlns:a16="http://schemas.microsoft.com/office/drawing/2014/main" id="{5ACAA43F-5EC2-484A-9EAF-76DD536E867C}"/>
              </a:ext>
            </a:extLst>
          </p:cNvPr>
          <p:cNvSpPr txBox="1"/>
          <p:nvPr/>
        </p:nvSpPr>
        <p:spPr>
          <a:xfrm>
            <a:off x="10266828"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42</a:t>
            </a:r>
          </a:p>
        </p:txBody>
      </p:sp>
      <p:sp>
        <p:nvSpPr>
          <p:cNvPr id="67" name="TextBox 66">
            <a:extLst>
              <a:ext uri="{FF2B5EF4-FFF2-40B4-BE49-F238E27FC236}">
                <a16:creationId xmlns:a16="http://schemas.microsoft.com/office/drawing/2014/main" id="{CAA41DE3-1CB2-45B0-AAE0-D07611D5AC2D}"/>
              </a:ext>
            </a:extLst>
          </p:cNvPr>
          <p:cNvSpPr txBox="1"/>
          <p:nvPr/>
        </p:nvSpPr>
        <p:spPr>
          <a:xfrm>
            <a:off x="10506346"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43</a:t>
            </a:r>
          </a:p>
        </p:txBody>
      </p:sp>
      <p:sp>
        <p:nvSpPr>
          <p:cNvPr id="68" name="TextBox 67">
            <a:extLst>
              <a:ext uri="{FF2B5EF4-FFF2-40B4-BE49-F238E27FC236}">
                <a16:creationId xmlns:a16="http://schemas.microsoft.com/office/drawing/2014/main" id="{F61531C9-1E49-4FE0-9688-964FE533BD3F}"/>
              </a:ext>
            </a:extLst>
          </p:cNvPr>
          <p:cNvSpPr txBox="1"/>
          <p:nvPr/>
        </p:nvSpPr>
        <p:spPr>
          <a:xfrm>
            <a:off x="10745864"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44</a:t>
            </a:r>
          </a:p>
        </p:txBody>
      </p:sp>
      <p:sp>
        <p:nvSpPr>
          <p:cNvPr id="69" name="TextBox 68">
            <a:extLst>
              <a:ext uri="{FF2B5EF4-FFF2-40B4-BE49-F238E27FC236}">
                <a16:creationId xmlns:a16="http://schemas.microsoft.com/office/drawing/2014/main" id="{6DC4E06F-9A5C-4C7A-9DD2-EE46A99A9B96}"/>
              </a:ext>
            </a:extLst>
          </p:cNvPr>
          <p:cNvSpPr txBox="1"/>
          <p:nvPr/>
        </p:nvSpPr>
        <p:spPr>
          <a:xfrm>
            <a:off x="10985382"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45</a:t>
            </a:r>
          </a:p>
        </p:txBody>
      </p:sp>
      <p:sp>
        <p:nvSpPr>
          <p:cNvPr id="70" name="TextBox 69">
            <a:extLst>
              <a:ext uri="{FF2B5EF4-FFF2-40B4-BE49-F238E27FC236}">
                <a16:creationId xmlns:a16="http://schemas.microsoft.com/office/drawing/2014/main" id="{D77EA586-B52E-4FB9-9376-357884CDADB3}"/>
              </a:ext>
            </a:extLst>
          </p:cNvPr>
          <p:cNvSpPr txBox="1"/>
          <p:nvPr/>
        </p:nvSpPr>
        <p:spPr>
          <a:xfrm>
            <a:off x="11224900" y="6066519"/>
            <a:ext cx="90488" cy="107722"/>
          </a:xfrm>
          <a:prstGeom prst="rect">
            <a:avLst/>
          </a:prstGeom>
          <a:solidFill>
            <a:schemeClr val="tx1"/>
          </a:solidFill>
        </p:spPr>
        <p:txBody>
          <a:bodyPr wrap="squar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46</a:t>
            </a:r>
          </a:p>
        </p:txBody>
      </p:sp>
      <p:sp>
        <p:nvSpPr>
          <p:cNvPr id="71" name="TextBox 70">
            <a:extLst>
              <a:ext uri="{FF2B5EF4-FFF2-40B4-BE49-F238E27FC236}">
                <a16:creationId xmlns:a16="http://schemas.microsoft.com/office/drawing/2014/main" id="{9AF893FE-C23A-48E9-8BFD-13AD01ABA40D}"/>
              </a:ext>
            </a:extLst>
          </p:cNvPr>
          <p:cNvSpPr txBox="1"/>
          <p:nvPr/>
        </p:nvSpPr>
        <p:spPr>
          <a:xfrm>
            <a:off x="11465138"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47</a:t>
            </a:r>
          </a:p>
        </p:txBody>
      </p:sp>
      <p:sp>
        <p:nvSpPr>
          <p:cNvPr id="72" name="TextBox 71">
            <a:extLst>
              <a:ext uri="{FF2B5EF4-FFF2-40B4-BE49-F238E27FC236}">
                <a16:creationId xmlns:a16="http://schemas.microsoft.com/office/drawing/2014/main" id="{32E5B08C-F774-48B3-8777-94F3F875A3BB}"/>
              </a:ext>
            </a:extLst>
          </p:cNvPr>
          <p:cNvSpPr txBox="1"/>
          <p:nvPr/>
        </p:nvSpPr>
        <p:spPr>
          <a:xfrm>
            <a:off x="11704656"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48</a:t>
            </a:r>
          </a:p>
        </p:txBody>
      </p:sp>
      <p:sp>
        <p:nvSpPr>
          <p:cNvPr id="73" name="TextBox 72">
            <a:extLst>
              <a:ext uri="{FF2B5EF4-FFF2-40B4-BE49-F238E27FC236}">
                <a16:creationId xmlns:a16="http://schemas.microsoft.com/office/drawing/2014/main" id="{2EF588D2-3203-4CAA-B568-3FBB3DD654A7}"/>
              </a:ext>
            </a:extLst>
          </p:cNvPr>
          <p:cNvSpPr txBox="1"/>
          <p:nvPr/>
        </p:nvSpPr>
        <p:spPr>
          <a:xfrm>
            <a:off x="11944184" y="6066519"/>
            <a:ext cx="89768" cy="107722"/>
          </a:xfrm>
          <a:prstGeom prst="rect">
            <a:avLst/>
          </a:prstGeom>
          <a:solidFill>
            <a:schemeClr val="tx1"/>
          </a:solidFill>
        </p:spPr>
        <p:txBody>
          <a:bodyPr wrap="none" lIns="0" tIns="0" rIns="0" bIns="0" rtlCol="0">
            <a:spAutoFit/>
          </a:bodyPr>
          <a:lstStyle/>
          <a:p>
            <a:pPr algn="ctr"/>
            <a:r>
              <a:rPr lang="en-US" sz="700">
                <a:solidFill>
                  <a:schemeClr val="bg1"/>
                </a:solidFill>
                <a:latin typeface="Calibri" panose="020F0502020204030204" pitchFamily="34" charset="0"/>
                <a:cs typeface="Calibri" panose="020F0502020204030204" pitchFamily="34" charset="0"/>
              </a:rPr>
              <a:t>49</a:t>
            </a:r>
          </a:p>
        </p:txBody>
      </p:sp>
      <p:sp>
        <p:nvSpPr>
          <p:cNvPr id="76" name="TextBox 75">
            <a:extLst>
              <a:ext uri="{FF2B5EF4-FFF2-40B4-BE49-F238E27FC236}">
                <a16:creationId xmlns:a16="http://schemas.microsoft.com/office/drawing/2014/main" id="{4304F447-DF1F-4AE6-AB7E-F0A15B99CCA5}"/>
              </a:ext>
            </a:extLst>
          </p:cNvPr>
          <p:cNvSpPr txBox="1"/>
          <p:nvPr/>
        </p:nvSpPr>
        <p:spPr>
          <a:xfrm>
            <a:off x="5856388" y="6213490"/>
            <a:ext cx="1273818" cy="107722"/>
          </a:xfrm>
          <a:prstGeom prst="rect">
            <a:avLst/>
          </a:prstGeom>
          <a:solidFill>
            <a:schemeClr val="tx1"/>
          </a:solidFill>
        </p:spPr>
        <p:txBody>
          <a:bodyPr wrap="square" lIns="0" tIns="0" rIns="0" bIns="0" rtlCol="0">
            <a:spAutoFit/>
          </a:bodyPr>
          <a:lstStyle/>
          <a:p>
            <a:pPr algn="ctr"/>
            <a:r>
              <a:rPr lang="en-US" sz="700" b="1">
                <a:solidFill>
                  <a:schemeClr val="bg1"/>
                </a:solidFill>
                <a:latin typeface="Calibri" panose="020F0502020204030204" pitchFamily="34" charset="0"/>
                <a:cs typeface="Calibri" panose="020F0502020204030204" pitchFamily="34" charset="0"/>
              </a:rPr>
              <a:t>Distance Along Section (miles)</a:t>
            </a:r>
          </a:p>
        </p:txBody>
      </p:sp>
      <p:sp>
        <p:nvSpPr>
          <p:cNvPr id="77" name="TextBox 76">
            <a:extLst>
              <a:ext uri="{FF2B5EF4-FFF2-40B4-BE49-F238E27FC236}">
                <a16:creationId xmlns:a16="http://schemas.microsoft.com/office/drawing/2014/main" id="{AB126689-8A25-4422-B4A9-72F7B9D2E4AE}"/>
              </a:ext>
            </a:extLst>
          </p:cNvPr>
          <p:cNvSpPr txBox="1"/>
          <p:nvPr/>
        </p:nvSpPr>
        <p:spPr>
          <a:xfrm>
            <a:off x="1904755" y="2258312"/>
            <a:ext cx="577081" cy="276999"/>
          </a:xfrm>
          <a:prstGeom prst="rect">
            <a:avLst/>
          </a:prstGeom>
          <a:solidFill>
            <a:schemeClr val="tx1"/>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Whitewater</a:t>
            </a:r>
          </a:p>
          <a:p>
            <a:pPr algn="ctr"/>
            <a:r>
              <a:rPr lang="en-US" sz="900" b="1">
                <a:solidFill>
                  <a:schemeClr val="bg1"/>
                </a:solidFill>
                <a:latin typeface="Calibri" panose="020F0502020204030204" pitchFamily="34" charset="0"/>
                <a:cs typeface="Calibri" panose="020F0502020204030204" pitchFamily="34" charset="0"/>
              </a:rPr>
              <a:t>River GRF</a:t>
            </a:r>
          </a:p>
        </p:txBody>
      </p:sp>
      <p:sp>
        <p:nvSpPr>
          <p:cNvPr id="95" name="TextBox 94">
            <a:extLst>
              <a:ext uri="{FF2B5EF4-FFF2-40B4-BE49-F238E27FC236}">
                <a16:creationId xmlns:a16="http://schemas.microsoft.com/office/drawing/2014/main" id="{553530A8-D498-44C8-9367-A148F05A96BB}"/>
              </a:ext>
            </a:extLst>
          </p:cNvPr>
          <p:cNvSpPr txBox="1"/>
          <p:nvPr/>
        </p:nvSpPr>
        <p:spPr>
          <a:xfrm>
            <a:off x="11909996" y="3899676"/>
            <a:ext cx="269304" cy="246221"/>
          </a:xfrm>
          <a:prstGeom prst="rect">
            <a:avLst/>
          </a:prstGeom>
          <a:solidFill>
            <a:schemeClr val="tx1"/>
          </a:solidFill>
        </p:spPr>
        <p:txBody>
          <a:bodyPr wrap="none" lIns="0" tIns="0" rIns="0" bIns="0" rtlCol="0">
            <a:spAutoFit/>
          </a:bodyPr>
          <a:lstStyle/>
          <a:p>
            <a:pPr algn="r"/>
            <a:r>
              <a:rPr lang="en-US" sz="800" b="1">
                <a:solidFill>
                  <a:srgbClr val="0070C0"/>
                </a:solidFill>
                <a:latin typeface="Calibri" panose="020F0502020204030204" pitchFamily="34" charset="0"/>
                <a:cs typeface="Calibri" panose="020F0502020204030204" pitchFamily="34" charset="0"/>
              </a:rPr>
              <a:t>Salton</a:t>
            </a:r>
          </a:p>
          <a:p>
            <a:pPr algn="r"/>
            <a:r>
              <a:rPr lang="en-US" sz="800" b="1">
                <a:solidFill>
                  <a:srgbClr val="0070C0"/>
                </a:solidFill>
                <a:latin typeface="Calibri" panose="020F0502020204030204" pitchFamily="34" charset="0"/>
                <a:cs typeface="Calibri" panose="020F0502020204030204" pitchFamily="34" charset="0"/>
              </a:rPr>
              <a:t>Sea</a:t>
            </a:r>
          </a:p>
        </p:txBody>
      </p:sp>
      <p:sp>
        <p:nvSpPr>
          <p:cNvPr id="96" name="TextBox 95">
            <a:extLst>
              <a:ext uri="{FF2B5EF4-FFF2-40B4-BE49-F238E27FC236}">
                <a16:creationId xmlns:a16="http://schemas.microsoft.com/office/drawing/2014/main" id="{14AF1AE5-0720-47CA-908E-5EE9B28CC87D}"/>
              </a:ext>
            </a:extLst>
          </p:cNvPr>
          <p:cNvSpPr txBox="1"/>
          <p:nvPr/>
        </p:nvSpPr>
        <p:spPr>
          <a:xfrm>
            <a:off x="11089483" y="2169025"/>
            <a:ext cx="948978" cy="276999"/>
          </a:xfrm>
          <a:prstGeom prst="rect">
            <a:avLst/>
          </a:prstGeom>
          <a:solidFill>
            <a:schemeClr val="tx1"/>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Extent of</a:t>
            </a:r>
          </a:p>
          <a:p>
            <a:pPr algn="ctr"/>
            <a:r>
              <a:rPr lang="en-US" sz="900" b="1">
                <a:solidFill>
                  <a:schemeClr val="bg1"/>
                </a:solidFill>
                <a:latin typeface="Calibri" panose="020F0502020204030204" pitchFamily="34" charset="0"/>
                <a:cs typeface="Calibri" panose="020F0502020204030204" pitchFamily="34" charset="0"/>
              </a:rPr>
              <a:t>Artesian Conditions</a:t>
            </a:r>
          </a:p>
        </p:txBody>
      </p:sp>
      <p:sp>
        <p:nvSpPr>
          <p:cNvPr id="97" name="TextBox 96">
            <a:extLst>
              <a:ext uri="{FF2B5EF4-FFF2-40B4-BE49-F238E27FC236}">
                <a16:creationId xmlns:a16="http://schemas.microsoft.com/office/drawing/2014/main" id="{16D5072E-6B3F-4F0C-9303-FC6DCAB77E02}"/>
              </a:ext>
            </a:extLst>
          </p:cNvPr>
          <p:cNvSpPr txBox="1"/>
          <p:nvPr/>
        </p:nvSpPr>
        <p:spPr>
          <a:xfrm>
            <a:off x="5254606" y="3657202"/>
            <a:ext cx="686085" cy="138499"/>
          </a:xfrm>
          <a:prstGeom prst="rect">
            <a:avLst/>
          </a:prstGeom>
          <a:solidFill>
            <a:srgbClr val="EFE9D8"/>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Upper Aquifer</a:t>
            </a:r>
          </a:p>
        </p:txBody>
      </p:sp>
      <p:sp>
        <p:nvSpPr>
          <p:cNvPr id="98" name="TextBox 97">
            <a:extLst>
              <a:ext uri="{FF2B5EF4-FFF2-40B4-BE49-F238E27FC236}">
                <a16:creationId xmlns:a16="http://schemas.microsoft.com/office/drawing/2014/main" id="{75063CBE-88E1-4ADB-B854-809533738ABC}"/>
              </a:ext>
            </a:extLst>
          </p:cNvPr>
          <p:cNvSpPr txBox="1"/>
          <p:nvPr/>
        </p:nvSpPr>
        <p:spPr>
          <a:xfrm>
            <a:off x="4516560" y="4129048"/>
            <a:ext cx="682879" cy="138499"/>
          </a:xfrm>
          <a:prstGeom prst="rect">
            <a:avLst/>
          </a:prstGeom>
          <a:solidFill>
            <a:srgbClr val="FFFCD7"/>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Lower Aquifer</a:t>
            </a:r>
          </a:p>
        </p:txBody>
      </p:sp>
      <p:sp>
        <p:nvSpPr>
          <p:cNvPr id="105" name="Rectangle 104">
            <a:extLst>
              <a:ext uri="{FF2B5EF4-FFF2-40B4-BE49-F238E27FC236}">
                <a16:creationId xmlns:a16="http://schemas.microsoft.com/office/drawing/2014/main" id="{355CE4F8-87D6-41F1-8E19-DB16077B8B5C}"/>
              </a:ext>
            </a:extLst>
          </p:cNvPr>
          <p:cNvSpPr/>
          <p:nvPr/>
        </p:nvSpPr>
        <p:spPr>
          <a:xfrm>
            <a:off x="8495034" y="4344647"/>
            <a:ext cx="264277" cy="79284"/>
          </a:xfrm>
          <a:prstGeom prst="rect">
            <a:avLst/>
          </a:prstGeom>
          <a:solidFill>
            <a:srgbClr val="FFF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B2B94A6-9409-42BE-8994-885926175C52}"/>
              </a:ext>
            </a:extLst>
          </p:cNvPr>
          <p:cNvSpPr/>
          <p:nvPr/>
        </p:nvSpPr>
        <p:spPr>
          <a:xfrm>
            <a:off x="8874438" y="4254793"/>
            <a:ext cx="264277" cy="79284"/>
          </a:xfrm>
          <a:prstGeom prst="rect">
            <a:avLst/>
          </a:prstGeom>
          <a:solidFill>
            <a:srgbClr val="FFF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2ED738A0-772B-4C8D-B4BA-6B2CDA1CF2A3}"/>
              </a:ext>
            </a:extLst>
          </p:cNvPr>
          <p:cNvSpPr txBox="1"/>
          <p:nvPr/>
        </p:nvSpPr>
        <p:spPr>
          <a:xfrm>
            <a:off x="8303157" y="4134845"/>
            <a:ext cx="686086" cy="138499"/>
          </a:xfrm>
          <a:prstGeom prst="rect">
            <a:avLst/>
          </a:prstGeom>
          <a:solidFill>
            <a:srgbClr val="FFFCD7"/>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Upper Aquifer</a:t>
            </a:r>
          </a:p>
        </p:txBody>
      </p:sp>
      <p:sp>
        <p:nvSpPr>
          <p:cNvPr id="107" name="Rectangle 106">
            <a:extLst>
              <a:ext uri="{FF2B5EF4-FFF2-40B4-BE49-F238E27FC236}">
                <a16:creationId xmlns:a16="http://schemas.microsoft.com/office/drawing/2014/main" id="{52F1181D-62E6-4E01-BFD6-0E3C50E218F7}"/>
              </a:ext>
            </a:extLst>
          </p:cNvPr>
          <p:cNvSpPr/>
          <p:nvPr/>
        </p:nvSpPr>
        <p:spPr>
          <a:xfrm>
            <a:off x="8350287" y="4597472"/>
            <a:ext cx="360298" cy="80165"/>
          </a:xfrm>
          <a:prstGeom prst="rect">
            <a:avLst/>
          </a:prstGeom>
          <a:solidFill>
            <a:srgbClr val="FFF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2A512C59-470E-48C2-9EBE-243F9C3C99B6}"/>
              </a:ext>
            </a:extLst>
          </p:cNvPr>
          <p:cNvSpPr/>
          <p:nvPr/>
        </p:nvSpPr>
        <p:spPr>
          <a:xfrm>
            <a:off x="8809249" y="4660018"/>
            <a:ext cx="360298" cy="80165"/>
          </a:xfrm>
          <a:prstGeom prst="rect">
            <a:avLst/>
          </a:prstGeom>
          <a:solidFill>
            <a:srgbClr val="FFF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8E89B3F9-8E11-4840-AB34-A1BEA9A0FCB7}"/>
              </a:ext>
            </a:extLst>
          </p:cNvPr>
          <p:cNvSpPr txBox="1"/>
          <p:nvPr/>
        </p:nvSpPr>
        <p:spPr>
          <a:xfrm>
            <a:off x="8569173" y="4825496"/>
            <a:ext cx="682879" cy="138499"/>
          </a:xfrm>
          <a:prstGeom prst="rect">
            <a:avLst/>
          </a:prstGeom>
          <a:solidFill>
            <a:srgbClr val="FFFCD7"/>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Lower Aquifer</a:t>
            </a:r>
          </a:p>
        </p:txBody>
      </p:sp>
      <p:sp>
        <p:nvSpPr>
          <p:cNvPr id="109" name="Rectangle 108">
            <a:extLst>
              <a:ext uri="{FF2B5EF4-FFF2-40B4-BE49-F238E27FC236}">
                <a16:creationId xmlns:a16="http://schemas.microsoft.com/office/drawing/2014/main" id="{021A1755-0C99-4342-B561-16DACB6250C7}"/>
              </a:ext>
            </a:extLst>
          </p:cNvPr>
          <p:cNvSpPr/>
          <p:nvPr/>
        </p:nvSpPr>
        <p:spPr>
          <a:xfrm>
            <a:off x="1" y="3609074"/>
            <a:ext cx="163852" cy="6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4ADF16-64A2-4F2A-AAEC-2A3E7D639075}"/>
              </a:ext>
            </a:extLst>
          </p:cNvPr>
          <p:cNvSpPr txBox="1"/>
          <p:nvPr/>
        </p:nvSpPr>
        <p:spPr>
          <a:xfrm rot="16200000">
            <a:off x="-106200" y="3870516"/>
            <a:ext cx="346249" cy="107722"/>
          </a:xfrm>
          <a:prstGeom prst="rect">
            <a:avLst/>
          </a:prstGeom>
          <a:noFill/>
        </p:spPr>
        <p:txBody>
          <a:bodyPr wrap="none" lIns="0" tIns="0" rIns="0" bIns="0" rtlCol="0">
            <a:spAutoFit/>
          </a:bodyPr>
          <a:lstStyle/>
          <a:p>
            <a:r>
              <a:rPr lang="en-US" sz="700" b="1">
                <a:solidFill>
                  <a:schemeClr val="bg1"/>
                </a:solidFill>
                <a:latin typeface="Calibri" panose="020F0502020204030204" pitchFamily="34" charset="0"/>
                <a:cs typeface="Calibri" panose="020F0502020204030204" pitchFamily="34" charset="0"/>
              </a:rPr>
              <a:t>Elevation</a:t>
            </a:r>
          </a:p>
        </p:txBody>
      </p:sp>
      <p:sp>
        <p:nvSpPr>
          <p:cNvPr id="118" name="Isosceles Triangle 117">
            <a:extLst>
              <a:ext uri="{FF2B5EF4-FFF2-40B4-BE49-F238E27FC236}">
                <a16:creationId xmlns:a16="http://schemas.microsoft.com/office/drawing/2014/main" id="{57F0BF3E-557D-4F1D-8B03-0DB5D9973DE6}"/>
              </a:ext>
            </a:extLst>
          </p:cNvPr>
          <p:cNvSpPr/>
          <p:nvPr/>
        </p:nvSpPr>
        <p:spPr>
          <a:xfrm rot="10800000">
            <a:off x="6872869" y="3951544"/>
            <a:ext cx="55180" cy="47569"/>
          </a:xfrm>
          <a:prstGeom prst="triangle">
            <a:avLst/>
          </a:prstGeom>
          <a:solidFill>
            <a:srgbClr val="4A71B7"/>
          </a:solidFill>
          <a:ln>
            <a:solidFill>
              <a:srgbClr val="4A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297D6EC3-776F-4EF1-938E-DA89B15DCA87}"/>
              </a:ext>
            </a:extLst>
          </p:cNvPr>
          <p:cNvSpPr/>
          <p:nvPr/>
        </p:nvSpPr>
        <p:spPr>
          <a:xfrm rot="10800000">
            <a:off x="8890355" y="3969686"/>
            <a:ext cx="55180" cy="47569"/>
          </a:xfrm>
          <a:prstGeom prst="triangle">
            <a:avLst/>
          </a:prstGeom>
          <a:solidFill>
            <a:srgbClr val="4A71B7"/>
          </a:solidFill>
          <a:ln>
            <a:solidFill>
              <a:srgbClr val="4A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a:extLst>
              <a:ext uri="{FF2B5EF4-FFF2-40B4-BE49-F238E27FC236}">
                <a16:creationId xmlns:a16="http://schemas.microsoft.com/office/drawing/2014/main" id="{22AC68D7-FE5E-45C6-9824-6E84871A95F0}"/>
              </a:ext>
            </a:extLst>
          </p:cNvPr>
          <p:cNvSpPr/>
          <p:nvPr/>
        </p:nvSpPr>
        <p:spPr>
          <a:xfrm rot="10800000">
            <a:off x="2594783" y="3490716"/>
            <a:ext cx="55180" cy="47569"/>
          </a:xfrm>
          <a:prstGeom prst="triangle">
            <a:avLst/>
          </a:prstGeom>
          <a:solidFill>
            <a:srgbClr val="4A71B7"/>
          </a:solidFill>
          <a:ln>
            <a:solidFill>
              <a:srgbClr val="4A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Isosceles Triangle 120">
            <a:extLst>
              <a:ext uri="{FF2B5EF4-FFF2-40B4-BE49-F238E27FC236}">
                <a16:creationId xmlns:a16="http://schemas.microsoft.com/office/drawing/2014/main" id="{B5B82228-713F-49A3-8778-1C839AD72B91}"/>
              </a:ext>
            </a:extLst>
          </p:cNvPr>
          <p:cNvSpPr/>
          <p:nvPr/>
        </p:nvSpPr>
        <p:spPr>
          <a:xfrm rot="10800000">
            <a:off x="853068" y="2928288"/>
            <a:ext cx="55180" cy="47569"/>
          </a:xfrm>
          <a:prstGeom prst="triangle">
            <a:avLst/>
          </a:prstGeom>
          <a:solidFill>
            <a:srgbClr val="FFFCD7"/>
          </a:solidFill>
          <a:ln w="6350">
            <a:solidFill>
              <a:srgbClr val="4A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CC7A760C-E3A2-4B2A-88D3-5E2D95E06ABA}"/>
              </a:ext>
            </a:extLst>
          </p:cNvPr>
          <p:cNvSpPr/>
          <p:nvPr/>
        </p:nvSpPr>
        <p:spPr>
          <a:xfrm rot="10800000">
            <a:off x="678897" y="2670660"/>
            <a:ext cx="55180" cy="47569"/>
          </a:xfrm>
          <a:prstGeom prst="triangle">
            <a:avLst/>
          </a:prstGeom>
          <a:solidFill>
            <a:srgbClr val="FFFCD7"/>
          </a:solidFill>
          <a:ln w="6350">
            <a:solidFill>
              <a:srgbClr val="4A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id="{F0D56497-C47D-4B5C-ACEE-F755554C2D5C}"/>
              </a:ext>
            </a:extLst>
          </p:cNvPr>
          <p:cNvSpPr/>
          <p:nvPr/>
        </p:nvSpPr>
        <p:spPr>
          <a:xfrm rot="10800000">
            <a:off x="279755" y="2612603"/>
            <a:ext cx="55180" cy="47569"/>
          </a:xfrm>
          <a:prstGeom prst="triangle">
            <a:avLst/>
          </a:prstGeom>
          <a:solidFill>
            <a:schemeClr val="tx1"/>
          </a:solidFill>
          <a:ln w="6350">
            <a:solidFill>
              <a:srgbClr val="4A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CB5328E-FD3F-41F5-9E41-AD9DD152D619}"/>
              </a:ext>
            </a:extLst>
          </p:cNvPr>
          <p:cNvSpPr/>
          <p:nvPr/>
        </p:nvSpPr>
        <p:spPr>
          <a:xfrm>
            <a:off x="301172" y="5607957"/>
            <a:ext cx="1375228" cy="3921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3CC494B4-6CD8-4A2F-8D0F-168BBEBCB257}"/>
              </a:ext>
            </a:extLst>
          </p:cNvPr>
          <p:cNvSpPr/>
          <p:nvPr/>
        </p:nvSpPr>
        <p:spPr>
          <a:xfrm>
            <a:off x="332906" y="5683608"/>
            <a:ext cx="164732" cy="100426"/>
          </a:xfrm>
          <a:prstGeom prst="rect">
            <a:avLst/>
          </a:prstGeom>
          <a:solidFill>
            <a:srgbClr val="FFFCD7"/>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C12681BB-6F83-4358-9E32-17222666BA9E}"/>
              </a:ext>
            </a:extLst>
          </p:cNvPr>
          <p:cNvSpPr/>
          <p:nvPr/>
        </p:nvSpPr>
        <p:spPr>
          <a:xfrm>
            <a:off x="332906" y="5837330"/>
            <a:ext cx="164732" cy="100426"/>
          </a:xfrm>
          <a:prstGeom prst="rect">
            <a:avLst/>
          </a:prstGeom>
          <a:solidFill>
            <a:srgbClr val="F0E9D8"/>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2F070698-C27E-4FCC-9A2B-7A7691C8A228}"/>
              </a:ext>
            </a:extLst>
          </p:cNvPr>
          <p:cNvSpPr/>
          <p:nvPr/>
        </p:nvSpPr>
        <p:spPr>
          <a:xfrm>
            <a:off x="1220878" y="5683608"/>
            <a:ext cx="164732" cy="100426"/>
          </a:xfrm>
          <a:prstGeom prst="rect">
            <a:avLst/>
          </a:prstGeom>
          <a:solidFill>
            <a:srgbClr val="956F2A"/>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4C4B741-3383-4F7C-A78D-8A732396DDB6}"/>
              </a:ext>
            </a:extLst>
          </p:cNvPr>
          <p:cNvSpPr/>
          <p:nvPr/>
        </p:nvSpPr>
        <p:spPr>
          <a:xfrm>
            <a:off x="1220878" y="5837330"/>
            <a:ext cx="164732" cy="100426"/>
          </a:xfrm>
          <a:prstGeom prst="rect">
            <a:avLst/>
          </a:prstGeom>
          <a:solidFill>
            <a:srgbClr val="FDEEF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8B15E587-576B-484F-8EB8-6A3A3F939ACA}"/>
              </a:ext>
            </a:extLst>
          </p:cNvPr>
          <p:cNvSpPr txBox="1"/>
          <p:nvPr/>
        </p:nvSpPr>
        <p:spPr>
          <a:xfrm>
            <a:off x="547862" y="5671594"/>
            <a:ext cx="205184" cy="123111"/>
          </a:xfrm>
          <a:prstGeom prst="rect">
            <a:avLst/>
          </a:prstGeom>
          <a:solidFill>
            <a:schemeClr val="tx1"/>
          </a:solidFill>
        </p:spPr>
        <p:txBody>
          <a:bodyPr wrap="none" lIns="0" tIns="0" rIns="0" bIns="0" rtlCol="0">
            <a:spAutoFit/>
          </a:bodyPr>
          <a:lstStyle/>
          <a:p>
            <a:r>
              <a:rPr lang="en-US" sz="800">
                <a:solidFill>
                  <a:schemeClr val="bg1"/>
                </a:solidFill>
                <a:latin typeface="Calibri" panose="020F0502020204030204" pitchFamily="34" charset="0"/>
                <a:cs typeface="Calibri" panose="020F0502020204030204" pitchFamily="34" charset="0"/>
              </a:rPr>
              <a:t>Sand</a:t>
            </a:r>
          </a:p>
        </p:txBody>
      </p:sp>
      <p:sp>
        <p:nvSpPr>
          <p:cNvPr id="115" name="TextBox 114">
            <a:extLst>
              <a:ext uri="{FF2B5EF4-FFF2-40B4-BE49-F238E27FC236}">
                <a16:creationId xmlns:a16="http://schemas.microsoft.com/office/drawing/2014/main" id="{29F64432-EEA4-416B-927F-BCCF3E6D3461}"/>
              </a:ext>
            </a:extLst>
          </p:cNvPr>
          <p:cNvSpPr txBox="1"/>
          <p:nvPr/>
        </p:nvSpPr>
        <p:spPr>
          <a:xfrm>
            <a:off x="547862" y="5824875"/>
            <a:ext cx="559449" cy="123111"/>
          </a:xfrm>
          <a:prstGeom prst="rect">
            <a:avLst/>
          </a:prstGeom>
          <a:solidFill>
            <a:schemeClr val="tx1"/>
          </a:solidFill>
        </p:spPr>
        <p:txBody>
          <a:bodyPr wrap="none" lIns="0" tIns="0" rIns="0" bIns="0" rtlCol="0">
            <a:spAutoFit/>
          </a:bodyPr>
          <a:lstStyle/>
          <a:p>
            <a:r>
              <a:rPr lang="en-US" sz="800">
                <a:solidFill>
                  <a:schemeClr val="bg1"/>
                </a:solidFill>
                <a:latin typeface="Calibri" panose="020F0502020204030204" pitchFamily="34" charset="0"/>
                <a:cs typeface="Calibri" panose="020F0502020204030204" pitchFamily="34" charset="0"/>
              </a:rPr>
              <a:t>Silt, fine sand</a:t>
            </a:r>
          </a:p>
        </p:txBody>
      </p:sp>
      <p:sp>
        <p:nvSpPr>
          <p:cNvPr id="116" name="TextBox 115">
            <a:extLst>
              <a:ext uri="{FF2B5EF4-FFF2-40B4-BE49-F238E27FC236}">
                <a16:creationId xmlns:a16="http://schemas.microsoft.com/office/drawing/2014/main" id="{E7E79B22-6C70-410E-8EF4-F5F5BFB51DC0}"/>
              </a:ext>
            </a:extLst>
          </p:cNvPr>
          <p:cNvSpPr txBox="1"/>
          <p:nvPr/>
        </p:nvSpPr>
        <p:spPr>
          <a:xfrm>
            <a:off x="1446406" y="5671594"/>
            <a:ext cx="174728" cy="123111"/>
          </a:xfrm>
          <a:prstGeom prst="rect">
            <a:avLst/>
          </a:prstGeom>
          <a:solidFill>
            <a:schemeClr val="tx1"/>
          </a:solidFill>
        </p:spPr>
        <p:txBody>
          <a:bodyPr wrap="none" lIns="0" tIns="0" rIns="0" bIns="0" rtlCol="0">
            <a:spAutoFit/>
          </a:bodyPr>
          <a:lstStyle/>
          <a:p>
            <a:r>
              <a:rPr lang="en-US" sz="800">
                <a:solidFill>
                  <a:schemeClr val="bg1"/>
                </a:solidFill>
                <a:latin typeface="Calibri" panose="020F0502020204030204" pitchFamily="34" charset="0"/>
                <a:cs typeface="Calibri" panose="020F0502020204030204" pitchFamily="34" charset="0"/>
              </a:rPr>
              <a:t>Clay</a:t>
            </a:r>
          </a:p>
        </p:txBody>
      </p:sp>
      <p:sp>
        <p:nvSpPr>
          <p:cNvPr id="117" name="TextBox 116">
            <a:extLst>
              <a:ext uri="{FF2B5EF4-FFF2-40B4-BE49-F238E27FC236}">
                <a16:creationId xmlns:a16="http://schemas.microsoft.com/office/drawing/2014/main" id="{67A0CB65-8476-4D7A-ABCC-2CB712D5C371}"/>
              </a:ext>
            </a:extLst>
          </p:cNvPr>
          <p:cNvSpPr txBox="1"/>
          <p:nvPr/>
        </p:nvSpPr>
        <p:spPr>
          <a:xfrm>
            <a:off x="1446406" y="5824875"/>
            <a:ext cx="341440" cy="123111"/>
          </a:xfrm>
          <a:prstGeom prst="rect">
            <a:avLst/>
          </a:prstGeom>
          <a:solidFill>
            <a:schemeClr val="tx1"/>
          </a:solidFill>
        </p:spPr>
        <p:txBody>
          <a:bodyPr wrap="none" lIns="0" tIns="0" rIns="0" bIns="0" rtlCol="0">
            <a:spAutoFit/>
          </a:bodyPr>
          <a:lstStyle/>
          <a:p>
            <a:r>
              <a:rPr lang="en-US" sz="800">
                <a:solidFill>
                  <a:schemeClr val="bg1"/>
                </a:solidFill>
                <a:latin typeface="Calibri" panose="020F0502020204030204" pitchFamily="34" charset="0"/>
                <a:cs typeface="Calibri" panose="020F0502020204030204" pitchFamily="34" charset="0"/>
              </a:rPr>
              <a:t>Bedrock</a:t>
            </a:r>
          </a:p>
        </p:txBody>
      </p:sp>
      <p:sp>
        <p:nvSpPr>
          <p:cNvPr id="124" name="Isosceles Triangle 123">
            <a:extLst>
              <a:ext uri="{FF2B5EF4-FFF2-40B4-BE49-F238E27FC236}">
                <a16:creationId xmlns:a16="http://schemas.microsoft.com/office/drawing/2014/main" id="{273C0D9C-2FA6-4D20-8577-F211749CABCC}"/>
              </a:ext>
            </a:extLst>
          </p:cNvPr>
          <p:cNvSpPr/>
          <p:nvPr/>
        </p:nvSpPr>
        <p:spPr>
          <a:xfrm rot="10800000">
            <a:off x="3959126" y="5708259"/>
            <a:ext cx="72216" cy="62255"/>
          </a:xfrm>
          <a:prstGeom prst="triangle">
            <a:avLst/>
          </a:prstGeom>
          <a:solidFill>
            <a:schemeClr val="tx1"/>
          </a:solidFill>
          <a:ln w="6350">
            <a:solidFill>
              <a:srgbClr val="4A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3A7E9C43-093E-47D8-B6EA-73A35538B041}"/>
              </a:ext>
            </a:extLst>
          </p:cNvPr>
          <p:cNvSpPr/>
          <p:nvPr/>
        </p:nvSpPr>
        <p:spPr>
          <a:xfrm rot="10800000">
            <a:off x="1974297" y="5693255"/>
            <a:ext cx="55180" cy="47569"/>
          </a:xfrm>
          <a:prstGeom prst="triangle">
            <a:avLst/>
          </a:prstGeom>
          <a:solidFill>
            <a:srgbClr val="4A71B7"/>
          </a:solidFill>
          <a:ln>
            <a:solidFill>
              <a:srgbClr val="4A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a:extLst>
              <a:ext uri="{FF2B5EF4-FFF2-40B4-BE49-F238E27FC236}">
                <a16:creationId xmlns:a16="http://schemas.microsoft.com/office/drawing/2014/main" id="{6A604813-9E5B-469A-88CF-47D871C3C71F}"/>
              </a:ext>
            </a:extLst>
          </p:cNvPr>
          <p:cNvCxnSpPr>
            <a:cxnSpLocks/>
          </p:cNvCxnSpPr>
          <p:nvPr/>
        </p:nvCxnSpPr>
        <p:spPr>
          <a:xfrm>
            <a:off x="1897743" y="5756724"/>
            <a:ext cx="217714" cy="0"/>
          </a:xfrm>
          <a:prstGeom prst="line">
            <a:avLst/>
          </a:prstGeom>
          <a:ln w="9525">
            <a:solidFill>
              <a:srgbClr val="4971B8"/>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0416CA0-B067-4C66-88D6-7A20BED56A41}"/>
              </a:ext>
            </a:extLst>
          </p:cNvPr>
          <p:cNvCxnSpPr>
            <a:cxnSpLocks/>
          </p:cNvCxnSpPr>
          <p:nvPr/>
        </p:nvCxnSpPr>
        <p:spPr>
          <a:xfrm>
            <a:off x="1894840" y="5894612"/>
            <a:ext cx="217714" cy="0"/>
          </a:xfrm>
          <a:prstGeom prst="line">
            <a:avLst/>
          </a:prstGeom>
          <a:ln w="9525">
            <a:solidFill>
              <a:srgbClr val="89494A"/>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FB74ED92-6C84-4062-9EE4-D9F2CE0DCE47}"/>
              </a:ext>
            </a:extLst>
          </p:cNvPr>
          <p:cNvSpPr txBox="1"/>
          <p:nvPr/>
        </p:nvSpPr>
        <p:spPr>
          <a:xfrm>
            <a:off x="2176475" y="5834880"/>
            <a:ext cx="1713611" cy="123111"/>
          </a:xfrm>
          <a:prstGeom prst="rect">
            <a:avLst/>
          </a:prstGeom>
          <a:solidFill>
            <a:schemeClr val="tx1"/>
          </a:solidFill>
        </p:spPr>
        <p:txBody>
          <a:bodyPr wrap="none" lIns="0" tIns="0" rIns="0" bIns="0" rtlCol="0">
            <a:spAutoFit/>
          </a:bodyPr>
          <a:lstStyle/>
          <a:p>
            <a:r>
              <a:rPr lang="en-US" sz="800">
                <a:solidFill>
                  <a:schemeClr val="bg1"/>
                </a:solidFill>
                <a:latin typeface="Calibri" panose="020F0502020204030204" pitchFamily="34" charset="0"/>
                <a:cs typeface="Calibri" panose="020F0502020204030204" pitchFamily="34" charset="0"/>
              </a:rPr>
              <a:t>Bedrock contact (dashed where inferred)</a:t>
            </a:r>
          </a:p>
        </p:txBody>
      </p:sp>
      <p:sp>
        <p:nvSpPr>
          <p:cNvPr id="131" name="TextBox 130">
            <a:extLst>
              <a:ext uri="{FF2B5EF4-FFF2-40B4-BE49-F238E27FC236}">
                <a16:creationId xmlns:a16="http://schemas.microsoft.com/office/drawing/2014/main" id="{0AC9C29B-AAD1-4962-982B-86413F46E6BC}"/>
              </a:ext>
            </a:extLst>
          </p:cNvPr>
          <p:cNvSpPr txBox="1"/>
          <p:nvPr/>
        </p:nvSpPr>
        <p:spPr>
          <a:xfrm>
            <a:off x="2179378" y="5676103"/>
            <a:ext cx="1599797" cy="123111"/>
          </a:xfrm>
          <a:prstGeom prst="rect">
            <a:avLst/>
          </a:prstGeom>
          <a:solidFill>
            <a:schemeClr val="tx1"/>
          </a:solidFill>
        </p:spPr>
        <p:txBody>
          <a:bodyPr wrap="none" lIns="0" tIns="0" rIns="0" bIns="0" rtlCol="0">
            <a:spAutoFit/>
          </a:bodyPr>
          <a:lstStyle/>
          <a:p>
            <a:r>
              <a:rPr lang="en-US" sz="800">
                <a:solidFill>
                  <a:schemeClr val="bg1"/>
                </a:solidFill>
                <a:latin typeface="Calibri" panose="020F0502020204030204" pitchFamily="34" charset="0"/>
                <a:cs typeface="Calibri" panose="020F0502020204030204" pitchFamily="34" charset="0"/>
              </a:rPr>
              <a:t>WY 2018-2019 groundwater elevation</a:t>
            </a:r>
          </a:p>
        </p:txBody>
      </p:sp>
      <p:sp>
        <p:nvSpPr>
          <p:cNvPr id="132" name="TextBox 131">
            <a:extLst>
              <a:ext uri="{FF2B5EF4-FFF2-40B4-BE49-F238E27FC236}">
                <a16:creationId xmlns:a16="http://schemas.microsoft.com/office/drawing/2014/main" id="{0C35CEE9-1C35-4EC7-9DF4-5E5E2A98916C}"/>
              </a:ext>
            </a:extLst>
          </p:cNvPr>
          <p:cNvSpPr txBox="1"/>
          <p:nvPr/>
        </p:nvSpPr>
        <p:spPr>
          <a:xfrm>
            <a:off x="4171464" y="5679799"/>
            <a:ext cx="2979983" cy="123111"/>
          </a:xfrm>
          <a:prstGeom prst="rect">
            <a:avLst/>
          </a:prstGeom>
          <a:solidFill>
            <a:schemeClr val="tx1"/>
          </a:solidFill>
        </p:spPr>
        <p:txBody>
          <a:bodyPr wrap="none" lIns="0" tIns="0" rIns="0" bIns="0" rtlCol="0">
            <a:spAutoFit/>
          </a:bodyPr>
          <a:lstStyle/>
          <a:p>
            <a:r>
              <a:rPr lang="en-US" sz="800">
                <a:solidFill>
                  <a:schemeClr val="bg1"/>
                </a:solidFill>
                <a:latin typeface="Calibri" panose="020F0502020204030204" pitchFamily="34" charset="0"/>
                <a:cs typeface="Calibri" panose="020F0502020204030204" pitchFamily="34" charset="0"/>
              </a:rPr>
              <a:t>Measured 2019 groundwater elevation for wells projected onto section</a:t>
            </a:r>
          </a:p>
        </p:txBody>
      </p:sp>
      <p:sp>
        <p:nvSpPr>
          <p:cNvPr id="17" name="TextBox 16">
            <a:extLst>
              <a:ext uri="{FF2B5EF4-FFF2-40B4-BE49-F238E27FC236}">
                <a16:creationId xmlns:a16="http://schemas.microsoft.com/office/drawing/2014/main" id="{2E471EC7-ADFD-4B4F-BC24-29DAB765A3BF}"/>
              </a:ext>
            </a:extLst>
          </p:cNvPr>
          <p:cNvSpPr txBox="1"/>
          <p:nvPr/>
        </p:nvSpPr>
        <p:spPr>
          <a:xfrm>
            <a:off x="-407" y="5965839"/>
            <a:ext cx="229230" cy="107722"/>
          </a:xfrm>
          <a:prstGeom prst="rect">
            <a:avLst/>
          </a:prstGeom>
          <a:solidFill>
            <a:schemeClr val="tx1"/>
          </a:solidFill>
        </p:spPr>
        <p:txBody>
          <a:bodyPr wrap="square" lIns="0" tIns="0" rIns="0" bIns="0" rtlCol="0">
            <a:spAutoFit/>
          </a:bodyPr>
          <a:lstStyle/>
          <a:p>
            <a:pPr algn="r"/>
            <a:r>
              <a:rPr lang="en-US" sz="700">
                <a:solidFill>
                  <a:schemeClr val="bg1"/>
                </a:solidFill>
                <a:latin typeface="Calibri" panose="020F0502020204030204" pitchFamily="34" charset="0"/>
                <a:cs typeface="Calibri" panose="020F0502020204030204" pitchFamily="34" charset="0"/>
              </a:rPr>
              <a:t>-2,000</a:t>
            </a:r>
          </a:p>
        </p:txBody>
      </p:sp>
      <p:sp>
        <p:nvSpPr>
          <p:cNvPr id="126" name="Rectangle 125">
            <a:extLst>
              <a:ext uri="{FF2B5EF4-FFF2-40B4-BE49-F238E27FC236}">
                <a16:creationId xmlns:a16="http://schemas.microsoft.com/office/drawing/2014/main" id="{AC526CFB-A3D3-43F1-B769-32E7C7895487}"/>
              </a:ext>
            </a:extLst>
          </p:cNvPr>
          <p:cNvSpPr/>
          <p:nvPr/>
        </p:nvSpPr>
        <p:spPr>
          <a:xfrm>
            <a:off x="3130550" y="2796460"/>
            <a:ext cx="9061449" cy="1585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A9A23861-4AEF-4F00-AFE0-F8209A3E3B0E}"/>
              </a:ext>
            </a:extLst>
          </p:cNvPr>
          <p:cNvSpPr txBox="1"/>
          <p:nvPr/>
        </p:nvSpPr>
        <p:spPr>
          <a:xfrm rot="16200000">
            <a:off x="3360202" y="2573285"/>
            <a:ext cx="615553" cy="138499"/>
          </a:xfrm>
          <a:prstGeom prst="rect">
            <a:avLst/>
          </a:prstGeom>
          <a:solidFill>
            <a:schemeClr val="tx1"/>
          </a:solidFill>
        </p:spPr>
        <p:txBody>
          <a:bodyPr wrap="none" lIns="0" tIns="0" rIns="0" bIns="0" rtlCol="0">
            <a:spAutoFit/>
          </a:bodyPr>
          <a:lstStyle/>
          <a:p>
            <a:r>
              <a:rPr lang="en-US" sz="900" b="1">
                <a:solidFill>
                  <a:schemeClr val="bg1"/>
                </a:solidFill>
                <a:latin typeface="Calibri" panose="020F0502020204030204" pitchFamily="34" charset="0"/>
                <a:cs typeface="Calibri" panose="020F0502020204030204" pitchFamily="34" charset="0"/>
              </a:rPr>
              <a:t>Highway 111</a:t>
            </a:r>
          </a:p>
        </p:txBody>
      </p:sp>
      <p:sp>
        <p:nvSpPr>
          <p:cNvPr id="80" name="TextBox 79">
            <a:extLst>
              <a:ext uri="{FF2B5EF4-FFF2-40B4-BE49-F238E27FC236}">
                <a16:creationId xmlns:a16="http://schemas.microsoft.com/office/drawing/2014/main" id="{17C7309E-202B-4EEA-AB57-D4E7661B21A6}"/>
              </a:ext>
            </a:extLst>
          </p:cNvPr>
          <p:cNvSpPr txBox="1"/>
          <p:nvPr/>
        </p:nvSpPr>
        <p:spPr>
          <a:xfrm rot="16200000">
            <a:off x="3978935" y="2493134"/>
            <a:ext cx="775853" cy="138499"/>
          </a:xfrm>
          <a:prstGeom prst="rect">
            <a:avLst/>
          </a:prstGeom>
          <a:solidFill>
            <a:schemeClr val="tx1"/>
          </a:solidFill>
        </p:spPr>
        <p:txBody>
          <a:bodyPr wrap="none" lIns="0" tIns="0" rIns="0" bIns="0" rtlCol="0">
            <a:spAutoFit/>
          </a:bodyPr>
          <a:lstStyle/>
          <a:p>
            <a:r>
              <a:rPr lang="en-US" sz="900" b="1">
                <a:solidFill>
                  <a:schemeClr val="bg1"/>
                </a:solidFill>
                <a:latin typeface="Calibri" panose="020F0502020204030204" pitchFamily="34" charset="0"/>
                <a:cs typeface="Calibri" panose="020F0502020204030204" pitchFamily="34" charset="0"/>
              </a:rPr>
              <a:t>Date Palm Drive</a:t>
            </a:r>
          </a:p>
        </p:txBody>
      </p:sp>
      <p:sp>
        <p:nvSpPr>
          <p:cNvPr id="81" name="TextBox 80">
            <a:extLst>
              <a:ext uri="{FF2B5EF4-FFF2-40B4-BE49-F238E27FC236}">
                <a16:creationId xmlns:a16="http://schemas.microsoft.com/office/drawing/2014/main" id="{D7B2633F-7FBF-4422-BEF3-8B90DC87AD58}"/>
              </a:ext>
            </a:extLst>
          </p:cNvPr>
          <p:cNvSpPr txBox="1"/>
          <p:nvPr/>
        </p:nvSpPr>
        <p:spPr>
          <a:xfrm rot="16200000">
            <a:off x="4817581" y="2505959"/>
            <a:ext cx="750205" cy="138499"/>
          </a:xfrm>
          <a:prstGeom prst="rect">
            <a:avLst/>
          </a:prstGeom>
          <a:solidFill>
            <a:schemeClr val="tx1"/>
          </a:solidFill>
        </p:spPr>
        <p:txBody>
          <a:bodyPr wrap="none" lIns="0" tIns="0" rIns="0" bIns="0" rtlCol="0">
            <a:spAutoFit/>
          </a:bodyPr>
          <a:lstStyle/>
          <a:p>
            <a:r>
              <a:rPr lang="en-US" sz="900" b="1">
                <a:solidFill>
                  <a:schemeClr val="bg1"/>
                </a:solidFill>
                <a:latin typeface="Calibri" panose="020F0502020204030204" pitchFamily="34" charset="0"/>
                <a:cs typeface="Calibri" panose="020F0502020204030204" pitchFamily="34" charset="0"/>
              </a:rPr>
              <a:t>Bob Hope Drive</a:t>
            </a:r>
          </a:p>
        </p:txBody>
      </p:sp>
      <p:sp>
        <p:nvSpPr>
          <p:cNvPr id="82" name="TextBox 81">
            <a:extLst>
              <a:ext uri="{FF2B5EF4-FFF2-40B4-BE49-F238E27FC236}">
                <a16:creationId xmlns:a16="http://schemas.microsoft.com/office/drawing/2014/main" id="{748307B9-D1E3-411F-9B93-5343D0D211A0}"/>
              </a:ext>
            </a:extLst>
          </p:cNvPr>
          <p:cNvSpPr txBox="1"/>
          <p:nvPr/>
        </p:nvSpPr>
        <p:spPr>
          <a:xfrm rot="16200000">
            <a:off x="5712110" y="2601337"/>
            <a:ext cx="559449" cy="138499"/>
          </a:xfrm>
          <a:prstGeom prst="rect">
            <a:avLst/>
          </a:prstGeom>
          <a:solidFill>
            <a:schemeClr val="tx1"/>
          </a:solidFill>
        </p:spPr>
        <p:txBody>
          <a:bodyPr wrap="none" lIns="0" tIns="0" rIns="0" bIns="0" rtlCol="0">
            <a:spAutoFit/>
          </a:bodyPr>
          <a:lstStyle/>
          <a:p>
            <a:r>
              <a:rPr lang="en-US" sz="900" b="1">
                <a:solidFill>
                  <a:schemeClr val="bg1"/>
                </a:solidFill>
                <a:latin typeface="Calibri" panose="020F0502020204030204" pitchFamily="34" charset="0"/>
                <a:cs typeface="Calibri" panose="020F0502020204030204" pitchFamily="34" charset="0"/>
              </a:rPr>
              <a:t>Cook Street</a:t>
            </a:r>
          </a:p>
        </p:txBody>
      </p:sp>
      <p:sp>
        <p:nvSpPr>
          <p:cNvPr id="84" name="TextBox 83">
            <a:extLst>
              <a:ext uri="{FF2B5EF4-FFF2-40B4-BE49-F238E27FC236}">
                <a16:creationId xmlns:a16="http://schemas.microsoft.com/office/drawing/2014/main" id="{9DF14733-4ADB-4379-ACB0-6C059107B466}"/>
              </a:ext>
            </a:extLst>
          </p:cNvPr>
          <p:cNvSpPr txBox="1"/>
          <p:nvPr/>
        </p:nvSpPr>
        <p:spPr>
          <a:xfrm rot="16200000">
            <a:off x="6478467" y="2530004"/>
            <a:ext cx="702115" cy="138499"/>
          </a:xfrm>
          <a:prstGeom prst="rect">
            <a:avLst/>
          </a:prstGeom>
          <a:solidFill>
            <a:schemeClr val="tx1"/>
          </a:solidFill>
        </p:spPr>
        <p:txBody>
          <a:bodyPr wrap="none" lIns="0" tIns="0" rIns="0" bIns="0" rtlCol="0">
            <a:spAutoFit/>
          </a:bodyPr>
          <a:lstStyle/>
          <a:p>
            <a:r>
              <a:rPr lang="en-US" sz="900" b="1">
                <a:solidFill>
                  <a:schemeClr val="bg1"/>
                </a:solidFill>
                <a:latin typeface="Calibri" panose="020F0502020204030204" pitchFamily="34" charset="0"/>
                <a:cs typeface="Calibri" panose="020F0502020204030204" pitchFamily="34" charset="0"/>
              </a:rPr>
              <a:t>Washington St</a:t>
            </a:r>
          </a:p>
        </p:txBody>
      </p:sp>
      <p:sp>
        <p:nvSpPr>
          <p:cNvPr id="85" name="TextBox 84">
            <a:extLst>
              <a:ext uri="{FF2B5EF4-FFF2-40B4-BE49-F238E27FC236}">
                <a16:creationId xmlns:a16="http://schemas.microsoft.com/office/drawing/2014/main" id="{F0BEC920-AF28-4EA8-9A1E-60D521CB5421}"/>
              </a:ext>
            </a:extLst>
          </p:cNvPr>
          <p:cNvSpPr txBox="1"/>
          <p:nvPr/>
        </p:nvSpPr>
        <p:spPr>
          <a:xfrm rot="16200000">
            <a:off x="7126182" y="2455464"/>
            <a:ext cx="851195" cy="138499"/>
          </a:xfrm>
          <a:prstGeom prst="rect">
            <a:avLst/>
          </a:prstGeom>
          <a:solidFill>
            <a:schemeClr val="tx1"/>
          </a:solidFill>
        </p:spPr>
        <p:txBody>
          <a:bodyPr wrap="none" lIns="0" tIns="0" rIns="0" bIns="0" rtlCol="0">
            <a:spAutoFit/>
          </a:bodyPr>
          <a:lstStyle/>
          <a:p>
            <a:r>
              <a:rPr lang="en-US" sz="900" b="1">
                <a:solidFill>
                  <a:srgbClr val="0070C0"/>
                </a:solidFill>
                <a:latin typeface="Calibri" panose="020F0502020204030204" pitchFamily="34" charset="0"/>
                <a:cs typeface="Calibri" panose="020F0502020204030204" pitchFamily="34" charset="0"/>
              </a:rPr>
              <a:t>Whitewater River</a:t>
            </a:r>
          </a:p>
        </p:txBody>
      </p:sp>
      <p:sp>
        <p:nvSpPr>
          <p:cNvPr id="87" name="TextBox 86">
            <a:extLst>
              <a:ext uri="{FF2B5EF4-FFF2-40B4-BE49-F238E27FC236}">
                <a16:creationId xmlns:a16="http://schemas.microsoft.com/office/drawing/2014/main" id="{145D2CEC-197A-4243-B16B-EEF88342E79F}"/>
              </a:ext>
            </a:extLst>
          </p:cNvPr>
          <p:cNvSpPr txBox="1"/>
          <p:nvPr/>
        </p:nvSpPr>
        <p:spPr>
          <a:xfrm rot="16200000">
            <a:off x="9314816" y="2574086"/>
            <a:ext cx="613951" cy="138499"/>
          </a:xfrm>
          <a:prstGeom prst="rect">
            <a:avLst/>
          </a:prstGeom>
          <a:solidFill>
            <a:schemeClr val="tx1"/>
          </a:solidFill>
        </p:spPr>
        <p:txBody>
          <a:bodyPr wrap="none" lIns="0" tIns="0" rIns="0" bIns="0" rtlCol="0">
            <a:spAutoFit/>
          </a:bodyPr>
          <a:lstStyle/>
          <a:p>
            <a:r>
              <a:rPr lang="en-US" sz="900" b="1">
                <a:solidFill>
                  <a:schemeClr val="bg1"/>
                </a:solidFill>
                <a:latin typeface="Calibri" panose="020F0502020204030204" pitchFamily="34" charset="0"/>
                <a:cs typeface="Calibri" panose="020F0502020204030204" pitchFamily="34" charset="0"/>
              </a:rPr>
              <a:t>Airport Blvd.</a:t>
            </a:r>
          </a:p>
        </p:txBody>
      </p:sp>
      <p:sp>
        <p:nvSpPr>
          <p:cNvPr id="88" name="TextBox 87">
            <a:extLst>
              <a:ext uri="{FF2B5EF4-FFF2-40B4-BE49-F238E27FC236}">
                <a16:creationId xmlns:a16="http://schemas.microsoft.com/office/drawing/2014/main" id="{0951827F-F626-4B60-8348-5D2C674B441B}"/>
              </a:ext>
            </a:extLst>
          </p:cNvPr>
          <p:cNvSpPr txBox="1"/>
          <p:nvPr/>
        </p:nvSpPr>
        <p:spPr>
          <a:xfrm rot="16200000">
            <a:off x="9596386" y="2602139"/>
            <a:ext cx="557845" cy="138499"/>
          </a:xfrm>
          <a:prstGeom prst="rect">
            <a:avLst/>
          </a:prstGeom>
          <a:solidFill>
            <a:schemeClr val="tx1"/>
          </a:solidFill>
        </p:spPr>
        <p:txBody>
          <a:bodyPr wrap="none" lIns="0" tIns="0" rIns="0" bIns="0" rtlCol="0">
            <a:spAutoFit/>
          </a:bodyPr>
          <a:lstStyle/>
          <a:p>
            <a:r>
              <a:rPr lang="en-US" sz="900" b="1">
                <a:solidFill>
                  <a:schemeClr val="bg1"/>
                </a:solidFill>
                <a:latin typeface="Calibri" panose="020F0502020204030204" pitchFamily="34" charset="0"/>
                <a:cs typeface="Calibri" panose="020F0502020204030204" pitchFamily="34" charset="0"/>
              </a:rPr>
              <a:t>Highway 86</a:t>
            </a:r>
          </a:p>
        </p:txBody>
      </p:sp>
      <p:sp>
        <p:nvSpPr>
          <p:cNvPr id="89" name="TextBox 88">
            <a:extLst>
              <a:ext uri="{FF2B5EF4-FFF2-40B4-BE49-F238E27FC236}">
                <a16:creationId xmlns:a16="http://schemas.microsoft.com/office/drawing/2014/main" id="{D1FCBC2F-82B7-4748-A8DA-D8C82ACDF0D4}"/>
              </a:ext>
            </a:extLst>
          </p:cNvPr>
          <p:cNvSpPr txBox="1"/>
          <p:nvPr/>
        </p:nvSpPr>
        <p:spPr>
          <a:xfrm rot="16200000">
            <a:off x="10014566" y="2757630"/>
            <a:ext cx="246862" cy="138499"/>
          </a:xfrm>
          <a:prstGeom prst="rect">
            <a:avLst/>
          </a:prstGeom>
          <a:solidFill>
            <a:schemeClr val="tx1"/>
          </a:solidFill>
        </p:spPr>
        <p:txBody>
          <a:bodyPr wrap="none" lIns="0" tIns="0" rIns="0" bIns="0" rtlCol="0">
            <a:spAutoFit/>
          </a:bodyPr>
          <a:lstStyle/>
          <a:p>
            <a:r>
              <a:rPr lang="en-US" sz="900" b="1">
                <a:solidFill>
                  <a:schemeClr val="bg1"/>
                </a:solidFill>
                <a:latin typeface="Calibri" panose="020F0502020204030204" pitchFamily="34" charset="0"/>
                <a:cs typeface="Calibri" panose="020F0502020204030204" pitchFamily="34" charset="0"/>
              </a:rPr>
              <a:t>Bend</a:t>
            </a:r>
          </a:p>
        </p:txBody>
      </p:sp>
      <p:sp>
        <p:nvSpPr>
          <p:cNvPr id="90" name="TextBox 89">
            <a:extLst>
              <a:ext uri="{FF2B5EF4-FFF2-40B4-BE49-F238E27FC236}">
                <a16:creationId xmlns:a16="http://schemas.microsoft.com/office/drawing/2014/main" id="{492C4797-3B31-4068-AF92-80ED84F3F17E}"/>
              </a:ext>
            </a:extLst>
          </p:cNvPr>
          <p:cNvSpPr txBox="1"/>
          <p:nvPr/>
        </p:nvSpPr>
        <p:spPr>
          <a:xfrm rot="16200000">
            <a:off x="11022273" y="2688701"/>
            <a:ext cx="384721" cy="138499"/>
          </a:xfrm>
          <a:prstGeom prst="rect">
            <a:avLst/>
          </a:prstGeom>
          <a:solidFill>
            <a:schemeClr val="tx1"/>
          </a:solidFill>
        </p:spPr>
        <p:txBody>
          <a:bodyPr wrap="none" lIns="0" tIns="0" rIns="0" bIns="0" rtlCol="0">
            <a:spAutoFit/>
          </a:bodyPr>
          <a:lstStyle/>
          <a:p>
            <a:r>
              <a:rPr lang="en-US" sz="900" b="1">
                <a:solidFill>
                  <a:schemeClr val="bg1"/>
                </a:solidFill>
                <a:latin typeface="Calibri" panose="020F0502020204030204" pitchFamily="34" charset="0"/>
                <a:cs typeface="Calibri" panose="020F0502020204030204" pitchFamily="34" charset="0"/>
              </a:rPr>
              <a:t>66</a:t>
            </a:r>
            <a:r>
              <a:rPr lang="en-US" sz="900" b="1" baseline="30000">
                <a:solidFill>
                  <a:schemeClr val="bg1"/>
                </a:solidFill>
                <a:latin typeface="Calibri" panose="020F0502020204030204" pitchFamily="34" charset="0"/>
                <a:cs typeface="Calibri" panose="020F0502020204030204" pitchFamily="34" charset="0"/>
              </a:rPr>
              <a:t>th </a:t>
            </a:r>
            <a:r>
              <a:rPr lang="en-US" sz="900" b="1">
                <a:solidFill>
                  <a:schemeClr val="bg1"/>
                </a:solidFill>
                <a:latin typeface="Calibri" panose="020F0502020204030204" pitchFamily="34" charset="0"/>
                <a:cs typeface="Calibri" panose="020F0502020204030204" pitchFamily="34" charset="0"/>
              </a:rPr>
              <a:t>Ave</a:t>
            </a:r>
          </a:p>
        </p:txBody>
      </p:sp>
      <p:sp>
        <p:nvSpPr>
          <p:cNvPr id="92" name="TextBox 91">
            <a:extLst>
              <a:ext uri="{FF2B5EF4-FFF2-40B4-BE49-F238E27FC236}">
                <a16:creationId xmlns:a16="http://schemas.microsoft.com/office/drawing/2014/main" id="{649EAF54-F9F8-41C6-82AE-047FE648D33B}"/>
              </a:ext>
            </a:extLst>
          </p:cNvPr>
          <p:cNvSpPr txBox="1"/>
          <p:nvPr/>
        </p:nvSpPr>
        <p:spPr>
          <a:xfrm rot="16200000">
            <a:off x="11791798" y="2577773"/>
            <a:ext cx="468077" cy="276999"/>
          </a:xfrm>
          <a:prstGeom prst="rect">
            <a:avLst/>
          </a:prstGeom>
          <a:solidFill>
            <a:schemeClr val="tx1"/>
          </a:solidFill>
        </p:spPr>
        <p:txBody>
          <a:bodyPr wrap="none" lIns="0" tIns="0" rIns="0" bIns="0" rtlCol="0">
            <a:spAutoFit/>
          </a:bodyPr>
          <a:lstStyle/>
          <a:p>
            <a:r>
              <a:rPr lang="en-US" sz="900" b="1" err="1">
                <a:solidFill>
                  <a:schemeClr val="bg1"/>
                </a:solidFill>
                <a:latin typeface="Calibri" panose="020F0502020204030204" pitchFamily="34" charset="0"/>
                <a:cs typeface="Calibri" panose="020F0502020204030204" pitchFamily="34" charset="0"/>
              </a:rPr>
              <a:t>Subbasin</a:t>
            </a:r>
            <a:endParaRPr lang="en-US" sz="900" b="1">
              <a:solidFill>
                <a:schemeClr val="bg1"/>
              </a:solidFill>
              <a:latin typeface="Calibri" panose="020F0502020204030204" pitchFamily="34" charset="0"/>
              <a:cs typeface="Calibri" panose="020F0502020204030204" pitchFamily="34" charset="0"/>
            </a:endParaRPr>
          </a:p>
          <a:p>
            <a:r>
              <a:rPr lang="en-US" sz="900" b="1">
                <a:solidFill>
                  <a:schemeClr val="bg1"/>
                </a:solidFill>
                <a:latin typeface="Calibri" panose="020F0502020204030204" pitchFamily="34" charset="0"/>
                <a:cs typeface="Calibri" panose="020F0502020204030204" pitchFamily="34" charset="0"/>
              </a:rPr>
              <a:t>Boundary</a:t>
            </a:r>
          </a:p>
        </p:txBody>
      </p:sp>
      <p:sp>
        <p:nvSpPr>
          <p:cNvPr id="128" name="TextBox 127">
            <a:extLst>
              <a:ext uri="{FF2B5EF4-FFF2-40B4-BE49-F238E27FC236}">
                <a16:creationId xmlns:a16="http://schemas.microsoft.com/office/drawing/2014/main" id="{E94C6CD6-4D0A-429F-88E6-3C6AE4DBD0A4}"/>
              </a:ext>
            </a:extLst>
          </p:cNvPr>
          <p:cNvSpPr txBox="1"/>
          <p:nvPr/>
        </p:nvSpPr>
        <p:spPr>
          <a:xfrm>
            <a:off x="6624760" y="4471948"/>
            <a:ext cx="682879" cy="138499"/>
          </a:xfrm>
          <a:prstGeom prst="rect">
            <a:avLst/>
          </a:prstGeom>
          <a:solidFill>
            <a:srgbClr val="FFFCD7"/>
          </a:solid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Lower Aquifer</a:t>
            </a:r>
          </a:p>
        </p:txBody>
      </p:sp>
      <p:sp>
        <p:nvSpPr>
          <p:cNvPr id="5" name="Rectangle 4">
            <a:extLst>
              <a:ext uri="{FF2B5EF4-FFF2-40B4-BE49-F238E27FC236}">
                <a16:creationId xmlns:a16="http://schemas.microsoft.com/office/drawing/2014/main" id="{5F983F49-ED89-45BB-A300-E45DB06C6FED}"/>
              </a:ext>
            </a:extLst>
          </p:cNvPr>
          <p:cNvSpPr/>
          <p:nvPr/>
        </p:nvSpPr>
        <p:spPr>
          <a:xfrm>
            <a:off x="6831957" y="4140843"/>
            <a:ext cx="231494" cy="72342"/>
          </a:xfrm>
          <a:prstGeom prst="rect">
            <a:avLst/>
          </a:prstGeom>
          <a:solidFill>
            <a:srgbClr val="FFF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2A49B9D-9A25-4302-85FB-ED14D712761C}"/>
              </a:ext>
            </a:extLst>
          </p:cNvPr>
          <p:cNvSpPr/>
          <p:nvPr/>
        </p:nvSpPr>
        <p:spPr>
          <a:xfrm>
            <a:off x="6831957" y="4349188"/>
            <a:ext cx="231494" cy="57873"/>
          </a:xfrm>
          <a:prstGeom prst="rect">
            <a:avLst/>
          </a:prstGeom>
          <a:solidFill>
            <a:srgbClr val="FFF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id="{5C17E213-7B3A-422A-A840-7E99D28E2CFC}"/>
              </a:ext>
            </a:extLst>
          </p:cNvPr>
          <p:cNvSpPr txBox="1"/>
          <p:nvPr/>
        </p:nvSpPr>
        <p:spPr>
          <a:xfrm>
            <a:off x="6810907" y="4064995"/>
            <a:ext cx="686086" cy="138499"/>
          </a:xfrm>
          <a:prstGeom prst="rect">
            <a:avLst/>
          </a:prstGeom>
          <a:noFill/>
        </p:spPr>
        <p:txBody>
          <a:bodyPr wrap="none" lIns="0" tIns="0" rIns="0" bIns="0" rtlCol="0">
            <a:spAutoFit/>
          </a:bodyPr>
          <a:lstStyle/>
          <a:p>
            <a:pPr algn="ctr"/>
            <a:r>
              <a:rPr lang="en-US" sz="900" b="1">
                <a:solidFill>
                  <a:schemeClr val="bg1"/>
                </a:solidFill>
                <a:latin typeface="Calibri" panose="020F0502020204030204" pitchFamily="34" charset="0"/>
                <a:cs typeface="Calibri" panose="020F0502020204030204" pitchFamily="34" charset="0"/>
              </a:rPr>
              <a:t>Upper Aquifer</a:t>
            </a:r>
          </a:p>
        </p:txBody>
      </p:sp>
      <p:sp>
        <p:nvSpPr>
          <p:cNvPr id="136" name="TextBox 135">
            <a:extLst>
              <a:ext uri="{FF2B5EF4-FFF2-40B4-BE49-F238E27FC236}">
                <a16:creationId xmlns:a16="http://schemas.microsoft.com/office/drawing/2014/main" id="{B0EDDA16-1C99-46B0-BC63-BF2233B8741F}"/>
              </a:ext>
            </a:extLst>
          </p:cNvPr>
          <p:cNvSpPr txBox="1"/>
          <p:nvPr/>
        </p:nvSpPr>
        <p:spPr>
          <a:xfrm>
            <a:off x="192679" y="1079979"/>
            <a:ext cx="139462" cy="276999"/>
          </a:xfrm>
          <a:prstGeom prst="rect">
            <a:avLst/>
          </a:prstGeom>
          <a:noFill/>
        </p:spPr>
        <p:txBody>
          <a:bodyPr wrap="none" lIns="0" tIns="0" rIns="0" bIns="0" rtlCol="0">
            <a:spAutoFit/>
          </a:bodyPr>
          <a:lstStyle/>
          <a:p>
            <a:pPr algn="ctr"/>
            <a:r>
              <a:rPr lang="en-US" b="1">
                <a:solidFill>
                  <a:schemeClr val="accent3">
                    <a:lumMod val="50000"/>
                  </a:schemeClr>
                </a:solidFill>
                <a:latin typeface="Calibri" panose="020F0502020204030204" pitchFamily="34" charset="0"/>
                <a:cs typeface="Calibri" panose="020F0502020204030204" pitchFamily="34" charset="0"/>
              </a:rPr>
              <a:t>A</a:t>
            </a:r>
          </a:p>
        </p:txBody>
      </p:sp>
      <p:sp>
        <p:nvSpPr>
          <p:cNvPr id="137" name="TextBox 136">
            <a:extLst>
              <a:ext uri="{FF2B5EF4-FFF2-40B4-BE49-F238E27FC236}">
                <a16:creationId xmlns:a16="http://schemas.microsoft.com/office/drawing/2014/main" id="{C6064976-9E0D-4867-A221-107C78F79838}"/>
              </a:ext>
            </a:extLst>
          </p:cNvPr>
          <p:cNvSpPr txBox="1"/>
          <p:nvPr/>
        </p:nvSpPr>
        <p:spPr>
          <a:xfrm>
            <a:off x="4466468" y="1079979"/>
            <a:ext cx="188193" cy="276999"/>
          </a:xfrm>
          <a:prstGeom prst="rect">
            <a:avLst/>
          </a:prstGeom>
          <a:noFill/>
        </p:spPr>
        <p:txBody>
          <a:bodyPr wrap="none" lIns="0" tIns="0" rIns="0" bIns="0" rtlCol="0">
            <a:spAutoFit/>
          </a:bodyPr>
          <a:lstStyle/>
          <a:p>
            <a:pPr algn="ctr"/>
            <a:r>
              <a:rPr lang="en-US" b="1">
                <a:solidFill>
                  <a:schemeClr val="accent3">
                    <a:lumMod val="50000"/>
                  </a:schemeClr>
                </a:solidFill>
                <a:latin typeface="Calibri" panose="020F0502020204030204" pitchFamily="34" charset="0"/>
                <a:cs typeface="Calibri" panose="020F0502020204030204" pitchFamily="34" charset="0"/>
              </a:rPr>
              <a:t>A’</a:t>
            </a:r>
          </a:p>
        </p:txBody>
      </p:sp>
      <p:sp>
        <p:nvSpPr>
          <p:cNvPr id="138" name="TextBox 137">
            <a:extLst>
              <a:ext uri="{FF2B5EF4-FFF2-40B4-BE49-F238E27FC236}">
                <a16:creationId xmlns:a16="http://schemas.microsoft.com/office/drawing/2014/main" id="{BCD26B39-D47F-4A4F-833B-EA2C518B48E6}"/>
              </a:ext>
            </a:extLst>
          </p:cNvPr>
          <p:cNvSpPr txBox="1"/>
          <p:nvPr/>
        </p:nvSpPr>
        <p:spPr>
          <a:xfrm>
            <a:off x="8788992" y="1079979"/>
            <a:ext cx="247504" cy="276999"/>
          </a:xfrm>
          <a:prstGeom prst="rect">
            <a:avLst/>
          </a:prstGeom>
          <a:noFill/>
        </p:spPr>
        <p:txBody>
          <a:bodyPr wrap="none" lIns="0" tIns="0" rIns="0" bIns="0" rtlCol="0">
            <a:spAutoFit/>
          </a:bodyPr>
          <a:lstStyle/>
          <a:p>
            <a:pPr algn="ctr"/>
            <a:r>
              <a:rPr lang="en-US" b="1">
                <a:solidFill>
                  <a:schemeClr val="accent3">
                    <a:lumMod val="50000"/>
                  </a:schemeClr>
                </a:solidFill>
                <a:latin typeface="Calibri" panose="020F0502020204030204" pitchFamily="34" charset="0"/>
                <a:cs typeface="Calibri" panose="020F0502020204030204" pitchFamily="34" charset="0"/>
              </a:rPr>
              <a:t>A’’</a:t>
            </a:r>
          </a:p>
        </p:txBody>
      </p:sp>
      <p:sp>
        <p:nvSpPr>
          <p:cNvPr id="139" name="TextBox 138">
            <a:extLst>
              <a:ext uri="{FF2B5EF4-FFF2-40B4-BE49-F238E27FC236}">
                <a16:creationId xmlns:a16="http://schemas.microsoft.com/office/drawing/2014/main" id="{2D454774-ABAF-4DBF-BC56-DC8C3E850E2D}"/>
              </a:ext>
            </a:extLst>
          </p:cNvPr>
          <p:cNvSpPr txBox="1"/>
          <p:nvPr/>
        </p:nvSpPr>
        <p:spPr>
          <a:xfrm>
            <a:off x="11885185" y="1079979"/>
            <a:ext cx="306815" cy="276999"/>
          </a:xfrm>
          <a:prstGeom prst="rect">
            <a:avLst/>
          </a:prstGeom>
          <a:noFill/>
        </p:spPr>
        <p:txBody>
          <a:bodyPr wrap="none" lIns="0" tIns="0" rIns="0" bIns="0" rtlCol="0">
            <a:spAutoFit/>
          </a:bodyPr>
          <a:lstStyle/>
          <a:p>
            <a:pPr algn="ctr"/>
            <a:r>
              <a:rPr lang="en-US" b="1">
                <a:solidFill>
                  <a:schemeClr val="accent3">
                    <a:lumMod val="50000"/>
                  </a:schemeClr>
                </a:solidFill>
                <a:latin typeface="Calibri" panose="020F0502020204030204" pitchFamily="34" charset="0"/>
                <a:cs typeface="Calibri" panose="020F0502020204030204" pitchFamily="34" charset="0"/>
              </a:rPr>
              <a:t>A’’’</a:t>
            </a:r>
          </a:p>
        </p:txBody>
      </p:sp>
      <p:sp>
        <p:nvSpPr>
          <p:cNvPr id="140" name="Rectangle 139">
            <a:extLst>
              <a:ext uri="{FF2B5EF4-FFF2-40B4-BE49-F238E27FC236}">
                <a16:creationId xmlns:a16="http://schemas.microsoft.com/office/drawing/2014/main" id="{98CA7DAC-8055-4C03-83C7-75B6350F14EA}"/>
              </a:ext>
            </a:extLst>
          </p:cNvPr>
          <p:cNvSpPr/>
          <p:nvPr/>
        </p:nvSpPr>
        <p:spPr>
          <a:xfrm>
            <a:off x="3222171" y="2911930"/>
            <a:ext cx="272143" cy="3483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B3F70F9-E0EE-4170-A1AE-6EFE8ECD1F47}"/>
              </a:ext>
            </a:extLst>
          </p:cNvPr>
          <p:cNvSpPr/>
          <p:nvPr/>
        </p:nvSpPr>
        <p:spPr>
          <a:xfrm>
            <a:off x="6400799" y="2911930"/>
            <a:ext cx="272143" cy="3483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6DEF6903-D770-4156-BC54-C89DD79D17A0}"/>
              </a:ext>
            </a:extLst>
          </p:cNvPr>
          <p:cNvSpPr/>
          <p:nvPr/>
        </p:nvSpPr>
        <p:spPr>
          <a:xfrm>
            <a:off x="9274627" y="2911930"/>
            <a:ext cx="272143" cy="3483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D80E1061-77DA-4544-A7E8-08C95F8F212A}"/>
              </a:ext>
            </a:extLst>
          </p:cNvPr>
          <p:cNvSpPr/>
          <p:nvPr/>
        </p:nvSpPr>
        <p:spPr>
          <a:xfrm>
            <a:off x="11304813" y="2911930"/>
            <a:ext cx="272143" cy="3483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descr="Map&#10;&#10;Description automatically generated">
            <a:extLst>
              <a:ext uri="{FF2B5EF4-FFF2-40B4-BE49-F238E27FC236}">
                <a16:creationId xmlns:a16="http://schemas.microsoft.com/office/drawing/2014/main" id="{E10A09EE-4F94-4410-8CDE-D6A2194BC9F6}"/>
              </a:ext>
            </a:extLst>
          </p:cNvPr>
          <p:cNvPicPr>
            <a:picLocks noChangeAspect="1"/>
          </p:cNvPicPr>
          <p:nvPr/>
        </p:nvPicPr>
        <p:blipFill rotWithShape="1">
          <a:blip r:embed="rId5">
            <a:extLst>
              <a:ext uri="{28A0092B-C50C-407E-A947-70E740481C1C}">
                <a14:useLocalDpi xmlns:a14="http://schemas.microsoft.com/office/drawing/2010/main" val="0"/>
              </a:ext>
            </a:extLst>
          </a:blip>
          <a:srcRect l="8272" t="6343" r="27992" b="7804"/>
          <a:stretch/>
        </p:blipFill>
        <p:spPr>
          <a:xfrm>
            <a:off x="9562479" y="1545753"/>
            <a:ext cx="2582130" cy="2250574"/>
          </a:xfrm>
          <a:prstGeom prst="rect">
            <a:avLst/>
          </a:prstGeom>
        </p:spPr>
      </p:pic>
      <p:sp>
        <p:nvSpPr>
          <p:cNvPr id="3" name="Arrow: Right 2">
            <a:extLst>
              <a:ext uri="{FF2B5EF4-FFF2-40B4-BE49-F238E27FC236}">
                <a16:creationId xmlns:a16="http://schemas.microsoft.com/office/drawing/2014/main" id="{069E9C32-F195-4A9C-9DE0-1DE9F6E7FC49}"/>
              </a:ext>
            </a:extLst>
          </p:cNvPr>
          <p:cNvSpPr/>
          <p:nvPr/>
        </p:nvSpPr>
        <p:spPr>
          <a:xfrm rot="604982">
            <a:off x="2563399" y="3895969"/>
            <a:ext cx="949272" cy="25363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Arrow: Right 145">
            <a:extLst>
              <a:ext uri="{FF2B5EF4-FFF2-40B4-BE49-F238E27FC236}">
                <a16:creationId xmlns:a16="http://schemas.microsoft.com/office/drawing/2014/main" id="{DDE94481-C2D4-4557-B2F7-F6F29B0D2DC1}"/>
              </a:ext>
            </a:extLst>
          </p:cNvPr>
          <p:cNvSpPr/>
          <p:nvPr/>
        </p:nvSpPr>
        <p:spPr>
          <a:xfrm>
            <a:off x="8038358" y="5725845"/>
            <a:ext cx="436154" cy="168767"/>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82221A-C6C2-4A6C-A349-285DBD95D35C}"/>
              </a:ext>
            </a:extLst>
          </p:cNvPr>
          <p:cNvSpPr txBox="1"/>
          <p:nvPr/>
        </p:nvSpPr>
        <p:spPr>
          <a:xfrm>
            <a:off x="8530939" y="5708259"/>
            <a:ext cx="2395630" cy="230832"/>
          </a:xfrm>
          <a:prstGeom prst="rect">
            <a:avLst/>
          </a:prstGeom>
          <a:noFill/>
        </p:spPr>
        <p:txBody>
          <a:bodyPr wrap="square" rtlCol="0">
            <a:spAutoFit/>
          </a:bodyPr>
          <a:lstStyle/>
          <a:p>
            <a:r>
              <a:rPr lang="en-US" sz="900">
                <a:solidFill>
                  <a:schemeClr val="bg1"/>
                </a:solidFill>
              </a:rPr>
              <a:t>General direction of groundwater flow</a:t>
            </a:r>
          </a:p>
        </p:txBody>
      </p:sp>
      <p:sp>
        <p:nvSpPr>
          <p:cNvPr id="147" name="Arrow: Right 146">
            <a:extLst>
              <a:ext uri="{FF2B5EF4-FFF2-40B4-BE49-F238E27FC236}">
                <a16:creationId xmlns:a16="http://schemas.microsoft.com/office/drawing/2014/main" id="{E2742B05-B11E-470D-9E21-951F8693BF1C}"/>
              </a:ext>
            </a:extLst>
          </p:cNvPr>
          <p:cNvSpPr/>
          <p:nvPr/>
        </p:nvSpPr>
        <p:spPr>
          <a:xfrm>
            <a:off x="8154816" y="4496350"/>
            <a:ext cx="949272" cy="25363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80A5D7E8-D177-43BF-9ADE-8111FE62E456}"/>
              </a:ext>
            </a:extLst>
          </p:cNvPr>
          <p:cNvCxnSpPr/>
          <p:nvPr/>
        </p:nvCxnSpPr>
        <p:spPr>
          <a:xfrm flipH="1">
            <a:off x="9744075" y="1777327"/>
            <a:ext cx="43717" cy="41948"/>
          </a:xfrm>
          <a:prstGeom prst="line">
            <a:avLst/>
          </a:prstGeom>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7F582816-76FD-481A-8D2D-374A290B5FB6}"/>
              </a:ext>
            </a:extLst>
          </p:cNvPr>
          <p:cNvSpPr txBox="1"/>
          <p:nvPr/>
        </p:nvSpPr>
        <p:spPr>
          <a:xfrm>
            <a:off x="1690906" y="1642771"/>
            <a:ext cx="7719539" cy="461665"/>
          </a:xfrm>
          <a:prstGeom prst="rect">
            <a:avLst/>
          </a:prstGeom>
          <a:solidFill>
            <a:schemeClr val="tx1"/>
          </a:solidFill>
        </p:spPr>
        <p:txBody>
          <a:bodyPr wrap="square" rtlCol="0">
            <a:spAutoFit/>
          </a:bodyPr>
          <a:lstStyle/>
          <a:p>
            <a:endParaRPr lang="en-US" sz="2400" dirty="0">
              <a:solidFill>
                <a:schemeClr val="bg2"/>
              </a:solidFill>
              <a:latin typeface="+mj-lt"/>
              <a:ea typeface="+mj-ea"/>
              <a:cs typeface="+mj-cs"/>
            </a:endParaRPr>
          </a:p>
        </p:txBody>
      </p:sp>
      <p:cxnSp>
        <p:nvCxnSpPr>
          <p:cNvPr id="149" name="Straight Arrow Connector 148">
            <a:extLst>
              <a:ext uri="{FF2B5EF4-FFF2-40B4-BE49-F238E27FC236}">
                <a16:creationId xmlns:a16="http://schemas.microsoft.com/office/drawing/2014/main" id="{027BF32E-D8E5-4DE0-9B56-DEB73DA3F956}"/>
              </a:ext>
            </a:extLst>
          </p:cNvPr>
          <p:cNvCxnSpPr>
            <a:cxnSpLocks/>
          </p:cNvCxnSpPr>
          <p:nvPr/>
        </p:nvCxnSpPr>
        <p:spPr>
          <a:xfrm>
            <a:off x="10927951" y="2442621"/>
            <a:ext cx="521403" cy="553284"/>
          </a:xfrm>
          <a:prstGeom prst="straightConnector1">
            <a:avLst/>
          </a:prstGeom>
          <a:ln w="762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291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7A84-9AD7-4780-B6D6-BDCD471587A2}"/>
              </a:ext>
            </a:extLst>
          </p:cNvPr>
          <p:cNvSpPr>
            <a:spLocks noGrp="1"/>
          </p:cNvSpPr>
          <p:nvPr>
            <p:ph type="title"/>
          </p:nvPr>
        </p:nvSpPr>
        <p:spPr/>
        <p:txBody>
          <a:bodyPr/>
          <a:lstStyle/>
          <a:p>
            <a:r>
              <a:rPr lang="en-US"/>
              <a:t>GoToMeeting – Quick How To</a:t>
            </a:r>
          </a:p>
        </p:txBody>
      </p:sp>
      <p:sp>
        <p:nvSpPr>
          <p:cNvPr id="3" name="Content Placeholder 2">
            <a:extLst>
              <a:ext uri="{FF2B5EF4-FFF2-40B4-BE49-F238E27FC236}">
                <a16:creationId xmlns:a16="http://schemas.microsoft.com/office/drawing/2014/main" id="{C5FE7821-B7DE-411C-8F38-49738C6A680F}"/>
              </a:ext>
            </a:extLst>
          </p:cNvPr>
          <p:cNvSpPr>
            <a:spLocks noGrp="1"/>
          </p:cNvSpPr>
          <p:nvPr>
            <p:ph idx="1"/>
          </p:nvPr>
        </p:nvSpPr>
        <p:spPr>
          <a:xfrm>
            <a:off x="838200" y="1572426"/>
            <a:ext cx="8092440" cy="4604537"/>
          </a:xfrm>
        </p:spPr>
        <p:txBody>
          <a:bodyPr/>
          <a:lstStyle/>
          <a:p>
            <a:r>
              <a:rPr lang="en-US"/>
              <a:t>Your screen should look like this: </a:t>
            </a:r>
          </a:p>
        </p:txBody>
      </p:sp>
      <p:pic>
        <p:nvPicPr>
          <p:cNvPr id="5" name="Picture 4" descr="A screenshot of a computer screen&#10;&#10;Description automatically generated">
            <a:extLst>
              <a:ext uri="{FF2B5EF4-FFF2-40B4-BE49-F238E27FC236}">
                <a16:creationId xmlns:a16="http://schemas.microsoft.com/office/drawing/2014/main" id="{4B349D96-BFD7-43F0-81D5-AB985DC7F9CC}"/>
              </a:ext>
            </a:extLst>
          </p:cNvPr>
          <p:cNvPicPr>
            <a:picLocks noChangeAspect="1"/>
          </p:cNvPicPr>
          <p:nvPr/>
        </p:nvPicPr>
        <p:blipFill rotWithShape="1">
          <a:blip r:embed="rId3">
            <a:extLst>
              <a:ext uri="{28A0092B-C50C-407E-A947-70E740481C1C}">
                <a14:useLocalDpi xmlns:a14="http://schemas.microsoft.com/office/drawing/2010/main" val="0"/>
              </a:ext>
            </a:extLst>
          </a:blip>
          <a:srcRect t="2963"/>
          <a:stretch/>
        </p:blipFill>
        <p:spPr>
          <a:xfrm>
            <a:off x="1016000" y="2039662"/>
            <a:ext cx="7914640" cy="4800083"/>
          </a:xfrm>
          <a:prstGeom prst="rect">
            <a:avLst/>
          </a:prstGeom>
        </p:spPr>
      </p:pic>
      <p:sp>
        <p:nvSpPr>
          <p:cNvPr id="6" name="Content Placeholder 2">
            <a:extLst>
              <a:ext uri="{FF2B5EF4-FFF2-40B4-BE49-F238E27FC236}">
                <a16:creationId xmlns:a16="http://schemas.microsoft.com/office/drawing/2014/main" id="{6AC1D316-4709-4C85-B67B-D0C3AAA3184B}"/>
              </a:ext>
            </a:extLst>
          </p:cNvPr>
          <p:cNvSpPr txBox="1">
            <a:spLocks/>
          </p:cNvSpPr>
          <p:nvPr/>
        </p:nvSpPr>
        <p:spPr>
          <a:xfrm>
            <a:off x="9159240" y="2037164"/>
            <a:ext cx="2717800" cy="4533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a:t>Turn on/off your Mic (mute) and Camera (video) using the controls along the bottom</a:t>
            </a:r>
          </a:p>
          <a:p>
            <a:r>
              <a:rPr lang="en-US" sz="2100"/>
              <a:t>During the meeting, you may need to wiggle your mouse to make the controls appear</a:t>
            </a:r>
          </a:p>
          <a:p>
            <a:r>
              <a:rPr lang="en-US" sz="2100"/>
              <a:t>For Callers: use *6 to unmute on the phone</a:t>
            </a:r>
          </a:p>
        </p:txBody>
      </p:sp>
      <p:sp>
        <p:nvSpPr>
          <p:cNvPr id="7" name="Oval 6">
            <a:extLst>
              <a:ext uri="{FF2B5EF4-FFF2-40B4-BE49-F238E27FC236}">
                <a16:creationId xmlns:a16="http://schemas.microsoft.com/office/drawing/2014/main" id="{8F5C8023-BA2C-4445-AB73-0A595766C37F}"/>
              </a:ext>
            </a:extLst>
          </p:cNvPr>
          <p:cNvSpPr/>
          <p:nvPr/>
        </p:nvSpPr>
        <p:spPr>
          <a:xfrm>
            <a:off x="3750692" y="6176963"/>
            <a:ext cx="1282262" cy="661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A67B566A-16C7-44BD-9DFD-0C09BEF12101}"/>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a:t>
            </a:fld>
            <a:endParaRPr lang="en-US" sz="2000" b="1"/>
          </a:p>
        </p:txBody>
      </p:sp>
    </p:spTree>
    <p:extLst>
      <p:ext uri="{BB962C8B-B14F-4D97-AF65-F5344CB8AC3E}">
        <p14:creationId xmlns:p14="http://schemas.microsoft.com/office/powerpoint/2010/main" val="4116954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DD86A-26EA-41A8-8A01-08557955A9DD}"/>
              </a:ext>
            </a:extLst>
          </p:cNvPr>
          <p:cNvSpPr>
            <a:spLocks noGrp="1"/>
          </p:cNvSpPr>
          <p:nvPr>
            <p:ph type="title"/>
          </p:nvPr>
        </p:nvSpPr>
        <p:spPr/>
        <p:txBody>
          <a:bodyPr/>
          <a:lstStyle/>
          <a:p>
            <a:r>
              <a:rPr lang="en-US"/>
              <a:t>All Six Potential </a:t>
            </a:r>
            <a:r>
              <a:rPr lang="en-US" i="1"/>
              <a:t>Undesirable Results </a:t>
            </a:r>
            <a:r>
              <a:rPr lang="en-US"/>
              <a:t>are Addressed for Indio Subbasin</a:t>
            </a:r>
          </a:p>
        </p:txBody>
      </p:sp>
      <p:sp>
        <p:nvSpPr>
          <p:cNvPr id="9" name="Content Placeholder 2">
            <a:extLst>
              <a:ext uri="{FF2B5EF4-FFF2-40B4-BE49-F238E27FC236}">
                <a16:creationId xmlns:a16="http://schemas.microsoft.com/office/drawing/2014/main" id="{FE2B01AB-C9DF-4A52-8DE0-122C5BD60534}"/>
              </a:ext>
            </a:extLst>
          </p:cNvPr>
          <p:cNvSpPr txBox="1">
            <a:spLocks/>
          </p:cNvSpPr>
          <p:nvPr/>
        </p:nvSpPr>
        <p:spPr>
          <a:xfrm>
            <a:off x="1593670" y="1822596"/>
            <a:ext cx="9962604" cy="42855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1800"/>
              </a:spcAft>
              <a:buFont typeface="Arial" panose="020B0604020202020204" pitchFamily="34" charset="0"/>
              <a:buNone/>
            </a:pPr>
            <a:r>
              <a:rPr lang="en-US" sz="2600"/>
              <a:t>Chronic lowering of groundwater levels </a:t>
            </a:r>
          </a:p>
          <a:p>
            <a:pPr marL="0" indent="0">
              <a:lnSpc>
                <a:spcPct val="110000"/>
              </a:lnSpc>
              <a:spcBef>
                <a:spcPts val="0"/>
              </a:spcBef>
              <a:spcAft>
                <a:spcPts val="1800"/>
              </a:spcAft>
              <a:buFont typeface="Arial" panose="020B0604020202020204" pitchFamily="34" charset="0"/>
              <a:buNone/>
            </a:pPr>
            <a:r>
              <a:rPr lang="en-US" sz="2600"/>
              <a:t>Reduction of groundwater storage</a:t>
            </a:r>
          </a:p>
          <a:p>
            <a:pPr marL="0" indent="0">
              <a:lnSpc>
                <a:spcPct val="110000"/>
              </a:lnSpc>
              <a:spcBef>
                <a:spcPts val="0"/>
              </a:spcBef>
              <a:spcAft>
                <a:spcPts val="1800"/>
              </a:spcAft>
              <a:buNone/>
            </a:pPr>
            <a:r>
              <a:rPr lang="en-US" sz="2600"/>
              <a:t>Land subsidence</a:t>
            </a:r>
          </a:p>
          <a:p>
            <a:pPr marL="0" indent="0">
              <a:lnSpc>
                <a:spcPct val="110000"/>
              </a:lnSpc>
              <a:spcBef>
                <a:spcPts val="0"/>
              </a:spcBef>
              <a:spcAft>
                <a:spcPts val="1800"/>
              </a:spcAft>
              <a:buFont typeface="Arial" panose="020B0604020202020204" pitchFamily="34" charset="0"/>
              <a:buNone/>
            </a:pPr>
            <a:r>
              <a:rPr lang="en-US" sz="2600"/>
              <a:t>Degraded water quality</a:t>
            </a:r>
          </a:p>
          <a:p>
            <a:pPr marL="0" indent="0">
              <a:lnSpc>
                <a:spcPct val="100000"/>
              </a:lnSpc>
              <a:spcBef>
                <a:spcPts val="0"/>
              </a:spcBef>
              <a:spcAft>
                <a:spcPts val="1800"/>
              </a:spcAft>
              <a:buNone/>
            </a:pPr>
            <a:r>
              <a:rPr lang="en-US" sz="2600"/>
              <a:t>Seawater intrusion</a:t>
            </a:r>
          </a:p>
          <a:p>
            <a:pPr marL="0" indent="0">
              <a:lnSpc>
                <a:spcPct val="100000"/>
              </a:lnSpc>
              <a:spcBef>
                <a:spcPts val="0"/>
              </a:spcBef>
              <a:spcAft>
                <a:spcPts val="1800"/>
              </a:spcAft>
              <a:buFont typeface="Arial" panose="020B0604020202020204" pitchFamily="34" charset="0"/>
              <a:buNone/>
            </a:pPr>
            <a:r>
              <a:rPr lang="en-US" sz="2600"/>
              <a:t>Depletions of connected surface water with impacts on beneficial uses including Groundwater Dependent Ecosystems (GDEs)</a:t>
            </a:r>
          </a:p>
          <a:p>
            <a:pPr>
              <a:spcBef>
                <a:spcPts val="0"/>
              </a:spcBef>
              <a:spcAft>
                <a:spcPts val="1800"/>
              </a:spcAft>
            </a:pPr>
            <a:endParaRPr lang="en-US" sz="2400">
              <a:solidFill>
                <a:schemeClr val="bg1"/>
              </a:solidFill>
            </a:endParaRPr>
          </a:p>
          <a:p>
            <a:pPr>
              <a:spcBef>
                <a:spcPts val="0"/>
              </a:spcBef>
              <a:spcAft>
                <a:spcPts val="1800"/>
              </a:spcAft>
            </a:pPr>
            <a:endParaRPr lang="en-US" sz="2400">
              <a:solidFill>
                <a:schemeClr val="bg1"/>
              </a:solidFill>
            </a:endParaRPr>
          </a:p>
          <a:p>
            <a:pPr>
              <a:spcBef>
                <a:spcPts val="0"/>
              </a:spcBef>
              <a:spcAft>
                <a:spcPts val="1800"/>
              </a:spcAft>
            </a:pPr>
            <a:endParaRPr lang="en-US" sz="2400">
              <a:solidFill>
                <a:schemeClr val="bg1"/>
              </a:solidFill>
            </a:endParaRPr>
          </a:p>
        </p:txBody>
      </p:sp>
      <p:grpSp>
        <p:nvGrpSpPr>
          <p:cNvPr id="10" name="Group 9">
            <a:extLst>
              <a:ext uri="{FF2B5EF4-FFF2-40B4-BE49-F238E27FC236}">
                <a16:creationId xmlns:a16="http://schemas.microsoft.com/office/drawing/2014/main" id="{EAD2D2AD-A1C3-4224-B92E-AC1145484FCF}"/>
              </a:ext>
            </a:extLst>
          </p:cNvPr>
          <p:cNvGrpSpPr/>
          <p:nvPr/>
        </p:nvGrpSpPr>
        <p:grpSpPr>
          <a:xfrm>
            <a:off x="838314" y="1824698"/>
            <a:ext cx="613286" cy="3813010"/>
            <a:chOff x="1069848" y="1433114"/>
            <a:chExt cx="647562" cy="3997466"/>
          </a:xfrm>
        </p:grpSpPr>
        <p:pic>
          <p:nvPicPr>
            <p:cNvPr id="11" name="Picture 10">
              <a:extLst>
                <a:ext uri="{FF2B5EF4-FFF2-40B4-BE49-F238E27FC236}">
                  <a16:creationId xmlns:a16="http://schemas.microsoft.com/office/drawing/2014/main" id="{805CBC43-D5AF-46F2-B1F8-3FD21F93C1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9848" y="1433114"/>
              <a:ext cx="615262" cy="585353"/>
            </a:xfrm>
            <a:prstGeom prst="rect">
              <a:avLst/>
            </a:prstGeom>
          </p:spPr>
        </p:pic>
        <p:pic>
          <p:nvPicPr>
            <p:cNvPr id="12" name="Picture 11">
              <a:extLst>
                <a:ext uri="{FF2B5EF4-FFF2-40B4-BE49-F238E27FC236}">
                  <a16:creationId xmlns:a16="http://schemas.microsoft.com/office/drawing/2014/main" id="{CCD89F68-5F30-42C3-BBD1-89075CB644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9849" y="2117318"/>
              <a:ext cx="614504" cy="592867"/>
            </a:xfrm>
            <a:prstGeom prst="rect">
              <a:avLst/>
            </a:prstGeom>
          </p:spPr>
        </p:pic>
        <p:pic>
          <p:nvPicPr>
            <p:cNvPr id="13" name="Picture 12">
              <a:extLst>
                <a:ext uri="{FF2B5EF4-FFF2-40B4-BE49-F238E27FC236}">
                  <a16:creationId xmlns:a16="http://schemas.microsoft.com/office/drawing/2014/main" id="{675B44C4-51B3-4321-8D0C-A6849EB5AC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2525" y="4155801"/>
              <a:ext cx="624885" cy="603036"/>
            </a:xfrm>
            <a:prstGeom prst="rect">
              <a:avLst/>
            </a:prstGeom>
          </p:spPr>
        </p:pic>
        <p:pic>
          <p:nvPicPr>
            <p:cNvPr id="17" name="Picture 16">
              <a:extLst>
                <a:ext uri="{FF2B5EF4-FFF2-40B4-BE49-F238E27FC236}">
                  <a16:creationId xmlns:a16="http://schemas.microsoft.com/office/drawing/2014/main" id="{A384E5BF-6337-46E8-82EC-EF4535982AC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3669" y="3492767"/>
              <a:ext cx="608785" cy="579191"/>
            </a:xfrm>
            <a:prstGeom prst="rect">
              <a:avLst/>
            </a:prstGeom>
          </p:spPr>
        </p:pic>
        <p:pic>
          <p:nvPicPr>
            <p:cNvPr id="18" name="Picture 17">
              <a:extLst>
                <a:ext uri="{FF2B5EF4-FFF2-40B4-BE49-F238E27FC236}">
                  <a16:creationId xmlns:a16="http://schemas.microsoft.com/office/drawing/2014/main" id="{88B724C8-9E29-437B-B0A2-9822969D2C8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69849" y="2776990"/>
              <a:ext cx="632606" cy="606247"/>
            </a:xfrm>
            <a:prstGeom prst="rect">
              <a:avLst/>
            </a:prstGeom>
          </p:spPr>
        </p:pic>
        <p:pic>
          <p:nvPicPr>
            <p:cNvPr id="19" name="Picture 18">
              <a:extLst>
                <a:ext uri="{FF2B5EF4-FFF2-40B4-BE49-F238E27FC236}">
                  <a16:creationId xmlns:a16="http://schemas.microsoft.com/office/drawing/2014/main" id="{5CE3C157-D4BC-4CBD-BCE3-C570CF10726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00289" y="4842678"/>
              <a:ext cx="609358" cy="587902"/>
            </a:xfrm>
            <a:prstGeom prst="rect">
              <a:avLst/>
            </a:prstGeom>
          </p:spPr>
        </p:pic>
      </p:grpSp>
      <p:sp>
        <p:nvSpPr>
          <p:cNvPr id="16" name="Slide Number Placeholder 3">
            <a:extLst>
              <a:ext uri="{FF2B5EF4-FFF2-40B4-BE49-F238E27FC236}">
                <a16:creationId xmlns:a16="http://schemas.microsoft.com/office/drawing/2014/main" id="{DD9BC445-754F-46A7-9EDA-AEAD8C5C552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20</a:t>
            </a:fld>
            <a:endParaRPr lang="en-US" sz="2000" b="1"/>
          </a:p>
        </p:txBody>
      </p:sp>
    </p:spTree>
    <p:extLst>
      <p:ext uri="{BB962C8B-B14F-4D97-AF65-F5344CB8AC3E}">
        <p14:creationId xmlns:p14="http://schemas.microsoft.com/office/powerpoint/2010/main" val="3274332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0215-C61C-4F8F-B711-C580148ECC57}"/>
              </a:ext>
            </a:extLst>
          </p:cNvPr>
          <p:cNvSpPr>
            <a:spLocks noGrp="1"/>
          </p:cNvSpPr>
          <p:nvPr>
            <p:ph type="title"/>
          </p:nvPr>
        </p:nvSpPr>
        <p:spPr>
          <a:xfrm>
            <a:off x="1045028" y="18255"/>
            <a:ext cx="11072907" cy="1325563"/>
          </a:xfrm>
        </p:spPr>
        <p:txBody>
          <a:bodyPr/>
          <a:lstStyle/>
          <a:p>
            <a:r>
              <a:rPr lang="en-US" dirty="0"/>
              <a:t>Identifying Undesirable Results and Minimum Thresholds for Groundwater Levels</a:t>
            </a:r>
            <a:endParaRPr lang="en-US" sz="2800" dirty="0"/>
          </a:p>
        </p:txBody>
      </p:sp>
      <p:sp>
        <p:nvSpPr>
          <p:cNvPr id="3" name="Content Placeholder 2">
            <a:extLst>
              <a:ext uri="{FF2B5EF4-FFF2-40B4-BE49-F238E27FC236}">
                <a16:creationId xmlns:a16="http://schemas.microsoft.com/office/drawing/2014/main" id="{1E5DFCD5-1A58-4AC1-A20F-DF75A91144BA}"/>
              </a:ext>
            </a:extLst>
          </p:cNvPr>
          <p:cNvSpPr>
            <a:spLocks noGrp="1"/>
          </p:cNvSpPr>
          <p:nvPr>
            <p:ph idx="1"/>
          </p:nvPr>
        </p:nvSpPr>
        <p:spPr>
          <a:xfrm>
            <a:off x="655320" y="1688841"/>
            <a:ext cx="11279736" cy="4488122"/>
          </a:xfrm>
        </p:spPr>
        <p:txBody>
          <a:bodyPr>
            <a:normAutofit/>
          </a:bodyPr>
          <a:lstStyle/>
          <a:p>
            <a:pPr marL="0" indent="0">
              <a:buNone/>
            </a:pPr>
            <a:r>
              <a:rPr lang="en-US" dirty="0"/>
              <a:t>What </a:t>
            </a:r>
            <a:r>
              <a:rPr lang="en-US" i="1" dirty="0"/>
              <a:t>undesirable results </a:t>
            </a:r>
            <a:r>
              <a:rPr lang="en-US" dirty="0"/>
              <a:t>do we want to avoid?</a:t>
            </a:r>
          </a:p>
          <a:p>
            <a:pPr lvl="1" indent="-342900"/>
            <a:r>
              <a:rPr lang="en-US" sz="2600" dirty="0"/>
              <a:t>Significant and unreasonable reduction in the long-term viability of domestic, agricultural, municipal, or environmental uses </a:t>
            </a:r>
          </a:p>
          <a:p>
            <a:pPr lvl="1" indent="-342900"/>
            <a:r>
              <a:rPr lang="en-US" sz="2600" b="0" dirty="0"/>
              <a:t>Impacts to relatively shallow wells, including small wate</a:t>
            </a:r>
            <a:r>
              <a:rPr lang="en-US" sz="2600" dirty="0"/>
              <a:t>r system and private drinking water supply wells</a:t>
            </a:r>
          </a:p>
          <a:p>
            <a:pPr marL="342900" lvl="1" indent="0">
              <a:buNone/>
            </a:pPr>
            <a:endParaRPr lang="en-US" sz="2600" dirty="0"/>
          </a:p>
          <a:p>
            <a:pPr marL="0" indent="0">
              <a:buNone/>
            </a:pPr>
            <a:r>
              <a:rPr lang="en-US" dirty="0"/>
              <a:t>How are Minimum Thresholds (MT) defined? </a:t>
            </a:r>
          </a:p>
          <a:p>
            <a:pPr lvl="1" indent="-342900"/>
            <a:r>
              <a:rPr lang="en-US" sz="2800" dirty="0"/>
              <a:t> </a:t>
            </a:r>
            <a:r>
              <a:rPr lang="en-US" sz="2600" dirty="0"/>
              <a:t>MT is a numeric value used to define undesirable results</a:t>
            </a:r>
          </a:p>
          <a:p>
            <a:pPr lvl="1" indent="-342900"/>
            <a:r>
              <a:rPr lang="en-US" sz="2600" dirty="0"/>
              <a:t> Defined here as the historical low groundwater level at a key well</a:t>
            </a:r>
          </a:p>
          <a:p>
            <a:pPr marL="457200" lvl="1" indent="0">
              <a:buNone/>
            </a:pPr>
            <a:endParaRPr lang="en-US" sz="3200" b="0" dirty="0"/>
          </a:p>
          <a:p>
            <a:endParaRPr lang="en-US" sz="3200" dirty="0"/>
          </a:p>
        </p:txBody>
      </p:sp>
      <p:sp>
        <p:nvSpPr>
          <p:cNvPr id="6" name="Slide Number Placeholder 3">
            <a:extLst>
              <a:ext uri="{FF2B5EF4-FFF2-40B4-BE49-F238E27FC236}">
                <a16:creationId xmlns:a16="http://schemas.microsoft.com/office/drawing/2014/main" id="{722DD066-00A6-4637-8DAC-E21BDDBF8C24}"/>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21</a:t>
            </a:fld>
            <a:endParaRPr lang="en-US" sz="2000" b="1"/>
          </a:p>
        </p:txBody>
      </p:sp>
      <p:pic>
        <p:nvPicPr>
          <p:cNvPr id="5" name="Picture 4">
            <a:extLst>
              <a:ext uri="{FF2B5EF4-FFF2-40B4-BE49-F238E27FC236}">
                <a16:creationId xmlns:a16="http://schemas.microsoft.com/office/drawing/2014/main" id="{B66B9B78-C3F8-4C5D-9817-ECE815B7F3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7621" y="330041"/>
            <a:ext cx="615262" cy="585353"/>
          </a:xfrm>
          <a:prstGeom prst="rect">
            <a:avLst/>
          </a:prstGeom>
        </p:spPr>
      </p:pic>
    </p:spTree>
    <p:extLst>
      <p:ext uri="{BB962C8B-B14F-4D97-AF65-F5344CB8AC3E}">
        <p14:creationId xmlns:p14="http://schemas.microsoft.com/office/powerpoint/2010/main" val="3667183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0215-C61C-4F8F-B711-C580148ECC57}"/>
              </a:ext>
            </a:extLst>
          </p:cNvPr>
          <p:cNvSpPr>
            <a:spLocks noGrp="1"/>
          </p:cNvSpPr>
          <p:nvPr>
            <p:ph type="title"/>
          </p:nvPr>
        </p:nvSpPr>
        <p:spPr>
          <a:xfrm>
            <a:off x="604157" y="314325"/>
            <a:ext cx="11038114" cy="866829"/>
          </a:xfrm>
        </p:spPr>
        <p:txBody>
          <a:bodyPr>
            <a:normAutofit/>
          </a:bodyPr>
          <a:lstStyle/>
          <a:p>
            <a:r>
              <a:rPr lang="en-US" dirty="0"/>
              <a:t>MTs as Historical Lows Measured at Key Wells</a:t>
            </a:r>
          </a:p>
        </p:txBody>
      </p:sp>
      <p:sp>
        <p:nvSpPr>
          <p:cNvPr id="6" name="Content Placeholder 14">
            <a:extLst>
              <a:ext uri="{FF2B5EF4-FFF2-40B4-BE49-F238E27FC236}">
                <a16:creationId xmlns:a16="http://schemas.microsoft.com/office/drawing/2014/main" id="{EB78D8ED-4133-45C9-A2BC-7AEC10505C9C}"/>
              </a:ext>
            </a:extLst>
          </p:cNvPr>
          <p:cNvSpPr txBox="1">
            <a:spLocks/>
          </p:cNvSpPr>
          <p:nvPr/>
        </p:nvSpPr>
        <p:spPr>
          <a:xfrm>
            <a:off x="-176975" y="1462700"/>
            <a:ext cx="5171134" cy="4692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050" b="0"/>
          </a:p>
          <a:p>
            <a:pPr marL="803275" lvl="2" indent="0" defTabSz="541338">
              <a:buFont typeface="Arial" panose="020B0604020202020204" pitchFamily="34" charset="0"/>
              <a:buNone/>
            </a:pPr>
            <a:endParaRPr lang="en-US" b="0"/>
          </a:p>
        </p:txBody>
      </p:sp>
      <p:grpSp>
        <p:nvGrpSpPr>
          <p:cNvPr id="4" name="Group 3">
            <a:extLst>
              <a:ext uri="{FF2B5EF4-FFF2-40B4-BE49-F238E27FC236}">
                <a16:creationId xmlns:a16="http://schemas.microsoft.com/office/drawing/2014/main" id="{4E200516-6C51-4C18-9832-B527FFE27360}"/>
              </a:ext>
            </a:extLst>
          </p:cNvPr>
          <p:cNvGrpSpPr/>
          <p:nvPr/>
        </p:nvGrpSpPr>
        <p:grpSpPr>
          <a:xfrm>
            <a:off x="6282050" y="2743199"/>
            <a:ext cx="5698213" cy="3536218"/>
            <a:chOff x="6207696" y="1599534"/>
            <a:chExt cx="5701969" cy="4128604"/>
          </a:xfrm>
        </p:grpSpPr>
        <p:pic>
          <p:nvPicPr>
            <p:cNvPr id="19" name="Picture 18" descr="Chart, line chart&#10;&#10;Description automatically generated">
              <a:extLst>
                <a:ext uri="{FF2B5EF4-FFF2-40B4-BE49-F238E27FC236}">
                  <a16:creationId xmlns:a16="http://schemas.microsoft.com/office/drawing/2014/main" id="{68C85018-FE47-4A09-9327-A4BC4E8C68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07696" y="1599534"/>
              <a:ext cx="5701969" cy="4128604"/>
            </a:xfrm>
            <a:prstGeom prst="rect">
              <a:avLst/>
            </a:prstGeom>
          </p:spPr>
        </p:pic>
        <p:pic>
          <p:nvPicPr>
            <p:cNvPr id="17" name="Picture 16" descr="Map&#10;&#10;Description automatically generated">
              <a:extLst>
                <a:ext uri="{FF2B5EF4-FFF2-40B4-BE49-F238E27FC236}">
                  <a16:creationId xmlns:a16="http://schemas.microsoft.com/office/drawing/2014/main" id="{C7C5EAE0-5DDC-4748-88AD-4A3414F22EC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043805" y="1927402"/>
              <a:ext cx="1758918" cy="1463291"/>
            </a:xfrm>
            <a:prstGeom prst="rect">
              <a:avLst/>
            </a:prstGeom>
          </p:spPr>
        </p:pic>
        <p:sp>
          <p:nvSpPr>
            <p:cNvPr id="18" name="Flowchart: Connector 17">
              <a:extLst>
                <a:ext uri="{FF2B5EF4-FFF2-40B4-BE49-F238E27FC236}">
                  <a16:creationId xmlns:a16="http://schemas.microsoft.com/office/drawing/2014/main" id="{79232E9C-D5DA-4CAE-95B9-F7562E0ADF78}"/>
                </a:ext>
              </a:extLst>
            </p:cNvPr>
            <p:cNvSpPr/>
            <p:nvPr/>
          </p:nvSpPr>
          <p:spPr>
            <a:xfrm>
              <a:off x="11144872" y="2563002"/>
              <a:ext cx="147391" cy="14230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91775A77-7CA8-41B1-BAD3-82D57DE487A4}"/>
              </a:ext>
            </a:extLst>
          </p:cNvPr>
          <p:cNvGrpSpPr/>
          <p:nvPr/>
        </p:nvGrpSpPr>
        <p:grpSpPr>
          <a:xfrm>
            <a:off x="604156" y="2724149"/>
            <a:ext cx="5305795" cy="3560135"/>
            <a:chOff x="211736" y="1604402"/>
            <a:chExt cx="5774416" cy="4194108"/>
          </a:xfrm>
        </p:grpSpPr>
        <p:pic>
          <p:nvPicPr>
            <p:cNvPr id="21" name="Picture 20" descr="Chart&#10;&#10;Description automatically generated">
              <a:extLst>
                <a:ext uri="{FF2B5EF4-FFF2-40B4-BE49-F238E27FC236}">
                  <a16:creationId xmlns:a16="http://schemas.microsoft.com/office/drawing/2014/main" id="{6EBAC7D9-B0E0-43DF-AD6A-E5257E10CE5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11736" y="1604402"/>
              <a:ext cx="5774416" cy="4194108"/>
            </a:xfrm>
            <a:prstGeom prst="rect">
              <a:avLst/>
            </a:prstGeom>
          </p:spPr>
        </p:pic>
        <p:pic>
          <p:nvPicPr>
            <p:cNvPr id="22" name="Picture 21" descr="Map&#10;&#10;Description automatically generated">
              <a:extLst>
                <a:ext uri="{FF2B5EF4-FFF2-40B4-BE49-F238E27FC236}">
                  <a16:creationId xmlns:a16="http://schemas.microsoft.com/office/drawing/2014/main" id="{AB86E563-457D-4F4B-B845-2FFE7C84EE7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213570" y="1786469"/>
              <a:ext cx="1572172" cy="1307932"/>
            </a:xfrm>
            <a:prstGeom prst="rect">
              <a:avLst/>
            </a:prstGeom>
          </p:spPr>
        </p:pic>
        <p:sp>
          <p:nvSpPr>
            <p:cNvPr id="23" name="Flowchart: Connector 22">
              <a:extLst>
                <a:ext uri="{FF2B5EF4-FFF2-40B4-BE49-F238E27FC236}">
                  <a16:creationId xmlns:a16="http://schemas.microsoft.com/office/drawing/2014/main" id="{7DD807D9-DE1D-4EC1-9FC0-E640CB9233D4}"/>
                </a:ext>
              </a:extLst>
            </p:cNvPr>
            <p:cNvSpPr/>
            <p:nvPr/>
          </p:nvSpPr>
          <p:spPr>
            <a:xfrm>
              <a:off x="4567881" y="2031211"/>
              <a:ext cx="135924" cy="12719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3">
            <a:extLst>
              <a:ext uri="{FF2B5EF4-FFF2-40B4-BE49-F238E27FC236}">
                <a16:creationId xmlns:a16="http://schemas.microsoft.com/office/drawing/2014/main" id="{F86FEE5C-A48A-4AE5-A9C0-121147504F5A}"/>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22</a:t>
            </a:fld>
            <a:endParaRPr lang="en-US" sz="2000" b="1"/>
          </a:p>
        </p:txBody>
      </p:sp>
      <p:sp>
        <p:nvSpPr>
          <p:cNvPr id="3" name="TextBox 2">
            <a:extLst>
              <a:ext uri="{FF2B5EF4-FFF2-40B4-BE49-F238E27FC236}">
                <a16:creationId xmlns:a16="http://schemas.microsoft.com/office/drawing/2014/main" id="{DF8B3F18-20AC-4CF0-9244-132E3764BA62}"/>
              </a:ext>
            </a:extLst>
          </p:cNvPr>
          <p:cNvSpPr txBox="1"/>
          <p:nvPr/>
        </p:nvSpPr>
        <p:spPr>
          <a:xfrm>
            <a:off x="846364" y="1537594"/>
            <a:ext cx="10741480" cy="1371658"/>
          </a:xfrm>
          <a:prstGeom prst="rect">
            <a:avLst/>
          </a:prstGeom>
          <a:noFill/>
        </p:spPr>
        <p:txBody>
          <a:bodyPr wrap="square" lIns="91440" tIns="45720" rIns="91440" bIns="45720" rtlCol="0" anchor="t">
            <a:spAutoFit/>
          </a:bodyPr>
          <a:lstStyle/>
          <a:p>
            <a:pPr lvl="1" indent="-342900">
              <a:lnSpc>
                <a:spcPct val="90000"/>
              </a:lnSpc>
              <a:spcBef>
                <a:spcPts val="1000"/>
              </a:spcBef>
              <a:spcAft>
                <a:spcPts val="600"/>
              </a:spcAft>
              <a:buClr>
                <a:schemeClr val="accent4"/>
              </a:buClr>
              <a:buSzPct val="80000"/>
              <a:buFont typeface="Wingdings" panose="05000000000000000000" pitchFamily="2" charset="2"/>
              <a:buChar char="§"/>
            </a:pPr>
            <a:r>
              <a:rPr lang="en-US" sz="2600" dirty="0"/>
              <a:t>Historical lows occurred in about 2009 with no reported shortages</a:t>
            </a:r>
          </a:p>
          <a:p>
            <a:pPr lvl="1" indent="-342900">
              <a:lnSpc>
                <a:spcPct val="90000"/>
              </a:lnSpc>
              <a:spcBef>
                <a:spcPts val="1000"/>
              </a:spcBef>
              <a:spcAft>
                <a:spcPts val="600"/>
              </a:spcAft>
              <a:buClr>
                <a:schemeClr val="accent4"/>
              </a:buClr>
              <a:buSzPct val="80000"/>
              <a:buFont typeface="Wingdings" panose="05000000000000000000" pitchFamily="2" charset="2"/>
              <a:buChar char="§"/>
            </a:pPr>
            <a:r>
              <a:rPr lang="en-US" sz="2600" dirty="0"/>
              <a:t>MTs compared favorably with well depths in small water system wells</a:t>
            </a:r>
            <a:endParaRPr lang="en-US" sz="2600" dirty="0">
              <a:cs typeface="segoe ui"/>
            </a:endParaRPr>
          </a:p>
          <a:p>
            <a:endParaRPr lang="en-US" dirty="0"/>
          </a:p>
        </p:txBody>
      </p:sp>
    </p:spTree>
    <p:extLst>
      <p:ext uri="{BB962C8B-B14F-4D97-AF65-F5344CB8AC3E}">
        <p14:creationId xmlns:p14="http://schemas.microsoft.com/office/powerpoint/2010/main" val="1752045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AA90-10A4-45E5-9830-9183CB3185F2}"/>
              </a:ext>
            </a:extLst>
          </p:cNvPr>
          <p:cNvSpPr>
            <a:spLocks noGrp="1"/>
          </p:cNvSpPr>
          <p:nvPr>
            <p:ph type="title"/>
          </p:nvPr>
        </p:nvSpPr>
        <p:spPr/>
        <p:txBody>
          <a:bodyPr/>
          <a:lstStyle/>
          <a:p>
            <a:r>
              <a:rPr lang="en-US"/>
              <a:t>Groundwater Level MTs are set at Key Wells</a:t>
            </a:r>
          </a:p>
        </p:txBody>
      </p:sp>
      <p:pic>
        <p:nvPicPr>
          <p:cNvPr id="4" name="Content Placeholder 3" descr="Map&#10;&#10;Description automatically generated">
            <a:extLst>
              <a:ext uri="{FF2B5EF4-FFF2-40B4-BE49-F238E27FC236}">
                <a16:creationId xmlns:a16="http://schemas.microsoft.com/office/drawing/2014/main" id="{89FB56FA-6DF6-4EA0-A129-D68B7802E5D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6401414" y="1460090"/>
            <a:ext cx="5716522" cy="5303520"/>
          </a:xfrm>
          <a:prstGeom prst="rect">
            <a:avLst/>
          </a:prstGeom>
        </p:spPr>
      </p:pic>
      <p:sp>
        <p:nvSpPr>
          <p:cNvPr id="3" name="TextBox 2">
            <a:extLst>
              <a:ext uri="{FF2B5EF4-FFF2-40B4-BE49-F238E27FC236}">
                <a16:creationId xmlns:a16="http://schemas.microsoft.com/office/drawing/2014/main" id="{5216ADCF-274E-43CD-AA81-371EEFBEFBA5}"/>
              </a:ext>
            </a:extLst>
          </p:cNvPr>
          <p:cNvSpPr txBox="1"/>
          <p:nvPr/>
        </p:nvSpPr>
        <p:spPr>
          <a:xfrm>
            <a:off x="653143" y="1573212"/>
            <a:ext cx="5780314" cy="800219"/>
          </a:xfrm>
          <a:prstGeom prst="rect">
            <a:avLst/>
          </a:prstGeom>
          <a:noFill/>
        </p:spPr>
        <p:txBody>
          <a:bodyPr wrap="square" rtlCol="0">
            <a:spAutoFit/>
          </a:bodyPr>
          <a:lstStyle/>
          <a:p>
            <a:endParaRPr lang="en-US" sz="2800"/>
          </a:p>
          <a:p>
            <a:endParaRPr lang="en-US"/>
          </a:p>
        </p:txBody>
      </p:sp>
      <p:sp>
        <p:nvSpPr>
          <p:cNvPr id="6" name="TextBox 5">
            <a:extLst>
              <a:ext uri="{FF2B5EF4-FFF2-40B4-BE49-F238E27FC236}">
                <a16:creationId xmlns:a16="http://schemas.microsoft.com/office/drawing/2014/main" id="{C808E0AB-2F39-458F-A6E6-5A2876B2F367}"/>
              </a:ext>
            </a:extLst>
          </p:cNvPr>
          <p:cNvSpPr txBox="1"/>
          <p:nvPr/>
        </p:nvSpPr>
        <p:spPr>
          <a:xfrm>
            <a:off x="9423722" y="1967449"/>
            <a:ext cx="2694214" cy="461665"/>
          </a:xfrm>
          <a:prstGeom prst="rect">
            <a:avLst/>
          </a:prstGeom>
          <a:noFill/>
        </p:spPr>
        <p:txBody>
          <a:bodyPr wrap="square" rtlCol="0">
            <a:spAutoFit/>
          </a:bodyPr>
          <a:lstStyle/>
          <a:p>
            <a:r>
              <a:rPr lang="en-US" sz="2400" b="1">
                <a:solidFill>
                  <a:schemeClr val="bg1"/>
                </a:solidFill>
              </a:rPr>
              <a:t>57 wells selected</a:t>
            </a:r>
          </a:p>
        </p:txBody>
      </p:sp>
      <p:sp>
        <p:nvSpPr>
          <p:cNvPr id="9" name="Content Placeholder 2">
            <a:extLst>
              <a:ext uri="{FF2B5EF4-FFF2-40B4-BE49-F238E27FC236}">
                <a16:creationId xmlns:a16="http://schemas.microsoft.com/office/drawing/2014/main" id="{5F815108-BC5F-4358-ADBA-7CFB80890050}"/>
              </a:ext>
            </a:extLst>
          </p:cNvPr>
          <p:cNvSpPr txBox="1">
            <a:spLocks/>
          </p:cNvSpPr>
          <p:nvPr/>
        </p:nvSpPr>
        <p:spPr>
          <a:xfrm>
            <a:off x="589351" y="1573213"/>
            <a:ext cx="5745461" cy="4603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Key Well selection factors include:</a:t>
            </a:r>
          </a:p>
          <a:p>
            <a:pPr marL="457200" indent="-457200">
              <a:buFont typeface="Wingdings" panose="05000000000000000000" pitchFamily="2" charset="2"/>
              <a:buChar char="§"/>
            </a:pPr>
            <a:r>
              <a:rPr lang="en-US" sz="2400" dirty="0"/>
              <a:t>Well construction data available</a:t>
            </a:r>
          </a:p>
          <a:p>
            <a:pPr marL="457200" indent="-457200">
              <a:buFont typeface="Wingdings" panose="05000000000000000000" pitchFamily="2" charset="2"/>
              <a:buChar char="§"/>
            </a:pPr>
            <a:r>
              <a:rPr lang="en-US" sz="2400" dirty="0"/>
              <a:t>Current monitoring</a:t>
            </a:r>
          </a:p>
          <a:p>
            <a:pPr marL="457200" indent="-457200">
              <a:buFont typeface="Wingdings" panose="05000000000000000000" pitchFamily="2" charset="2"/>
              <a:buChar char="§"/>
            </a:pPr>
            <a:r>
              <a:rPr lang="en-US" sz="2400" dirty="0"/>
              <a:t>Long, reliable record</a:t>
            </a:r>
          </a:p>
          <a:p>
            <a:pPr marL="457200" indent="-457200">
              <a:buFont typeface="Wingdings" panose="05000000000000000000" pitchFamily="2" charset="2"/>
              <a:buChar char="§"/>
            </a:pPr>
            <a:r>
              <a:rPr lang="en-US" sz="2400" dirty="0"/>
              <a:t>Areal distribution</a:t>
            </a:r>
          </a:p>
          <a:p>
            <a:pPr marL="457200" indent="-457200">
              <a:buFont typeface="Wingdings" panose="05000000000000000000" pitchFamily="2" charset="2"/>
              <a:buChar char="§"/>
            </a:pPr>
            <a:r>
              <a:rPr lang="en-US" sz="2400" dirty="0"/>
              <a:t>Location among production wells</a:t>
            </a:r>
          </a:p>
          <a:p>
            <a:pPr marL="457200" indent="-457200">
              <a:buFont typeface="Wingdings" panose="05000000000000000000" pitchFamily="2" charset="2"/>
              <a:buChar char="§"/>
            </a:pPr>
            <a:r>
              <a:rPr lang="en-US" sz="2400" dirty="0"/>
              <a:t>Proximity to small water systems</a:t>
            </a:r>
          </a:p>
          <a:p>
            <a:pPr marL="457200" indent="-457200">
              <a:buFont typeface="Wingdings" panose="05000000000000000000" pitchFamily="2" charset="2"/>
              <a:buChar char="§"/>
            </a:pPr>
            <a:r>
              <a:rPr lang="en-US" sz="2400" dirty="0"/>
              <a:t>All GSAs represented</a:t>
            </a:r>
          </a:p>
          <a:p>
            <a:endParaRPr lang="en-US" sz="2400" dirty="0"/>
          </a:p>
        </p:txBody>
      </p:sp>
      <p:sp>
        <p:nvSpPr>
          <p:cNvPr id="8" name="Slide Number Placeholder 3">
            <a:extLst>
              <a:ext uri="{FF2B5EF4-FFF2-40B4-BE49-F238E27FC236}">
                <a16:creationId xmlns:a16="http://schemas.microsoft.com/office/drawing/2014/main" id="{FD5935BF-9DEC-4025-8B5F-A7C7EBDBE320}"/>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23</a:t>
            </a:fld>
            <a:endParaRPr lang="en-US" sz="2000" b="1"/>
          </a:p>
        </p:txBody>
      </p:sp>
    </p:spTree>
    <p:extLst>
      <p:ext uri="{BB962C8B-B14F-4D97-AF65-F5344CB8AC3E}">
        <p14:creationId xmlns:p14="http://schemas.microsoft.com/office/powerpoint/2010/main" val="3851200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DD86A-26EA-41A8-8A01-08557955A9DD}"/>
              </a:ext>
            </a:extLst>
          </p:cNvPr>
          <p:cNvSpPr>
            <a:spLocks noGrp="1"/>
          </p:cNvSpPr>
          <p:nvPr>
            <p:ph type="title"/>
          </p:nvPr>
        </p:nvSpPr>
        <p:spPr/>
        <p:txBody>
          <a:bodyPr/>
          <a:lstStyle/>
          <a:p>
            <a:r>
              <a:rPr lang="en-US"/>
              <a:t>MTs for Groundwater Levels</a:t>
            </a:r>
          </a:p>
        </p:txBody>
      </p:sp>
      <p:sp>
        <p:nvSpPr>
          <p:cNvPr id="16" name="Content Placeholder 2">
            <a:extLst>
              <a:ext uri="{FF2B5EF4-FFF2-40B4-BE49-F238E27FC236}">
                <a16:creationId xmlns:a16="http://schemas.microsoft.com/office/drawing/2014/main" id="{DD5E5708-DD10-4523-B377-9674EF7F4F5E}"/>
              </a:ext>
            </a:extLst>
          </p:cNvPr>
          <p:cNvSpPr>
            <a:spLocks noGrp="1"/>
          </p:cNvSpPr>
          <p:nvPr/>
        </p:nvSpPr>
        <p:spPr>
          <a:xfrm>
            <a:off x="483479" y="1494594"/>
            <a:ext cx="7168055" cy="26654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dirty="0"/>
              <a:t>Historical lows as measured at Key Wells:</a:t>
            </a:r>
          </a:p>
          <a:p>
            <a:pPr marL="0" indent="0">
              <a:buNone/>
            </a:pPr>
            <a:r>
              <a:rPr lang="en-US" sz="2800" dirty="0">
                <a:solidFill>
                  <a:schemeClr val="accent3">
                    <a:lumMod val="90000"/>
                  </a:schemeClr>
                </a:solidFill>
              </a:rPr>
              <a:t>An undesirable result occurs when the MT is crossed in five consecutive low-season monitoring events in 25% of wells across the subbasin</a:t>
            </a:r>
          </a:p>
          <a:p>
            <a:pPr marL="226695" indent="0">
              <a:buNone/>
            </a:pPr>
            <a:endParaRPr lang="en-US" dirty="0">
              <a:cs typeface="segoe ui"/>
            </a:endParaRPr>
          </a:p>
          <a:p>
            <a:pPr lvl="1"/>
            <a:endParaRPr lang="en-US" dirty="0"/>
          </a:p>
        </p:txBody>
      </p:sp>
      <p:pic>
        <p:nvPicPr>
          <p:cNvPr id="9" name="Content Placeholder 3" descr="Map&#10;&#10;Description automatically generated">
            <a:extLst>
              <a:ext uri="{FF2B5EF4-FFF2-40B4-BE49-F238E27FC236}">
                <a16:creationId xmlns:a16="http://schemas.microsoft.com/office/drawing/2014/main" id="{89FB56FA-6DF6-4EA0-A129-D68B7802E5D9}"/>
              </a:ext>
            </a:extLst>
          </p:cNvPr>
          <p:cNvPicPr>
            <a:picLocks noGrp="1"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921389" y="849486"/>
            <a:ext cx="4277710" cy="3968658"/>
          </a:xfrm>
          <a:prstGeom prst="rect">
            <a:avLst/>
          </a:prstGeom>
        </p:spPr>
      </p:pic>
      <p:grpSp>
        <p:nvGrpSpPr>
          <p:cNvPr id="5" name="Group 4">
            <a:extLst>
              <a:ext uri="{FF2B5EF4-FFF2-40B4-BE49-F238E27FC236}">
                <a16:creationId xmlns:a16="http://schemas.microsoft.com/office/drawing/2014/main" id="{91775A77-7CA8-41B1-BAD3-82D57DE487A4}"/>
              </a:ext>
            </a:extLst>
          </p:cNvPr>
          <p:cNvGrpSpPr/>
          <p:nvPr/>
        </p:nvGrpSpPr>
        <p:grpSpPr>
          <a:xfrm>
            <a:off x="5297193" y="3752193"/>
            <a:ext cx="4677103" cy="3087552"/>
            <a:chOff x="211736" y="1604402"/>
            <a:chExt cx="5774416" cy="4194108"/>
          </a:xfrm>
        </p:grpSpPr>
        <p:pic>
          <p:nvPicPr>
            <p:cNvPr id="6" name="Picture 5" descr="Chart&#10;&#10;Description automatically generated">
              <a:extLst>
                <a:ext uri="{FF2B5EF4-FFF2-40B4-BE49-F238E27FC236}">
                  <a16:creationId xmlns:a16="http://schemas.microsoft.com/office/drawing/2014/main" id="{6EBAC7D9-B0E0-43DF-AD6A-E5257E10CE5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211736" y="1604402"/>
              <a:ext cx="5774416" cy="4194108"/>
            </a:xfrm>
            <a:prstGeom prst="rect">
              <a:avLst/>
            </a:prstGeom>
          </p:spPr>
        </p:pic>
        <p:pic>
          <p:nvPicPr>
            <p:cNvPr id="7" name="Picture 6" descr="Map&#10;&#10;Description automatically generated">
              <a:extLst>
                <a:ext uri="{FF2B5EF4-FFF2-40B4-BE49-F238E27FC236}">
                  <a16:creationId xmlns:a16="http://schemas.microsoft.com/office/drawing/2014/main" id="{AB86E563-457D-4F4B-B845-2FFE7C84EE7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4213570" y="1786469"/>
              <a:ext cx="1572172" cy="1307932"/>
            </a:xfrm>
            <a:prstGeom prst="rect">
              <a:avLst/>
            </a:prstGeom>
          </p:spPr>
        </p:pic>
        <p:sp>
          <p:nvSpPr>
            <p:cNvPr id="8" name="Flowchart: Connector 7">
              <a:extLst>
                <a:ext uri="{FF2B5EF4-FFF2-40B4-BE49-F238E27FC236}">
                  <a16:creationId xmlns:a16="http://schemas.microsoft.com/office/drawing/2014/main" id="{7DD807D9-DE1D-4EC1-9FC0-E640CB9233D4}"/>
                </a:ext>
              </a:extLst>
            </p:cNvPr>
            <p:cNvSpPr/>
            <p:nvPr/>
          </p:nvSpPr>
          <p:spPr>
            <a:xfrm>
              <a:off x="4567881" y="2031211"/>
              <a:ext cx="135924" cy="12719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1" name="Oval 10">
            <a:extLst>
              <a:ext uri="{FF2B5EF4-FFF2-40B4-BE49-F238E27FC236}">
                <a16:creationId xmlns:a16="http://schemas.microsoft.com/office/drawing/2014/main" id="{B4E4B962-ED56-4237-ACE9-76B4870255A5}"/>
              </a:ext>
            </a:extLst>
          </p:cNvPr>
          <p:cNvSpPr/>
          <p:nvPr/>
        </p:nvSpPr>
        <p:spPr>
          <a:xfrm>
            <a:off x="8151201" y="5529305"/>
            <a:ext cx="885669" cy="80882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FFD97401-9C8F-4367-B825-6885104A4BBB}"/>
              </a:ext>
            </a:extLst>
          </p:cNvPr>
          <p:cNvSpPr txBox="1"/>
          <p:nvPr/>
        </p:nvSpPr>
        <p:spPr>
          <a:xfrm>
            <a:off x="525517" y="4224797"/>
            <a:ext cx="4609350" cy="1661993"/>
          </a:xfrm>
          <a:prstGeom prst="rect">
            <a:avLst/>
          </a:prstGeom>
          <a:noFill/>
        </p:spPr>
        <p:txBody>
          <a:bodyPr wrap="square" rtlCol="0">
            <a:spAutoFit/>
          </a:bodyPr>
          <a:lstStyle/>
          <a:p>
            <a:pPr marL="0" indent="0">
              <a:buNone/>
            </a:pPr>
            <a:r>
              <a:rPr lang="en-US" sz="2800" dirty="0"/>
              <a:t>GSAs will monitor levels, respond as needed, and provide annual reporting</a:t>
            </a:r>
          </a:p>
          <a:p>
            <a:endParaRPr lang="en-US" dirty="0"/>
          </a:p>
        </p:txBody>
      </p:sp>
      <p:sp>
        <p:nvSpPr>
          <p:cNvPr id="12" name="Slide Number Placeholder 3">
            <a:extLst>
              <a:ext uri="{FF2B5EF4-FFF2-40B4-BE49-F238E27FC236}">
                <a16:creationId xmlns:a16="http://schemas.microsoft.com/office/drawing/2014/main" id="{82FAD43C-451D-4910-A47C-E3C8F8BE06A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24</a:t>
            </a:fld>
            <a:endParaRPr lang="en-US" sz="2000" b="1"/>
          </a:p>
        </p:txBody>
      </p:sp>
    </p:spTree>
    <p:extLst>
      <p:ext uri="{BB962C8B-B14F-4D97-AF65-F5344CB8AC3E}">
        <p14:creationId xmlns:p14="http://schemas.microsoft.com/office/powerpoint/2010/main" val="4204176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DD86A-26EA-41A8-8A01-08557955A9DD}"/>
              </a:ext>
            </a:extLst>
          </p:cNvPr>
          <p:cNvSpPr>
            <a:spLocks noGrp="1"/>
          </p:cNvSpPr>
          <p:nvPr>
            <p:ph type="title"/>
          </p:nvPr>
        </p:nvSpPr>
        <p:spPr/>
        <p:txBody>
          <a:bodyPr/>
          <a:lstStyle/>
          <a:p>
            <a:r>
              <a:rPr lang="en-US" dirty="0"/>
              <a:t>Groundwater Level MTs are Suitable Proxies </a:t>
            </a:r>
            <a:br>
              <a:rPr lang="en-US" dirty="0"/>
            </a:br>
            <a:r>
              <a:rPr lang="en-US" dirty="0"/>
              <a:t>for Groundwater Storage and for Subsidence</a:t>
            </a:r>
          </a:p>
        </p:txBody>
      </p:sp>
      <p:sp>
        <p:nvSpPr>
          <p:cNvPr id="16" name="Content Placeholder 2">
            <a:extLst>
              <a:ext uri="{FF2B5EF4-FFF2-40B4-BE49-F238E27FC236}">
                <a16:creationId xmlns:a16="http://schemas.microsoft.com/office/drawing/2014/main" id="{DD5E5708-DD10-4523-B377-9674EF7F4F5E}"/>
              </a:ext>
            </a:extLst>
          </p:cNvPr>
          <p:cNvSpPr>
            <a:spLocks noGrp="1"/>
          </p:cNvSpPr>
          <p:nvPr/>
        </p:nvSpPr>
        <p:spPr>
          <a:xfrm>
            <a:off x="588578" y="1800225"/>
            <a:ext cx="11183007" cy="4298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Groundwater levels, storage, and subsidence are correlated.</a:t>
            </a:r>
          </a:p>
          <a:p>
            <a:pPr marL="0" indent="0">
              <a:buNone/>
            </a:pPr>
            <a:r>
              <a:rPr lang="en-US" dirty="0"/>
              <a:t>The groundwater level MTs are defined to avoid undesirable results of significant &amp; unreasonable:</a:t>
            </a:r>
          </a:p>
          <a:p>
            <a:pPr marL="0" indent="0">
              <a:spcBef>
                <a:spcPts val="0"/>
              </a:spcBef>
              <a:buNone/>
            </a:pPr>
            <a:endParaRPr lang="en-US" dirty="0"/>
          </a:p>
          <a:p>
            <a:pPr marL="857250" lvl="1" indent="0">
              <a:spcBef>
                <a:spcPts val="1200"/>
              </a:spcBef>
              <a:spcAft>
                <a:spcPts val="1200"/>
              </a:spcAft>
              <a:buSzPct val="85000"/>
              <a:buNone/>
            </a:pPr>
            <a:r>
              <a:rPr lang="en-US" dirty="0"/>
              <a:t>Loss of yield from existing production wells due to chronic level decline</a:t>
            </a:r>
          </a:p>
          <a:p>
            <a:pPr marL="857250" lvl="1" indent="0">
              <a:spcBef>
                <a:spcPts val="1200"/>
              </a:spcBef>
              <a:spcAft>
                <a:spcPts val="1200"/>
              </a:spcAft>
              <a:buSzPct val="85000"/>
              <a:buNone/>
            </a:pPr>
            <a:r>
              <a:rPr lang="en-US" dirty="0"/>
              <a:t>Reduction of groundwater storage</a:t>
            </a:r>
          </a:p>
          <a:p>
            <a:pPr marL="857250" lvl="1" indent="0">
              <a:spcBef>
                <a:spcPts val="1200"/>
              </a:spcBef>
              <a:spcAft>
                <a:spcPts val="1200"/>
              </a:spcAft>
              <a:buSzPct val="85000"/>
              <a:buNone/>
            </a:pPr>
            <a:r>
              <a:rPr lang="en-US" dirty="0"/>
              <a:t>Reduction in the viability of water conveyance, flood control and other infrastructure due to land subsidence</a:t>
            </a:r>
          </a:p>
          <a:p>
            <a:pPr marL="0" indent="0">
              <a:buNone/>
            </a:pPr>
            <a:endParaRPr lang="en-US" dirty="0"/>
          </a:p>
          <a:p>
            <a:pPr lvl="1"/>
            <a:endParaRPr lang="en-US" dirty="0"/>
          </a:p>
        </p:txBody>
      </p:sp>
      <p:sp>
        <p:nvSpPr>
          <p:cNvPr id="5" name="Slide Number Placeholder 3">
            <a:extLst>
              <a:ext uri="{FF2B5EF4-FFF2-40B4-BE49-F238E27FC236}">
                <a16:creationId xmlns:a16="http://schemas.microsoft.com/office/drawing/2014/main" id="{C85A0568-8528-4223-8476-9A009ACEEFF7}"/>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25</a:t>
            </a:fld>
            <a:endParaRPr lang="en-US" sz="2000" b="1"/>
          </a:p>
        </p:txBody>
      </p:sp>
      <p:pic>
        <p:nvPicPr>
          <p:cNvPr id="6" name="Picture 5">
            <a:extLst>
              <a:ext uri="{FF2B5EF4-FFF2-40B4-BE49-F238E27FC236}">
                <a16:creationId xmlns:a16="http://schemas.microsoft.com/office/drawing/2014/main" id="{C2CB1AA6-21A7-4FDC-91D2-5447BA799E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0440" y="3442638"/>
            <a:ext cx="615262" cy="585353"/>
          </a:xfrm>
          <a:prstGeom prst="rect">
            <a:avLst/>
          </a:prstGeom>
        </p:spPr>
      </p:pic>
      <p:pic>
        <p:nvPicPr>
          <p:cNvPr id="7" name="Picture 6">
            <a:extLst>
              <a:ext uri="{FF2B5EF4-FFF2-40B4-BE49-F238E27FC236}">
                <a16:creationId xmlns:a16="http://schemas.microsoft.com/office/drawing/2014/main" id="{6FF5130A-D4FF-4103-A59E-F169EC3511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0248" y="4186522"/>
            <a:ext cx="614504" cy="592867"/>
          </a:xfrm>
          <a:prstGeom prst="rect">
            <a:avLst/>
          </a:prstGeom>
        </p:spPr>
      </p:pic>
      <p:pic>
        <p:nvPicPr>
          <p:cNvPr id="8" name="Picture 7">
            <a:extLst>
              <a:ext uri="{FF2B5EF4-FFF2-40B4-BE49-F238E27FC236}">
                <a16:creationId xmlns:a16="http://schemas.microsoft.com/office/drawing/2014/main" id="{DAFF5E20-9682-4C67-B130-819DBA9123C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0915" y="4958059"/>
            <a:ext cx="616875" cy="591172"/>
          </a:xfrm>
          <a:prstGeom prst="rect">
            <a:avLst/>
          </a:prstGeom>
        </p:spPr>
      </p:pic>
    </p:spTree>
    <p:extLst>
      <p:ext uri="{BB962C8B-B14F-4D97-AF65-F5344CB8AC3E}">
        <p14:creationId xmlns:p14="http://schemas.microsoft.com/office/powerpoint/2010/main" val="4253991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a:xfrm>
            <a:off x="1171575" y="18255"/>
            <a:ext cx="10946361" cy="1325563"/>
          </a:xfrm>
        </p:spPr>
        <p:txBody>
          <a:bodyPr/>
          <a:lstStyle/>
          <a:p>
            <a:r>
              <a:rPr lang="en-US"/>
              <a:t>Change in Groundwater Storage</a:t>
            </a:r>
          </a:p>
        </p:txBody>
      </p:sp>
      <p:sp>
        <p:nvSpPr>
          <p:cNvPr id="3" name="Content Placeholder 2">
            <a:extLst>
              <a:ext uri="{FF2B5EF4-FFF2-40B4-BE49-F238E27FC236}">
                <a16:creationId xmlns:a16="http://schemas.microsoft.com/office/drawing/2014/main" id="{DD5E5708-DD10-4523-B377-9674EF7F4F5E}"/>
              </a:ext>
            </a:extLst>
          </p:cNvPr>
          <p:cNvSpPr>
            <a:spLocks noGrp="1"/>
          </p:cNvSpPr>
          <p:nvPr>
            <p:ph idx="1"/>
          </p:nvPr>
        </p:nvSpPr>
        <p:spPr>
          <a:xfrm>
            <a:off x="838200" y="1573213"/>
            <a:ext cx="3553178" cy="4603750"/>
          </a:xfrm>
        </p:spPr>
        <p:txBody>
          <a:bodyPr vert="horz" lIns="91440" tIns="45720" rIns="91440" bIns="45720" rtlCol="0" anchor="t">
            <a:normAutofit fontScale="92500"/>
          </a:bodyPr>
          <a:lstStyle/>
          <a:p>
            <a:pPr marL="0" indent="0">
              <a:buNone/>
            </a:pPr>
            <a:r>
              <a:rPr lang="en-US"/>
              <a:t>The “running total” from 1970 to 2019</a:t>
            </a:r>
          </a:p>
          <a:p>
            <a:r>
              <a:rPr lang="en-US"/>
              <a:t>Shows overdraft from 1987-2009</a:t>
            </a:r>
            <a:endParaRPr lang="en-US">
              <a:cs typeface="segoe ui"/>
            </a:endParaRPr>
          </a:p>
          <a:p>
            <a:r>
              <a:rPr lang="en-US"/>
              <a:t>Reversal of historical overdraft since 2009</a:t>
            </a:r>
            <a:endParaRPr lang="en-US">
              <a:cs typeface="segoe ui"/>
            </a:endParaRPr>
          </a:p>
          <a:p>
            <a:r>
              <a:rPr lang="en-US"/>
              <a:t>An increase of about 840,000 AF stored water for use if/when shortages occur, e.g., statewide drought</a:t>
            </a:r>
            <a:endParaRPr lang="en-US">
              <a:cs typeface="segoe ui"/>
            </a:endParaRPr>
          </a:p>
        </p:txBody>
      </p:sp>
      <p:sp>
        <p:nvSpPr>
          <p:cNvPr id="4" name="Slide Number Placeholder 3">
            <a:extLst>
              <a:ext uri="{FF2B5EF4-FFF2-40B4-BE49-F238E27FC236}">
                <a16:creationId xmlns:a16="http://schemas.microsoft.com/office/drawing/2014/main" id="{21F70046-5837-42F2-A176-DF4998979FB9}"/>
              </a:ext>
            </a:extLst>
          </p:cNvPr>
          <p:cNvSpPr>
            <a:spLocks noGrp="1"/>
          </p:cNvSpPr>
          <p:nvPr>
            <p:ph type="sldNum" sz="quarter" idx="12"/>
          </p:nvPr>
        </p:nvSpPr>
        <p:spPr>
          <a:xfrm>
            <a:off x="8610600" y="6356350"/>
            <a:ext cx="2743200" cy="365125"/>
          </a:xfrm>
        </p:spPr>
        <p:txBody>
          <a:bodyPr/>
          <a:lstStyle/>
          <a:p>
            <a:fld id="{98A31EDE-4099-47FA-A19B-E212578DBB07}" type="slidenum">
              <a:rPr lang="en-US" smtClean="0"/>
              <a:pPr/>
              <a:t>26</a:t>
            </a:fld>
            <a:endParaRPr lang="en-US"/>
          </a:p>
        </p:txBody>
      </p:sp>
      <p:pic>
        <p:nvPicPr>
          <p:cNvPr id="5" name="Picture 4" descr="Chart, line chart&#10;&#10;Description automatically generated">
            <a:extLst>
              <a:ext uri="{FF2B5EF4-FFF2-40B4-BE49-F238E27FC236}">
                <a16:creationId xmlns:a16="http://schemas.microsoft.com/office/drawing/2014/main" id="{105D832C-346D-4597-B7D9-6C9CC6F95CB6}"/>
              </a:ext>
            </a:extLst>
          </p:cNvPr>
          <p:cNvPicPr/>
          <p:nvPr/>
        </p:nvPicPr>
        <p:blipFill rotWithShape="1">
          <a:blip r:embed="rId3" cstate="print">
            <a:extLst>
              <a:ext uri="{28A0092B-C50C-407E-A947-70E740481C1C}">
                <a14:useLocalDpi xmlns:a14="http://schemas.microsoft.com/office/drawing/2010/main" val="0"/>
              </a:ext>
            </a:extLst>
          </a:blip>
          <a:srcRect/>
          <a:stretch/>
        </p:blipFill>
        <p:spPr>
          <a:xfrm>
            <a:off x="4497044" y="1706448"/>
            <a:ext cx="7629994" cy="4961745"/>
          </a:xfrm>
          <a:prstGeom prst="rect">
            <a:avLst/>
          </a:prstGeom>
        </p:spPr>
      </p:pic>
      <p:sp>
        <p:nvSpPr>
          <p:cNvPr id="6" name="Arrow: Down 5">
            <a:extLst>
              <a:ext uri="{FF2B5EF4-FFF2-40B4-BE49-F238E27FC236}">
                <a16:creationId xmlns:a16="http://schemas.microsoft.com/office/drawing/2014/main" id="{9ACAE503-874A-489A-AD2A-92E6768384D2}"/>
              </a:ext>
            </a:extLst>
          </p:cNvPr>
          <p:cNvSpPr/>
          <p:nvPr/>
        </p:nvSpPr>
        <p:spPr>
          <a:xfrm>
            <a:off x="10308772" y="41801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944993-3A9F-4287-A320-F8D3545E7A3E}"/>
              </a:ext>
            </a:extLst>
          </p:cNvPr>
          <p:cNvSpPr txBox="1"/>
          <p:nvPr/>
        </p:nvSpPr>
        <p:spPr>
          <a:xfrm>
            <a:off x="9579429" y="3200396"/>
            <a:ext cx="1752600" cy="923330"/>
          </a:xfrm>
          <a:prstGeom prst="rect">
            <a:avLst/>
          </a:prstGeom>
          <a:solidFill>
            <a:schemeClr val="tx1"/>
          </a:solidFill>
          <a:ln>
            <a:solidFill>
              <a:srgbClr val="FF0000"/>
            </a:solidFill>
          </a:ln>
        </p:spPr>
        <p:txBody>
          <a:bodyPr wrap="square" rtlCol="0">
            <a:spAutoFit/>
          </a:bodyPr>
          <a:lstStyle/>
          <a:p>
            <a:r>
              <a:rPr lang="en-US" dirty="0">
                <a:solidFill>
                  <a:srgbClr val="FF0000"/>
                </a:solidFill>
              </a:rPr>
              <a:t>Historical low groundwater in storage - 2009 </a:t>
            </a:r>
          </a:p>
        </p:txBody>
      </p:sp>
      <p:sp>
        <p:nvSpPr>
          <p:cNvPr id="8" name="Slide Number Placeholder 3">
            <a:extLst>
              <a:ext uri="{FF2B5EF4-FFF2-40B4-BE49-F238E27FC236}">
                <a16:creationId xmlns:a16="http://schemas.microsoft.com/office/drawing/2014/main" id="{7BC31B0E-E102-42F8-A41D-BC3A72DA0D9C}"/>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26</a:t>
            </a:fld>
            <a:endParaRPr lang="en-US" sz="2000" b="1"/>
          </a:p>
        </p:txBody>
      </p:sp>
      <p:pic>
        <p:nvPicPr>
          <p:cNvPr id="9" name="Picture 8">
            <a:extLst>
              <a:ext uri="{FF2B5EF4-FFF2-40B4-BE49-F238E27FC236}">
                <a16:creationId xmlns:a16="http://schemas.microsoft.com/office/drawing/2014/main" id="{644E707D-B13D-41C3-97FC-689EE1E6D5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9421" y="394127"/>
            <a:ext cx="614504" cy="592867"/>
          </a:xfrm>
          <a:prstGeom prst="rect">
            <a:avLst/>
          </a:prstGeom>
        </p:spPr>
      </p:pic>
    </p:spTree>
    <p:extLst>
      <p:ext uri="{BB962C8B-B14F-4D97-AF65-F5344CB8AC3E}">
        <p14:creationId xmlns:p14="http://schemas.microsoft.com/office/powerpoint/2010/main" val="871412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F8E8C-9BF2-4B7F-A7B4-A9F5695F5921}"/>
              </a:ext>
            </a:extLst>
          </p:cNvPr>
          <p:cNvSpPr>
            <a:spLocks noGrp="1"/>
          </p:cNvSpPr>
          <p:nvPr>
            <p:ph type="title"/>
          </p:nvPr>
        </p:nvSpPr>
        <p:spPr>
          <a:xfrm>
            <a:off x="1200150" y="18255"/>
            <a:ext cx="10917786" cy="1325563"/>
          </a:xfrm>
        </p:spPr>
        <p:txBody>
          <a:bodyPr/>
          <a:lstStyle/>
          <a:p>
            <a:r>
              <a:rPr lang="en-US" dirty="0"/>
              <a:t>Land Subsidence</a:t>
            </a:r>
          </a:p>
        </p:txBody>
      </p:sp>
      <p:sp>
        <p:nvSpPr>
          <p:cNvPr id="3" name="Content Placeholder 2">
            <a:extLst>
              <a:ext uri="{FF2B5EF4-FFF2-40B4-BE49-F238E27FC236}">
                <a16:creationId xmlns:a16="http://schemas.microsoft.com/office/drawing/2014/main" id="{A40DB417-23EE-45E9-AA4E-B323CB1D542C}"/>
              </a:ext>
            </a:extLst>
          </p:cNvPr>
          <p:cNvSpPr>
            <a:spLocks noGrp="1"/>
          </p:cNvSpPr>
          <p:nvPr>
            <p:ph idx="1"/>
          </p:nvPr>
        </p:nvSpPr>
        <p:spPr>
          <a:xfrm>
            <a:off x="838200" y="1573213"/>
            <a:ext cx="6373087" cy="4603750"/>
          </a:xfrm>
        </p:spPr>
        <p:txBody>
          <a:bodyPr vert="horz" lIns="91440" tIns="45720" rIns="91440" bIns="45720" rtlCol="0" anchor="t">
            <a:normAutofit/>
          </a:bodyPr>
          <a:lstStyle/>
          <a:p>
            <a:r>
              <a:rPr lang="en-US" dirty="0"/>
              <a:t>Indio Subbasin is susceptible to subsidence due to compaction of basin sediments with groundwater level declines</a:t>
            </a:r>
          </a:p>
          <a:p>
            <a:r>
              <a:rPr lang="en-US" dirty="0"/>
              <a:t>Subsidence as much as 2 feet, 1995 to 2010, correlated to groundwater declines due to pumping</a:t>
            </a:r>
            <a:endParaRPr lang="en-US" dirty="0">
              <a:cs typeface="segoe ui"/>
            </a:endParaRPr>
          </a:p>
          <a:p>
            <a:r>
              <a:rPr lang="en-US" dirty="0"/>
              <a:t>Stabilization and uplift documented since 2010 with higher groundwater levels</a:t>
            </a:r>
          </a:p>
          <a:p>
            <a:endParaRPr lang="en-US" dirty="0"/>
          </a:p>
        </p:txBody>
      </p:sp>
      <p:pic>
        <p:nvPicPr>
          <p:cNvPr id="5" name="Picture 4" descr="Diagram&#10;&#10;Description automatically generated with low confidence">
            <a:extLst>
              <a:ext uri="{FF2B5EF4-FFF2-40B4-BE49-F238E27FC236}">
                <a16:creationId xmlns:a16="http://schemas.microsoft.com/office/drawing/2014/main" id="{E0465B93-65C7-4143-8B6F-6B5E01ADA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980" y="1189623"/>
            <a:ext cx="4149656" cy="5370143"/>
          </a:xfrm>
          <a:prstGeom prst="rect">
            <a:avLst/>
          </a:prstGeom>
        </p:spPr>
      </p:pic>
      <p:sp>
        <p:nvSpPr>
          <p:cNvPr id="6" name="Slide Number Placeholder 3">
            <a:extLst>
              <a:ext uri="{FF2B5EF4-FFF2-40B4-BE49-F238E27FC236}">
                <a16:creationId xmlns:a16="http://schemas.microsoft.com/office/drawing/2014/main" id="{EDD87FB3-7245-4B53-A802-35F4009232B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27</a:t>
            </a:fld>
            <a:endParaRPr lang="en-US" sz="2000" b="1"/>
          </a:p>
        </p:txBody>
      </p:sp>
      <p:pic>
        <p:nvPicPr>
          <p:cNvPr id="7" name="Picture 6">
            <a:extLst>
              <a:ext uri="{FF2B5EF4-FFF2-40B4-BE49-F238E27FC236}">
                <a16:creationId xmlns:a16="http://schemas.microsoft.com/office/drawing/2014/main" id="{15BDCC50-052E-4AFB-97F0-9E6ED0632E4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8582" y="385450"/>
            <a:ext cx="616875" cy="591172"/>
          </a:xfrm>
          <a:prstGeom prst="rect">
            <a:avLst/>
          </a:prstGeom>
        </p:spPr>
      </p:pic>
    </p:spTree>
    <p:extLst>
      <p:ext uri="{BB962C8B-B14F-4D97-AF65-F5344CB8AC3E}">
        <p14:creationId xmlns:p14="http://schemas.microsoft.com/office/powerpoint/2010/main" val="468091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EEBC-EBDC-4892-9BB4-59873B10D877}"/>
              </a:ext>
            </a:extLst>
          </p:cNvPr>
          <p:cNvSpPr>
            <a:spLocks noGrp="1"/>
          </p:cNvSpPr>
          <p:nvPr>
            <p:ph type="title"/>
          </p:nvPr>
        </p:nvSpPr>
        <p:spPr>
          <a:xfrm>
            <a:off x="1097280" y="18255"/>
            <a:ext cx="11020656" cy="1325563"/>
          </a:xfrm>
        </p:spPr>
        <p:txBody>
          <a:bodyPr/>
          <a:lstStyle/>
          <a:p>
            <a:r>
              <a:rPr lang="en-US" dirty="0"/>
              <a:t>Groundwater Conditions: Water Quality</a:t>
            </a:r>
          </a:p>
        </p:txBody>
      </p:sp>
      <p:sp>
        <p:nvSpPr>
          <p:cNvPr id="3" name="Content Placeholder 2">
            <a:extLst>
              <a:ext uri="{FF2B5EF4-FFF2-40B4-BE49-F238E27FC236}">
                <a16:creationId xmlns:a16="http://schemas.microsoft.com/office/drawing/2014/main" id="{1DC1DBEA-5A37-4FD9-8C6A-F9540E6C22DB}"/>
              </a:ext>
            </a:extLst>
          </p:cNvPr>
          <p:cNvSpPr>
            <a:spLocks noGrp="1"/>
          </p:cNvSpPr>
          <p:nvPr>
            <p:ph idx="1"/>
          </p:nvPr>
        </p:nvSpPr>
        <p:spPr/>
        <p:txBody>
          <a:bodyPr vert="horz" lIns="91440" tIns="45720" rIns="91440" bIns="45720" rtlCol="0" anchor="t">
            <a:normAutofit/>
          </a:bodyPr>
          <a:lstStyle/>
          <a:p>
            <a:r>
              <a:rPr lang="en-US" dirty="0"/>
              <a:t>Numerous water quality constituents are being tracked by GSAs</a:t>
            </a:r>
          </a:p>
          <a:p>
            <a:r>
              <a:rPr lang="en-US" dirty="0"/>
              <a:t>Water from large water systems meets all drinking water standards</a:t>
            </a:r>
          </a:p>
          <a:p>
            <a:r>
              <a:rPr lang="en-US" dirty="0"/>
              <a:t>Small water systems and domestic wells may be affected by some constituents </a:t>
            </a:r>
          </a:p>
          <a:p>
            <a:pPr lvl="1"/>
            <a:r>
              <a:rPr lang="en-US" dirty="0"/>
              <a:t>Nitrate (multiple sources)</a:t>
            </a:r>
          </a:p>
          <a:p>
            <a:pPr lvl="1"/>
            <a:r>
              <a:rPr lang="en-US" dirty="0"/>
              <a:t>Naturally occurring Cr-6 </a:t>
            </a:r>
          </a:p>
          <a:p>
            <a:pPr lvl="1"/>
            <a:r>
              <a:rPr lang="en-US" dirty="0"/>
              <a:t>Naturally occurring Arsenic</a:t>
            </a:r>
          </a:p>
          <a:p>
            <a:r>
              <a:rPr lang="en-US" dirty="0"/>
              <a:t>GSAs are working with community representatives and non-profits on domestic system consolidations</a:t>
            </a:r>
          </a:p>
          <a:p>
            <a:endParaRPr lang="en-US" dirty="0"/>
          </a:p>
        </p:txBody>
      </p:sp>
      <p:pic>
        <p:nvPicPr>
          <p:cNvPr id="6" name="Picture 5">
            <a:extLst>
              <a:ext uri="{FF2B5EF4-FFF2-40B4-BE49-F238E27FC236}">
                <a16:creationId xmlns:a16="http://schemas.microsoft.com/office/drawing/2014/main" id="{D0C8CA37-8CD5-4030-8F31-A76BEC7601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231" y="415618"/>
            <a:ext cx="608785" cy="579191"/>
          </a:xfrm>
          <a:prstGeom prst="rect">
            <a:avLst/>
          </a:prstGeom>
        </p:spPr>
      </p:pic>
      <p:sp>
        <p:nvSpPr>
          <p:cNvPr id="7" name="Slide Number Placeholder 3">
            <a:extLst>
              <a:ext uri="{FF2B5EF4-FFF2-40B4-BE49-F238E27FC236}">
                <a16:creationId xmlns:a16="http://schemas.microsoft.com/office/drawing/2014/main" id="{A9531FB9-B8CD-4991-A068-2052234A818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28</a:t>
            </a:fld>
            <a:endParaRPr lang="en-US" sz="2000" b="1" dirty="0"/>
          </a:p>
        </p:txBody>
      </p:sp>
    </p:spTree>
    <p:extLst>
      <p:ext uri="{BB962C8B-B14F-4D97-AF65-F5344CB8AC3E}">
        <p14:creationId xmlns:p14="http://schemas.microsoft.com/office/powerpoint/2010/main" val="3981524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a:xfrm>
            <a:off x="809897" y="18255"/>
            <a:ext cx="11308039" cy="1325563"/>
          </a:xfrm>
        </p:spPr>
        <p:txBody>
          <a:bodyPr>
            <a:normAutofit/>
          </a:bodyPr>
          <a:lstStyle/>
          <a:p>
            <a:r>
              <a:rPr lang="en-US" dirty="0"/>
              <a:t>Groundwater Conditions: Water Quality</a:t>
            </a:r>
          </a:p>
        </p:txBody>
      </p:sp>
      <p:sp>
        <p:nvSpPr>
          <p:cNvPr id="3" name="Content Placeholder 2">
            <a:extLst>
              <a:ext uri="{FF2B5EF4-FFF2-40B4-BE49-F238E27FC236}">
                <a16:creationId xmlns:a16="http://schemas.microsoft.com/office/drawing/2014/main" id="{DD5E5708-DD10-4523-B377-9674EF7F4F5E}"/>
              </a:ext>
            </a:extLst>
          </p:cNvPr>
          <p:cNvSpPr>
            <a:spLocks noGrp="1"/>
          </p:cNvSpPr>
          <p:nvPr>
            <p:ph idx="1"/>
          </p:nvPr>
        </p:nvSpPr>
        <p:spPr>
          <a:xfrm>
            <a:off x="552261" y="1961136"/>
            <a:ext cx="8066638" cy="4171809"/>
          </a:xfrm>
        </p:spPr>
        <p:txBody>
          <a:bodyPr>
            <a:normAutofit/>
          </a:bodyPr>
          <a:lstStyle/>
          <a:p>
            <a:pPr marL="0" indent="0">
              <a:buNone/>
            </a:pPr>
            <a:r>
              <a:rPr lang="en-US" dirty="0"/>
              <a:t>Plan Update provides comprehensive assessment of g</a:t>
            </a:r>
            <a:r>
              <a:rPr lang="en-US" sz="2600" dirty="0"/>
              <a:t>roundwater quality </a:t>
            </a:r>
          </a:p>
          <a:p>
            <a:pPr marL="568325"/>
            <a:r>
              <a:rPr lang="en-US" sz="2600" dirty="0"/>
              <a:t>Maps for eight constituents </a:t>
            </a:r>
          </a:p>
          <a:p>
            <a:pPr marL="568325"/>
            <a:r>
              <a:rPr lang="en-US" sz="2600" dirty="0"/>
              <a:t>Cross-sections for TDS, NO3, Arsenic, Cr-6 to show vertical variation</a:t>
            </a:r>
          </a:p>
          <a:p>
            <a:pPr marL="568325"/>
            <a:r>
              <a:rPr lang="en-US" sz="2600" dirty="0"/>
              <a:t>Time concentration plots for TDS and nitrate</a:t>
            </a:r>
          </a:p>
          <a:p>
            <a:pPr marL="568325"/>
            <a:r>
              <a:rPr lang="en-US" sz="2600" dirty="0"/>
              <a:t>Discussion of significance, source(s), distribution factors</a:t>
            </a:r>
          </a:p>
          <a:p>
            <a:pPr marL="339725" indent="0">
              <a:spcBef>
                <a:spcPts val="0"/>
              </a:spcBef>
              <a:buNone/>
            </a:pPr>
            <a:endParaRPr lang="en-US" sz="2600" dirty="0"/>
          </a:p>
        </p:txBody>
      </p:sp>
      <p:sp>
        <p:nvSpPr>
          <p:cNvPr id="5" name="TextBox 4">
            <a:extLst>
              <a:ext uri="{FF2B5EF4-FFF2-40B4-BE49-F238E27FC236}">
                <a16:creationId xmlns:a16="http://schemas.microsoft.com/office/drawing/2014/main" id="{289793FD-6BB5-4EA9-8BD0-4E0FDAC5D3B1}"/>
              </a:ext>
            </a:extLst>
          </p:cNvPr>
          <p:cNvSpPr txBox="1"/>
          <p:nvPr/>
        </p:nvSpPr>
        <p:spPr>
          <a:xfrm>
            <a:off x="8797161" y="1692167"/>
            <a:ext cx="2743200" cy="4059573"/>
          </a:xfrm>
          <a:prstGeom prst="rect">
            <a:avLst/>
          </a:prstGeom>
          <a:solidFill>
            <a:schemeClr val="tx1">
              <a:lumMod val="95000"/>
            </a:schemeClr>
          </a:solidFill>
          <a:ln>
            <a:solidFill>
              <a:schemeClr val="accent2">
                <a:lumMod val="75000"/>
              </a:schemeClr>
            </a:solidFill>
          </a:ln>
        </p:spPr>
        <p:txBody>
          <a:bodyPr wrap="square" rtlCol="0">
            <a:spAutoFit/>
          </a:bodyPr>
          <a:lstStyle/>
          <a:p>
            <a:pPr marL="117475">
              <a:lnSpc>
                <a:spcPct val="90000"/>
              </a:lnSpc>
              <a:spcBef>
                <a:spcPts val="600"/>
              </a:spcBef>
              <a:buClr>
                <a:schemeClr val="accent4"/>
              </a:buClr>
            </a:pPr>
            <a:r>
              <a:rPr lang="en-US" sz="2200" b="1" dirty="0">
                <a:solidFill>
                  <a:schemeClr val="accent4">
                    <a:lumMod val="75000"/>
                  </a:schemeClr>
                </a:solidFill>
              </a:rPr>
              <a:t>Constituents of Concern Included</a:t>
            </a:r>
          </a:p>
          <a:p>
            <a:pPr marL="519113" indent="-285750">
              <a:lnSpc>
                <a:spcPct val="90000"/>
              </a:lnSpc>
              <a:spcBef>
                <a:spcPts val="600"/>
              </a:spcBef>
              <a:buClr>
                <a:schemeClr val="accent4"/>
              </a:buClr>
              <a:buFont typeface="Arial" panose="020B0604020202020204" pitchFamily="34" charset="0"/>
              <a:buChar char="•"/>
            </a:pPr>
            <a:r>
              <a:rPr lang="en-US" sz="2200" dirty="0">
                <a:solidFill>
                  <a:schemeClr val="bg1"/>
                </a:solidFill>
              </a:rPr>
              <a:t>Salinity (TDS)</a:t>
            </a:r>
          </a:p>
          <a:p>
            <a:pPr marL="519113" indent="-285750">
              <a:lnSpc>
                <a:spcPct val="90000"/>
              </a:lnSpc>
              <a:spcBef>
                <a:spcPts val="600"/>
              </a:spcBef>
              <a:buClr>
                <a:schemeClr val="accent4"/>
              </a:buClr>
              <a:buFont typeface="Arial" panose="020B0604020202020204" pitchFamily="34" charset="0"/>
              <a:buChar char="•"/>
            </a:pPr>
            <a:r>
              <a:rPr lang="en-US" sz="2200" dirty="0">
                <a:solidFill>
                  <a:schemeClr val="bg1"/>
                </a:solidFill>
              </a:rPr>
              <a:t>Nitrate</a:t>
            </a:r>
          </a:p>
          <a:p>
            <a:pPr marL="519113" indent="-285750">
              <a:lnSpc>
                <a:spcPct val="90000"/>
              </a:lnSpc>
              <a:spcBef>
                <a:spcPts val="600"/>
              </a:spcBef>
              <a:buClr>
                <a:schemeClr val="accent4"/>
              </a:buClr>
              <a:buFont typeface="Arial" panose="020B0604020202020204" pitchFamily="34" charset="0"/>
              <a:buChar char="•"/>
            </a:pPr>
            <a:r>
              <a:rPr lang="en-US" sz="2200" dirty="0">
                <a:solidFill>
                  <a:schemeClr val="bg1"/>
                </a:solidFill>
              </a:rPr>
              <a:t>Arsenic</a:t>
            </a:r>
          </a:p>
          <a:p>
            <a:pPr marL="519113" indent="-285750">
              <a:lnSpc>
                <a:spcPct val="90000"/>
              </a:lnSpc>
              <a:spcBef>
                <a:spcPts val="600"/>
              </a:spcBef>
              <a:buClr>
                <a:schemeClr val="accent4"/>
              </a:buClr>
              <a:buFont typeface="Arial" panose="020B0604020202020204" pitchFamily="34" charset="0"/>
              <a:buChar char="•"/>
            </a:pPr>
            <a:r>
              <a:rPr lang="en-US" sz="2200" dirty="0">
                <a:solidFill>
                  <a:schemeClr val="bg1"/>
                </a:solidFill>
              </a:rPr>
              <a:t>Hexavalent chromium (Cr-6)</a:t>
            </a:r>
          </a:p>
          <a:p>
            <a:pPr marL="519113" indent="-285750">
              <a:lnSpc>
                <a:spcPct val="90000"/>
              </a:lnSpc>
              <a:spcBef>
                <a:spcPts val="600"/>
              </a:spcBef>
              <a:buClr>
                <a:schemeClr val="accent4"/>
              </a:buClr>
              <a:buFont typeface="Arial" panose="020B0604020202020204" pitchFamily="34" charset="0"/>
              <a:buChar char="•"/>
            </a:pPr>
            <a:r>
              <a:rPr lang="en-US" sz="2200" dirty="0">
                <a:solidFill>
                  <a:schemeClr val="bg1"/>
                </a:solidFill>
              </a:rPr>
              <a:t>Fluoride</a:t>
            </a:r>
          </a:p>
          <a:p>
            <a:pPr marL="519113" indent="-285750">
              <a:lnSpc>
                <a:spcPct val="90000"/>
              </a:lnSpc>
              <a:spcBef>
                <a:spcPts val="600"/>
              </a:spcBef>
              <a:buClr>
                <a:schemeClr val="accent4"/>
              </a:buClr>
              <a:buFont typeface="Arial" panose="020B0604020202020204" pitchFamily="34" charset="0"/>
              <a:buChar char="•"/>
            </a:pPr>
            <a:r>
              <a:rPr lang="en-US" sz="2200" dirty="0">
                <a:solidFill>
                  <a:schemeClr val="bg1"/>
                </a:solidFill>
              </a:rPr>
              <a:t>Perchlorate</a:t>
            </a:r>
          </a:p>
          <a:p>
            <a:pPr marL="519113" indent="-285750">
              <a:lnSpc>
                <a:spcPct val="90000"/>
              </a:lnSpc>
              <a:spcBef>
                <a:spcPts val="600"/>
              </a:spcBef>
              <a:buClr>
                <a:schemeClr val="accent4"/>
              </a:buClr>
              <a:buFont typeface="Arial" panose="020B0604020202020204" pitchFamily="34" charset="0"/>
              <a:buChar char="•"/>
            </a:pPr>
            <a:r>
              <a:rPr lang="en-US" sz="2200" dirty="0">
                <a:solidFill>
                  <a:schemeClr val="bg1"/>
                </a:solidFill>
              </a:rPr>
              <a:t>Uranium</a:t>
            </a:r>
          </a:p>
          <a:p>
            <a:pPr marL="519113" indent="-285750">
              <a:lnSpc>
                <a:spcPct val="90000"/>
              </a:lnSpc>
              <a:spcBef>
                <a:spcPts val="600"/>
              </a:spcBef>
              <a:buClr>
                <a:schemeClr val="accent4"/>
              </a:buClr>
              <a:buFont typeface="Arial" panose="020B0604020202020204" pitchFamily="34" charset="0"/>
              <a:buChar char="•"/>
            </a:pPr>
            <a:r>
              <a:rPr lang="en-US" sz="2200" dirty="0">
                <a:solidFill>
                  <a:schemeClr val="bg1"/>
                </a:solidFill>
              </a:rPr>
              <a:t>DBCP</a:t>
            </a:r>
            <a:endParaRPr lang="en-US" sz="2200" dirty="0"/>
          </a:p>
        </p:txBody>
      </p:sp>
      <p:sp>
        <p:nvSpPr>
          <p:cNvPr id="6" name="Slide Number Placeholder 3">
            <a:extLst>
              <a:ext uri="{FF2B5EF4-FFF2-40B4-BE49-F238E27FC236}">
                <a16:creationId xmlns:a16="http://schemas.microsoft.com/office/drawing/2014/main" id="{28339B13-4C34-45F6-9220-73F8BD533CA3}"/>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29</a:t>
            </a:fld>
            <a:endParaRPr lang="en-US" sz="2000" b="1"/>
          </a:p>
        </p:txBody>
      </p:sp>
    </p:spTree>
    <p:extLst>
      <p:ext uri="{BB962C8B-B14F-4D97-AF65-F5344CB8AC3E}">
        <p14:creationId xmlns:p14="http://schemas.microsoft.com/office/powerpoint/2010/main" val="71713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 screen&#10;&#10;Description automatically generated">
            <a:extLst>
              <a:ext uri="{FF2B5EF4-FFF2-40B4-BE49-F238E27FC236}">
                <a16:creationId xmlns:a16="http://schemas.microsoft.com/office/drawing/2014/main" id="{B520A9A4-C820-40EC-87F6-E7C4CB6697D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63"/>
          <a:stretch/>
        </p:blipFill>
        <p:spPr>
          <a:xfrm>
            <a:off x="384444" y="1343818"/>
            <a:ext cx="5943600" cy="3604684"/>
          </a:xfrm>
          <a:prstGeom prst="rect">
            <a:avLst/>
          </a:prstGeom>
        </p:spPr>
      </p:pic>
      <p:sp>
        <p:nvSpPr>
          <p:cNvPr id="2" name="Title 1">
            <a:extLst>
              <a:ext uri="{FF2B5EF4-FFF2-40B4-BE49-F238E27FC236}">
                <a16:creationId xmlns:a16="http://schemas.microsoft.com/office/drawing/2014/main" id="{CC287A84-9AD7-4780-B6D6-BDCD471587A2}"/>
              </a:ext>
            </a:extLst>
          </p:cNvPr>
          <p:cNvSpPr>
            <a:spLocks noGrp="1"/>
          </p:cNvSpPr>
          <p:nvPr>
            <p:ph type="title"/>
          </p:nvPr>
        </p:nvSpPr>
        <p:spPr/>
        <p:txBody>
          <a:bodyPr/>
          <a:lstStyle/>
          <a:p>
            <a:r>
              <a:rPr lang="en-US"/>
              <a:t>GoToMeeting – How to Ask a Question</a:t>
            </a:r>
          </a:p>
        </p:txBody>
      </p:sp>
      <p:sp>
        <p:nvSpPr>
          <p:cNvPr id="6" name="Content Placeholder 2">
            <a:extLst>
              <a:ext uri="{FF2B5EF4-FFF2-40B4-BE49-F238E27FC236}">
                <a16:creationId xmlns:a16="http://schemas.microsoft.com/office/drawing/2014/main" id="{6AC1D316-4709-4C85-B67B-D0C3AAA3184B}"/>
              </a:ext>
            </a:extLst>
          </p:cNvPr>
          <p:cNvSpPr txBox="1">
            <a:spLocks/>
          </p:cNvSpPr>
          <p:nvPr/>
        </p:nvSpPr>
        <p:spPr>
          <a:xfrm>
            <a:off x="6579704" y="1679713"/>
            <a:ext cx="5493165" cy="4599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300"/>
              <a:t>Our organizer will mute everyone at the beginning of the meeting</a:t>
            </a:r>
          </a:p>
          <a:p>
            <a:pPr>
              <a:lnSpc>
                <a:spcPct val="100000"/>
              </a:lnSpc>
              <a:spcBef>
                <a:spcPts val="600"/>
              </a:spcBef>
            </a:pPr>
            <a:r>
              <a:rPr lang="en-US" sz="2300"/>
              <a:t>Let us know you have a question by clicking the </a:t>
            </a:r>
            <a:r>
              <a:rPr lang="en-US" sz="2300" b="1"/>
              <a:t>Chat</a:t>
            </a:r>
            <a:r>
              <a:rPr lang="en-US" sz="2300"/>
              <a:t> icon in the top right</a:t>
            </a:r>
          </a:p>
          <a:p>
            <a:pPr lvl="1">
              <a:lnSpc>
                <a:spcPct val="100000"/>
              </a:lnSpc>
              <a:spcBef>
                <a:spcPts val="600"/>
              </a:spcBef>
            </a:pPr>
            <a:r>
              <a:rPr lang="en-US" sz="2200"/>
              <a:t>Click on </a:t>
            </a:r>
            <a:r>
              <a:rPr lang="en-US" sz="2200" i="1"/>
              <a:t>Enter your message</a:t>
            </a:r>
            <a:r>
              <a:rPr lang="en-US" sz="2200"/>
              <a:t>, type your message and hit SEND</a:t>
            </a:r>
          </a:p>
          <a:p>
            <a:pPr>
              <a:lnSpc>
                <a:spcPct val="100000"/>
              </a:lnSpc>
              <a:spcBef>
                <a:spcPts val="600"/>
              </a:spcBef>
            </a:pPr>
            <a:r>
              <a:rPr lang="en-US" sz="2300"/>
              <a:t>Once we receive your Chat, we will call on you and answer your question</a:t>
            </a:r>
          </a:p>
          <a:p>
            <a:pPr>
              <a:lnSpc>
                <a:spcPct val="100000"/>
              </a:lnSpc>
              <a:spcBef>
                <a:spcPts val="600"/>
              </a:spcBef>
            </a:pPr>
            <a:r>
              <a:rPr lang="en-US" sz="2300"/>
              <a:t>For Callers: when ask for your questions or comments, use *6 to unmute</a:t>
            </a:r>
            <a:br>
              <a:rPr lang="en-US" sz="2200"/>
            </a:br>
            <a:endParaRPr lang="en-US" sz="2200"/>
          </a:p>
        </p:txBody>
      </p:sp>
      <p:pic>
        <p:nvPicPr>
          <p:cNvPr id="15" name="Picture 14">
            <a:extLst>
              <a:ext uri="{FF2B5EF4-FFF2-40B4-BE49-F238E27FC236}">
                <a16:creationId xmlns:a16="http://schemas.microsoft.com/office/drawing/2014/main" id="{B7EE4650-1EA2-4E30-8519-F80DF2B02EA7}"/>
              </a:ext>
            </a:extLst>
          </p:cNvPr>
          <p:cNvPicPr/>
          <p:nvPr/>
        </p:nvPicPr>
        <p:blipFill rotWithShape="1">
          <a:blip r:embed="rId4"/>
          <a:srcRect l="78846" b="6438"/>
          <a:stretch/>
        </p:blipFill>
        <p:spPr bwMode="auto">
          <a:xfrm>
            <a:off x="4152065" y="2160574"/>
            <a:ext cx="1808583" cy="4499571"/>
          </a:xfrm>
          <a:prstGeom prst="rect">
            <a:avLst/>
          </a:prstGeom>
          <a:ln w="12700">
            <a:noFill/>
          </a:ln>
          <a:extLst>
            <a:ext uri="{53640926-AAD7-44D8-BBD7-CCE9431645EC}">
              <a14:shadowObscured xmlns:a14="http://schemas.microsoft.com/office/drawing/2010/main"/>
            </a:ext>
          </a:extLst>
        </p:spPr>
      </p:pic>
      <p:sp>
        <p:nvSpPr>
          <p:cNvPr id="10" name="Oval 9">
            <a:extLst>
              <a:ext uri="{FF2B5EF4-FFF2-40B4-BE49-F238E27FC236}">
                <a16:creationId xmlns:a16="http://schemas.microsoft.com/office/drawing/2014/main" id="{1DA3E7EF-358D-450A-A6BF-2B2912F5D9B9}"/>
              </a:ext>
            </a:extLst>
          </p:cNvPr>
          <p:cNvSpPr/>
          <p:nvPr/>
        </p:nvSpPr>
        <p:spPr>
          <a:xfrm>
            <a:off x="5479203" y="1312294"/>
            <a:ext cx="244453" cy="2260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0EDADE48-0C58-43BE-8520-691689F5E9C6}"/>
              </a:ext>
            </a:extLst>
          </p:cNvPr>
          <p:cNvSpPr/>
          <p:nvPr/>
        </p:nvSpPr>
        <p:spPr>
          <a:xfrm>
            <a:off x="5489229" y="907076"/>
            <a:ext cx="209739" cy="36584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CE9E38-6BD2-478C-A46D-82352AD9ED93}"/>
              </a:ext>
            </a:extLst>
          </p:cNvPr>
          <p:cNvSpPr/>
          <p:nvPr/>
        </p:nvSpPr>
        <p:spPr>
          <a:xfrm>
            <a:off x="3979292" y="5382219"/>
            <a:ext cx="1282262" cy="375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a:extLst>
              <a:ext uri="{FF2B5EF4-FFF2-40B4-BE49-F238E27FC236}">
                <a16:creationId xmlns:a16="http://schemas.microsoft.com/office/drawing/2014/main" id="{8A2DF788-35F6-478F-8DC2-9E527DCA4C2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a:t>
            </a:fld>
            <a:endParaRPr lang="en-US" sz="2000" b="1"/>
          </a:p>
        </p:txBody>
      </p:sp>
    </p:spTree>
    <p:extLst>
      <p:ext uri="{BB962C8B-B14F-4D97-AF65-F5344CB8AC3E}">
        <p14:creationId xmlns:p14="http://schemas.microsoft.com/office/powerpoint/2010/main" val="770041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a:xfrm>
            <a:off x="838200" y="18255"/>
            <a:ext cx="11279736" cy="1325563"/>
          </a:xfrm>
        </p:spPr>
        <p:txBody>
          <a:bodyPr>
            <a:normAutofit/>
          </a:bodyPr>
          <a:lstStyle/>
          <a:p>
            <a:r>
              <a:rPr lang="en-US" dirty="0"/>
              <a:t>Groundwater Quality Maps: e.g., TDS</a:t>
            </a:r>
          </a:p>
        </p:txBody>
      </p:sp>
      <p:pic>
        <p:nvPicPr>
          <p:cNvPr id="6" name="Picture 5">
            <a:extLst>
              <a:ext uri="{FF2B5EF4-FFF2-40B4-BE49-F238E27FC236}">
                <a16:creationId xmlns:a16="http://schemas.microsoft.com/office/drawing/2014/main" id="{E5527CCE-E54A-4230-A415-94D85C3DC641}"/>
              </a:ext>
            </a:extLst>
          </p:cNvPr>
          <p:cNvPicPr/>
          <p:nvPr/>
        </p:nvPicPr>
        <p:blipFill rotWithShape="1">
          <a:blip r:embed="rId3" cstate="print">
            <a:extLst>
              <a:ext uri="{28A0092B-C50C-407E-A947-70E740481C1C}">
                <a14:useLocalDpi xmlns:a14="http://schemas.microsoft.com/office/drawing/2010/main" val="0"/>
              </a:ext>
            </a:extLst>
          </a:blip>
          <a:srcRect l="6968" t="7639" r="34021" b="8452"/>
          <a:stretch/>
        </p:blipFill>
        <p:spPr bwMode="auto">
          <a:xfrm>
            <a:off x="6686786" y="1525630"/>
            <a:ext cx="5431150" cy="5175142"/>
          </a:xfrm>
          <a:prstGeom prst="rect">
            <a:avLst/>
          </a:prstGeom>
          <a:noFill/>
          <a:ln>
            <a:noFill/>
          </a:ln>
        </p:spPr>
      </p:pic>
      <p:pic>
        <p:nvPicPr>
          <p:cNvPr id="7" name="Content Placeholder 6">
            <a:extLst>
              <a:ext uri="{FF2B5EF4-FFF2-40B4-BE49-F238E27FC236}">
                <a16:creationId xmlns:a16="http://schemas.microsoft.com/office/drawing/2014/main" id="{5ECAB359-9F4E-4363-B81E-F82C2A4250B8}"/>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79321" r="5067" b="52872"/>
          <a:stretch/>
        </p:blipFill>
        <p:spPr bwMode="auto">
          <a:xfrm>
            <a:off x="9897681" y="154631"/>
            <a:ext cx="2139703" cy="2819617"/>
          </a:xfrm>
          <a:prstGeom prst="rect">
            <a:avLst/>
          </a:prstGeom>
          <a:noFill/>
          <a:ln w="12700">
            <a:solidFill>
              <a:schemeClr val="bg2"/>
            </a:solidFill>
          </a:ln>
        </p:spPr>
      </p:pic>
      <p:sp>
        <p:nvSpPr>
          <p:cNvPr id="10" name="TextBox 9">
            <a:extLst>
              <a:ext uri="{FF2B5EF4-FFF2-40B4-BE49-F238E27FC236}">
                <a16:creationId xmlns:a16="http://schemas.microsoft.com/office/drawing/2014/main" id="{C64EF7B6-DF26-4628-A002-1BD96A222A37}"/>
              </a:ext>
            </a:extLst>
          </p:cNvPr>
          <p:cNvSpPr txBox="1"/>
          <p:nvPr/>
        </p:nvSpPr>
        <p:spPr>
          <a:xfrm>
            <a:off x="438411" y="1609704"/>
            <a:ext cx="6029283" cy="4694619"/>
          </a:xfrm>
          <a:prstGeom prst="rect">
            <a:avLst/>
          </a:prstGeom>
          <a:noFill/>
        </p:spPr>
        <p:txBody>
          <a:bodyPr wrap="square">
            <a:spAutoFit/>
          </a:bodyPr>
          <a:lstStyle/>
          <a:p>
            <a:pPr marL="228600" indent="-228600">
              <a:lnSpc>
                <a:spcPct val="90000"/>
              </a:lnSpc>
              <a:spcBef>
                <a:spcPts val="1000"/>
              </a:spcBef>
              <a:buClr>
                <a:schemeClr val="accent4"/>
              </a:buClr>
              <a:buFont typeface="Wingdings" panose="05000000000000000000" pitchFamily="2" charset="2"/>
              <a:buChar char="§"/>
            </a:pPr>
            <a:r>
              <a:rPr lang="en-US" sz="2600" dirty="0"/>
              <a:t>SWRCB Consumer Acceptance Levels </a:t>
            </a:r>
          </a:p>
          <a:p>
            <a:pPr marL="685800" lvl="1" indent="-228600">
              <a:lnSpc>
                <a:spcPct val="90000"/>
              </a:lnSpc>
              <a:spcBef>
                <a:spcPts val="600"/>
              </a:spcBef>
              <a:buClr>
                <a:schemeClr val="accent4"/>
              </a:buClr>
              <a:buFont typeface="Wingdings" panose="05000000000000000000" pitchFamily="2" charset="2"/>
              <a:buChar char="§"/>
            </a:pPr>
            <a:r>
              <a:rPr lang="en-US" sz="2600" dirty="0"/>
              <a:t>recommended 500 mg/L</a:t>
            </a:r>
          </a:p>
          <a:p>
            <a:pPr marL="685800" lvl="1" indent="-228600">
              <a:lnSpc>
                <a:spcPct val="90000"/>
              </a:lnSpc>
              <a:spcBef>
                <a:spcPts val="600"/>
              </a:spcBef>
              <a:buClr>
                <a:schemeClr val="accent4"/>
              </a:buClr>
              <a:buFont typeface="Wingdings" panose="05000000000000000000" pitchFamily="2" charset="2"/>
              <a:buChar char="§"/>
            </a:pPr>
            <a:r>
              <a:rPr lang="en-US" sz="2600" dirty="0"/>
              <a:t>upper 1,000 mg/L</a:t>
            </a:r>
          </a:p>
          <a:p>
            <a:pPr marL="685800" lvl="1" indent="-228600">
              <a:lnSpc>
                <a:spcPct val="90000"/>
              </a:lnSpc>
              <a:spcBef>
                <a:spcPts val="600"/>
              </a:spcBef>
              <a:buClr>
                <a:schemeClr val="accent4"/>
              </a:buClr>
              <a:buFont typeface="Wingdings" panose="05000000000000000000" pitchFamily="2" charset="2"/>
              <a:buChar char="§"/>
            </a:pPr>
            <a:r>
              <a:rPr lang="en-US" sz="2600" dirty="0"/>
              <a:t>short-term 1,500 mg/L </a:t>
            </a:r>
          </a:p>
          <a:p>
            <a:pPr marL="228600" indent="-228600">
              <a:lnSpc>
                <a:spcPct val="90000"/>
              </a:lnSpc>
              <a:spcBef>
                <a:spcPts val="1000"/>
              </a:spcBef>
              <a:buClr>
                <a:schemeClr val="accent4"/>
              </a:buClr>
              <a:buFont typeface="Wingdings" panose="05000000000000000000" pitchFamily="2" charset="2"/>
              <a:buChar char="§"/>
            </a:pPr>
            <a:r>
              <a:rPr lang="en-US" sz="2600" dirty="0"/>
              <a:t>From natural sources, return flows, imported water recharge, septic and wastewater disposal, subsurface inflow, and historical seawater inflow</a:t>
            </a:r>
          </a:p>
          <a:p>
            <a:pPr marL="228600" indent="-228600">
              <a:lnSpc>
                <a:spcPct val="90000"/>
              </a:lnSpc>
              <a:spcBef>
                <a:spcPts val="1000"/>
              </a:spcBef>
              <a:buClr>
                <a:schemeClr val="accent4"/>
              </a:buClr>
              <a:buFont typeface="Wingdings" panose="05000000000000000000" pitchFamily="2" charset="2"/>
              <a:buChar char="§"/>
            </a:pPr>
            <a:r>
              <a:rPr lang="en-US" sz="2600" dirty="0"/>
              <a:t>Large areas are &lt;500 mg/L with highest concentrations near Salton Sea and along basin margins</a:t>
            </a:r>
          </a:p>
        </p:txBody>
      </p:sp>
      <p:sp>
        <p:nvSpPr>
          <p:cNvPr id="13" name="Slide Number Placeholder 3">
            <a:extLst>
              <a:ext uri="{FF2B5EF4-FFF2-40B4-BE49-F238E27FC236}">
                <a16:creationId xmlns:a16="http://schemas.microsoft.com/office/drawing/2014/main" id="{F7134EEC-6581-4970-86DB-750216151431}"/>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30</a:t>
            </a:fld>
            <a:endParaRPr lang="en-US" sz="2000" b="1"/>
          </a:p>
        </p:txBody>
      </p:sp>
      <p:sp>
        <p:nvSpPr>
          <p:cNvPr id="3" name="TextBox 2">
            <a:extLst>
              <a:ext uri="{FF2B5EF4-FFF2-40B4-BE49-F238E27FC236}">
                <a16:creationId xmlns:a16="http://schemas.microsoft.com/office/drawing/2014/main" id="{32335119-F54D-47BD-86FB-6456587ADB8B}"/>
              </a:ext>
            </a:extLst>
          </p:cNvPr>
          <p:cNvSpPr txBox="1"/>
          <p:nvPr/>
        </p:nvSpPr>
        <p:spPr>
          <a:xfrm>
            <a:off x="6881084" y="4756719"/>
            <a:ext cx="2429165" cy="1754326"/>
          </a:xfrm>
          <a:prstGeom prst="rect">
            <a:avLst/>
          </a:prstGeom>
          <a:solidFill>
            <a:schemeClr val="tx1"/>
          </a:solidFill>
          <a:ln w="28575">
            <a:solidFill>
              <a:schemeClr val="accent1"/>
            </a:solidFill>
          </a:ln>
        </p:spPr>
        <p:txBody>
          <a:bodyPr wrap="square" rtlCol="0">
            <a:spAutoFit/>
          </a:bodyPr>
          <a:lstStyle/>
          <a:p>
            <a:pPr marL="230188" lvl="1" indent="-120650">
              <a:buFont typeface="Arial" panose="020B0604020202020204" pitchFamily="34" charset="0"/>
              <a:buChar char="•"/>
            </a:pPr>
            <a:r>
              <a:rPr lang="en-US" dirty="0">
                <a:solidFill>
                  <a:schemeClr val="bg1"/>
                </a:solidFill>
              </a:rPr>
              <a:t>Most recent samples from 1990-2019</a:t>
            </a:r>
          </a:p>
          <a:p>
            <a:pPr marL="230188" lvl="1" indent="-120650">
              <a:buFont typeface="Arial" panose="020B0604020202020204" pitchFamily="34" charset="0"/>
              <a:buChar char="•"/>
            </a:pPr>
            <a:r>
              <a:rPr lang="en-US" dirty="0">
                <a:solidFill>
                  <a:schemeClr val="bg1"/>
                </a:solidFill>
              </a:rPr>
              <a:t>Relatively deep wells (&gt;300 feet) in production zones</a:t>
            </a:r>
            <a:endParaRPr lang="en-US" dirty="0"/>
          </a:p>
        </p:txBody>
      </p:sp>
    </p:spTree>
    <p:extLst>
      <p:ext uri="{BB962C8B-B14F-4D97-AF65-F5344CB8AC3E}">
        <p14:creationId xmlns:p14="http://schemas.microsoft.com/office/powerpoint/2010/main" val="1177788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168-FDCD-4722-ACF1-80D504B0A2EE}"/>
              </a:ext>
            </a:extLst>
          </p:cNvPr>
          <p:cNvSpPr>
            <a:spLocks noGrp="1"/>
          </p:cNvSpPr>
          <p:nvPr>
            <p:ph type="title"/>
          </p:nvPr>
        </p:nvSpPr>
        <p:spPr>
          <a:xfrm>
            <a:off x="838200" y="18255"/>
            <a:ext cx="11279736" cy="1325563"/>
          </a:xfrm>
        </p:spPr>
        <p:txBody>
          <a:bodyPr>
            <a:normAutofit/>
          </a:bodyPr>
          <a:lstStyle/>
          <a:p>
            <a:r>
              <a:rPr lang="en-US"/>
              <a:t>Salinity Studies/SNMP </a:t>
            </a:r>
          </a:p>
        </p:txBody>
      </p:sp>
      <p:sp>
        <p:nvSpPr>
          <p:cNvPr id="3" name="Content Placeholder 2">
            <a:extLst>
              <a:ext uri="{FF2B5EF4-FFF2-40B4-BE49-F238E27FC236}">
                <a16:creationId xmlns:a16="http://schemas.microsoft.com/office/drawing/2014/main" id="{DD5E5708-DD10-4523-B377-9674EF7F4F5E}"/>
              </a:ext>
            </a:extLst>
          </p:cNvPr>
          <p:cNvSpPr>
            <a:spLocks noGrp="1"/>
          </p:cNvSpPr>
          <p:nvPr>
            <p:ph idx="1"/>
          </p:nvPr>
        </p:nvSpPr>
        <p:spPr>
          <a:xfrm>
            <a:off x="838200" y="1741373"/>
            <a:ext cx="10691648" cy="4603750"/>
          </a:xfrm>
        </p:spPr>
        <p:txBody>
          <a:bodyPr>
            <a:normAutofit lnSpcReduction="10000"/>
          </a:bodyPr>
          <a:lstStyle/>
          <a:p>
            <a:pPr marL="0" indent="0">
              <a:buNone/>
            </a:pPr>
            <a:r>
              <a:rPr lang="en-US" dirty="0"/>
              <a:t>Plan Update has provided:</a:t>
            </a:r>
          </a:p>
          <a:p>
            <a:pPr marL="568325"/>
            <a:r>
              <a:rPr lang="en-US" sz="2600" dirty="0"/>
              <a:t>Improved basis to study the rate and level of increased salt in groundwater from all sources (e.g., return flows, recharge, wastewater, subsurface inflow, seawater intrusion)</a:t>
            </a:r>
          </a:p>
          <a:p>
            <a:pPr marL="568325"/>
            <a:r>
              <a:rPr lang="en-US" sz="2600" dirty="0"/>
              <a:t>Groundwater quality database compilation and assessment </a:t>
            </a:r>
          </a:p>
          <a:p>
            <a:pPr marL="568325"/>
            <a:r>
              <a:rPr lang="en-US" sz="2600" dirty="0"/>
              <a:t>Planning for installation of additional monitoring wells</a:t>
            </a:r>
          </a:p>
          <a:p>
            <a:pPr marL="568325"/>
            <a:r>
              <a:rPr lang="en-US" sz="2600" dirty="0"/>
              <a:t>Update and improvement of numerical flow model that can be basis for salt and nutrient balance studies </a:t>
            </a:r>
          </a:p>
          <a:p>
            <a:pPr marL="568325"/>
            <a:r>
              <a:rPr lang="en-US" sz="2600" dirty="0"/>
              <a:t>Planning for study of relationships among groundwater levels, groundwater quality, and drain flows </a:t>
            </a:r>
          </a:p>
          <a:p>
            <a:pPr marL="568325"/>
            <a:r>
              <a:rPr lang="en-US" sz="2600" dirty="0"/>
              <a:t>Coordination with the CV-SNMP update beginning in 2022</a:t>
            </a:r>
          </a:p>
          <a:p>
            <a:pPr marL="568325"/>
            <a:endParaRPr lang="en-US" sz="2600" dirty="0"/>
          </a:p>
        </p:txBody>
      </p:sp>
      <p:sp>
        <p:nvSpPr>
          <p:cNvPr id="5" name="Slide Number Placeholder 3">
            <a:extLst>
              <a:ext uri="{FF2B5EF4-FFF2-40B4-BE49-F238E27FC236}">
                <a16:creationId xmlns:a16="http://schemas.microsoft.com/office/drawing/2014/main" id="{AC2344E1-2123-46E9-9A9D-2F0A98089FDF}"/>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31</a:t>
            </a:fld>
            <a:endParaRPr lang="en-US" sz="2000" b="1"/>
          </a:p>
        </p:txBody>
      </p:sp>
    </p:spTree>
    <p:extLst>
      <p:ext uri="{BB962C8B-B14F-4D97-AF65-F5344CB8AC3E}">
        <p14:creationId xmlns:p14="http://schemas.microsoft.com/office/powerpoint/2010/main" val="3846711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DD86A-26EA-41A8-8A01-08557955A9DD}"/>
              </a:ext>
            </a:extLst>
          </p:cNvPr>
          <p:cNvSpPr>
            <a:spLocks noGrp="1"/>
          </p:cNvSpPr>
          <p:nvPr>
            <p:ph type="title"/>
          </p:nvPr>
        </p:nvSpPr>
        <p:spPr>
          <a:xfrm>
            <a:off x="1163530" y="18255"/>
            <a:ext cx="10954405" cy="1325563"/>
          </a:xfrm>
        </p:spPr>
        <p:txBody>
          <a:bodyPr/>
          <a:lstStyle/>
          <a:p>
            <a:r>
              <a:rPr lang="en-US" dirty="0"/>
              <a:t>Seawater Intrusion and the Salton Sea</a:t>
            </a:r>
          </a:p>
        </p:txBody>
      </p:sp>
      <p:sp>
        <p:nvSpPr>
          <p:cNvPr id="16" name="Content Placeholder 2">
            <a:extLst>
              <a:ext uri="{FF2B5EF4-FFF2-40B4-BE49-F238E27FC236}">
                <a16:creationId xmlns:a16="http://schemas.microsoft.com/office/drawing/2014/main" id="{DD5E5708-DD10-4523-B377-9674EF7F4F5E}"/>
              </a:ext>
            </a:extLst>
          </p:cNvPr>
          <p:cNvSpPr>
            <a:spLocks noGrp="1"/>
          </p:cNvSpPr>
          <p:nvPr/>
        </p:nvSpPr>
        <p:spPr>
          <a:xfrm>
            <a:off x="838200" y="1792587"/>
            <a:ext cx="10954406" cy="4958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p>
          <a:p>
            <a:pPr marL="0" indent="0">
              <a:buNone/>
            </a:pPr>
            <a:endParaRPr lang="en-US"/>
          </a:p>
        </p:txBody>
      </p:sp>
      <p:sp>
        <p:nvSpPr>
          <p:cNvPr id="5" name="Slide Number Placeholder 3">
            <a:extLst>
              <a:ext uri="{FF2B5EF4-FFF2-40B4-BE49-F238E27FC236}">
                <a16:creationId xmlns:a16="http://schemas.microsoft.com/office/drawing/2014/main" id="{FDDBD1C0-22CF-41C5-8E22-E25B5D6BC8CF}"/>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32</a:t>
            </a:fld>
            <a:endParaRPr lang="en-US" sz="2000" b="1"/>
          </a:p>
        </p:txBody>
      </p:sp>
      <p:pic>
        <p:nvPicPr>
          <p:cNvPr id="6" name="Picture 5" descr="A picture containing icon&#10;&#10;Description automatically generated">
            <a:extLst>
              <a:ext uri="{FF2B5EF4-FFF2-40B4-BE49-F238E27FC236}">
                <a16:creationId xmlns:a16="http://schemas.microsoft.com/office/drawing/2014/main" id="{7D2A5EE3-5063-4751-8EDF-8FC5265DA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09" y="213423"/>
            <a:ext cx="756396" cy="756396"/>
          </a:xfrm>
          <a:prstGeom prst="rect">
            <a:avLst/>
          </a:prstGeom>
        </p:spPr>
      </p:pic>
      <p:sp>
        <p:nvSpPr>
          <p:cNvPr id="7" name="TextBox 6">
            <a:extLst>
              <a:ext uri="{FF2B5EF4-FFF2-40B4-BE49-F238E27FC236}">
                <a16:creationId xmlns:a16="http://schemas.microsoft.com/office/drawing/2014/main" id="{25DEFFB4-4DAC-4326-AEDE-F875B6722F68}"/>
              </a:ext>
            </a:extLst>
          </p:cNvPr>
          <p:cNvSpPr txBox="1"/>
          <p:nvPr/>
        </p:nvSpPr>
        <p:spPr>
          <a:xfrm>
            <a:off x="566057" y="1593670"/>
            <a:ext cx="10953257" cy="3825663"/>
          </a:xfrm>
          <a:prstGeom prst="rect">
            <a:avLst/>
          </a:prstGeom>
          <a:noFill/>
        </p:spPr>
        <p:txBody>
          <a:bodyPr wrap="square" lIns="91440" tIns="45720" rIns="91440" bIns="45720" anchor="t">
            <a:spAutoFit/>
          </a:bodyPr>
          <a:lstStyle/>
          <a:p>
            <a:pPr>
              <a:lnSpc>
                <a:spcPct val="90000"/>
              </a:lnSpc>
              <a:spcBef>
                <a:spcPts val="1000"/>
              </a:spcBef>
              <a:buClr>
                <a:schemeClr val="accent4"/>
              </a:buClr>
            </a:pPr>
            <a:r>
              <a:rPr lang="en-US" sz="2800" dirty="0"/>
              <a:t>The Salton Sea is distinguished by:</a:t>
            </a:r>
          </a:p>
          <a:p>
            <a:pPr marL="568325" indent="-228600">
              <a:lnSpc>
                <a:spcPct val="90000"/>
              </a:lnSpc>
              <a:spcBef>
                <a:spcPts val="1000"/>
              </a:spcBef>
              <a:buClr>
                <a:schemeClr val="accent4"/>
              </a:buClr>
              <a:buFont typeface="Wingdings" panose="05000000000000000000" pitchFamily="2" charset="2"/>
              <a:buChar char="§"/>
            </a:pPr>
            <a:r>
              <a:rPr lang="en-US" sz="2600" dirty="0"/>
              <a:t>salinity about twice that of the ocean and gradually increasing</a:t>
            </a:r>
            <a:endParaRPr lang="en-US" sz="2600" dirty="0">
              <a:cs typeface="segoe ui"/>
            </a:endParaRPr>
          </a:p>
          <a:p>
            <a:pPr marL="568325" indent="-228600">
              <a:lnSpc>
                <a:spcPct val="90000"/>
              </a:lnSpc>
              <a:spcBef>
                <a:spcPts val="1000"/>
              </a:spcBef>
              <a:buClr>
                <a:schemeClr val="accent4"/>
              </a:buClr>
              <a:buFont typeface="Wingdings" panose="05000000000000000000" pitchFamily="2" charset="2"/>
              <a:buChar char="§"/>
            </a:pPr>
            <a:r>
              <a:rPr lang="en-US" sz="2600" dirty="0"/>
              <a:t>surface water levels decreasing and a shoreline that is retreating</a:t>
            </a:r>
            <a:endParaRPr lang="en-US" sz="2600" dirty="0">
              <a:cs typeface="segoe ui"/>
            </a:endParaRPr>
          </a:p>
          <a:p>
            <a:pPr>
              <a:lnSpc>
                <a:spcPct val="90000"/>
              </a:lnSpc>
              <a:spcBef>
                <a:spcPts val="1000"/>
              </a:spcBef>
              <a:buClr>
                <a:schemeClr val="accent4"/>
              </a:buClr>
            </a:pPr>
            <a:r>
              <a:rPr lang="en-US" sz="2800" dirty="0"/>
              <a:t>Seawater intrusion is an important consequence of overdraft</a:t>
            </a:r>
            <a:endParaRPr lang="en-US" sz="2800" dirty="0">
              <a:cs typeface="segoe ui"/>
            </a:endParaRPr>
          </a:p>
          <a:p>
            <a:pPr>
              <a:lnSpc>
                <a:spcPct val="90000"/>
              </a:lnSpc>
              <a:spcBef>
                <a:spcPts val="1000"/>
              </a:spcBef>
              <a:buClr>
                <a:schemeClr val="accent4"/>
              </a:buClr>
            </a:pPr>
            <a:r>
              <a:rPr lang="en-US" sz="2800" dirty="0"/>
              <a:t>Tracked closely by the GSAs:</a:t>
            </a:r>
            <a:endParaRPr lang="en-US" sz="2800" dirty="0">
              <a:cs typeface="segoe ui"/>
            </a:endParaRPr>
          </a:p>
          <a:p>
            <a:pPr marL="568325" indent="-228600">
              <a:lnSpc>
                <a:spcPct val="90000"/>
              </a:lnSpc>
              <a:spcBef>
                <a:spcPts val="1000"/>
              </a:spcBef>
              <a:buClr>
                <a:schemeClr val="accent4"/>
              </a:buClr>
              <a:buFont typeface="Wingdings" panose="05000000000000000000" pitchFamily="2" charset="2"/>
              <a:buChar char="§"/>
            </a:pPr>
            <a:r>
              <a:rPr lang="en-US" sz="2600" dirty="0">
                <a:ea typeface="+mn-lt"/>
                <a:cs typeface="+mn-lt"/>
              </a:rPr>
              <a:t>Dedicated monitoring wells for sampling and level measurements</a:t>
            </a:r>
          </a:p>
          <a:p>
            <a:pPr marL="568325" indent="-228600">
              <a:lnSpc>
                <a:spcPct val="90000"/>
              </a:lnSpc>
              <a:spcBef>
                <a:spcPts val="1000"/>
              </a:spcBef>
              <a:buClr>
                <a:schemeClr val="accent4"/>
              </a:buClr>
              <a:buFont typeface="Wingdings" panose="05000000000000000000" pitchFamily="2" charset="2"/>
              <a:buChar char="§"/>
            </a:pPr>
            <a:r>
              <a:rPr lang="en-US" sz="2600" dirty="0"/>
              <a:t>Subbasin groundwater level monitoring and water budget modeling to assess groundwater flow</a:t>
            </a:r>
            <a:endParaRPr lang="en-US" dirty="0">
              <a:cs typeface="segoe ui"/>
            </a:endParaRPr>
          </a:p>
        </p:txBody>
      </p:sp>
    </p:spTree>
    <p:extLst>
      <p:ext uri="{BB962C8B-B14F-4D97-AF65-F5344CB8AC3E}">
        <p14:creationId xmlns:p14="http://schemas.microsoft.com/office/powerpoint/2010/main" val="3352632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DD86A-26EA-41A8-8A01-08557955A9DD}"/>
              </a:ext>
            </a:extLst>
          </p:cNvPr>
          <p:cNvSpPr>
            <a:spLocks noGrp="1"/>
          </p:cNvSpPr>
          <p:nvPr>
            <p:ph type="title"/>
          </p:nvPr>
        </p:nvSpPr>
        <p:spPr>
          <a:xfrm>
            <a:off x="1193074" y="18255"/>
            <a:ext cx="10924862" cy="1325563"/>
          </a:xfrm>
        </p:spPr>
        <p:txBody>
          <a:bodyPr/>
          <a:lstStyle/>
          <a:p>
            <a:r>
              <a:rPr lang="en-US"/>
              <a:t>Seawater Intrusion</a:t>
            </a:r>
          </a:p>
        </p:txBody>
      </p:sp>
      <p:sp>
        <p:nvSpPr>
          <p:cNvPr id="16" name="Content Placeholder 2">
            <a:extLst>
              <a:ext uri="{FF2B5EF4-FFF2-40B4-BE49-F238E27FC236}">
                <a16:creationId xmlns:a16="http://schemas.microsoft.com/office/drawing/2014/main" id="{DD5E5708-DD10-4523-B377-9674EF7F4F5E}"/>
              </a:ext>
            </a:extLst>
          </p:cNvPr>
          <p:cNvSpPr>
            <a:spLocks noGrp="1"/>
          </p:cNvSpPr>
          <p:nvPr/>
        </p:nvSpPr>
        <p:spPr>
          <a:xfrm>
            <a:off x="452672" y="1593410"/>
            <a:ext cx="6198870" cy="46806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600" dirty="0"/>
              <a:t>Numerical modeling indicates:</a:t>
            </a:r>
          </a:p>
          <a:p>
            <a:pPr lvl="1">
              <a:spcBef>
                <a:spcPts val="600"/>
              </a:spcBef>
              <a:spcAft>
                <a:spcPts val="600"/>
              </a:spcAft>
            </a:pPr>
            <a:r>
              <a:rPr lang="en-US" u="sng" dirty="0"/>
              <a:t>Net inflow </a:t>
            </a:r>
            <a:r>
              <a:rPr lang="en-US" dirty="0"/>
              <a:t>from Sea 1997-2014</a:t>
            </a:r>
            <a:endParaRPr lang="en-US" dirty="0">
              <a:cs typeface="segoe ui"/>
            </a:endParaRPr>
          </a:p>
          <a:p>
            <a:pPr lvl="1">
              <a:spcBef>
                <a:spcPts val="600"/>
              </a:spcBef>
              <a:spcAft>
                <a:spcPts val="600"/>
              </a:spcAft>
            </a:pPr>
            <a:r>
              <a:rPr lang="en-US" u="sng" dirty="0"/>
              <a:t>Net outflow </a:t>
            </a:r>
            <a:r>
              <a:rPr lang="en-US" dirty="0"/>
              <a:t>to Sea, 3,000 AFY, 2015 on </a:t>
            </a:r>
            <a:endParaRPr lang="en-US" dirty="0">
              <a:cs typeface="segoe ui"/>
            </a:endParaRPr>
          </a:p>
          <a:p>
            <a:pPr>
              <a:spcBef>
                <a:spcPts val="600"/>
              </a:spcBef>
              <a:spcAft>
                <a:spcPts val="600"/>
              </a:spcAft>
            </a:pPr>
            <a:r>
              <a:rPr lang="en-US" sz="2600" dirty="0"/>
              <a:t>Simulated 2020 shallow groundwater levels (-220 feet) are higher than Sea </a:t>
            </a:r>
            <a:endParaRPr lang="en-US" sz="2600" dirty="0">
              <a:cs typeface="segoe ui"/>
            </a:endParaRPr>
          </a:p>
          <a:p>
            <a:pPr>
              <a:spcBef>
                <a:spcPts val="600"/>
              </a:spcBef>
              <a:spcAft>
                <a:spcPts val="600"/>
              </a:spcAft>
            </a:pPr>
            <a:r>
              <a:rPr lang="en-US" sz="2600" dirty="0"/>
              <a:t>Simulated 2020 deep groundwater contour (-200 feet) is even higher (groundwater flowing upward)</a:t>
            </a:r>
            <a:endParaRPr lang="en-US" sz="2600" dirty="0">
              <a:cs typeface="segoe ui"/>
            </a:endParaRPr>
          </a:p>
          <a:p>
            <a:pPr>
              <a:spcBef>
                <a:spcPts val="600"/>
              </a:spcBef>
              <a:spcAft>
                <a:spcPts val="600"/>
              </a:spcAft>
            </a:pPr>
            <a:r>
              <a:rPr lang="en-US" sz="2600" dirty="0"/>
              <a:t>Seawater intrusion has been reversed (but will continue to be monitored)</a:t>
            </a:r>
            <a:endParaRPr lang="en-US" sz="2600" dirty="0">
              <a:cs typeface="segoe ui"/>
            </a:endParaRPr>
          </a:p>
          <a:p>
            <a:pPr lvl="1"/>
            <a:endParaRPr lang="en-US" dirty="0"/>
          </a:p>
          <a:p>
            <a:pPr marL="0" indent="0">
              <a:buNone/>
            </a:pPr>
            <a:endParaRPr lang="en-US" dirty="0"/>
          </a:p>
          <a:p>
            <a:pPr lvl="1"/>
            <a:endParaRPr lang="en-US" dirty="0"/>
          </a:p>
        </p:txBody>
      </p:sp>
      <p:pic>
        <p:nvPicPr>
          <p:cNvPr id="5" name="Content Placeholder 7" descr="Map&#10;&#10;Description automatically generated">
            <a:extLst>
              <a:ext uri="{FF2B5EF4-FFF2-40B4-BE49-F238E27FC236}">
                <a16:creationId xmlns:a16="http://schemas.microsoft.com/office/drawing/2014/main" id="{AEBD0F8D-2C3B-48BE-B2C0-74371A1D1A5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51" t="7373" r="50553" b="14150"/>
          <a:stretch/>
        </p:blipFill>
        <p:spPr>
          <a:xfrm>
            <a:off x="6754923" y="1243998"/>
            <a:ext cx="5345604" cy="5430071"/>
          </a:xfrm>
        </p:spPr>
      </p:pic>
      <p:grpSp>
        <p:nvGrpSpPr>
          <p:cNvPr id="2" name="Group 1">
            <a:extLst>
              <a:ext uri="{FF2B5EF4-FFF2-40B4-BE49-F238E27FC236}">
                <a16:creationId xmlns:a16="http://schemas.microsoft.com/office/drawing/2014/main" id="{098326C3-031F-4327-B034-A802F3BB1941}"/>
              </a:ext>
            </a:extLst>
          </p:cNvPr>
          <p:cNvGrpSpPr/>
          <p:nvPr/>
        </p:nvGrpSpPr>
        <p:grpSpPr>
          <a:xfrm>
            <a:off x="7704083" y="1526109"/>
            <a:ext cx="4457578" cy="5008796"/>
            <a:chOff x="7704083" y="1526109"/>
            <a:chExt cx="4457578" cy="5008796"/>
          </a:xfrm>
        </p:grpSpPr>
        <p:sp>
          <p:nvSpPr>
            <p:cNvPr id="6" name="Freeform: Shape 5">
              <a:extLst>
                <a:ext uri="{FF2B5EF4-FFF2-40B4-BE49-F238E27FC236}">
                  <a16:creationId xmlns:a16="http://schemas.microsoft.com/office/drawing/2014/main" id="{1E34C495-099A-4C10-AD22-AF64A5EB3882}"/>
                </a:ext>
              </a:extLst>
            </p:cNvPr>
            <p:cNvSpPr/>
            <p:nvPr/>
          </p:nvSpPr>
          <p:spPr>
            <a:xfrm>
              <a:off x="10588952" y="4933859"/>
              <a:ext cx="961548" cy="909662"/>
            </a:xfrm>
            <a:custGeom>
              <a:avLst/>
              <a:gdLst>
                <a:gd name="connsiteX0" fmla="*/ 1081973 w 1081973"/>
                <a:gd name="connsiteY0" fmla="*/ 144654 h 991139"/>
                <a:gd name="connsiteX1" fmla="*/ 998629 w 1081973"/>
                <a:gd name="connsiteY1" fmla="*/ 137510 h 991139"/>
                <a:gd name="connsiteX2" fmla="*/ 931954 w 1081973"/>
                <a:gd name="connsiteY2" fmla="*/ 139892 h 991139"/>
                <a:gd name="connsiteX3" fmla="*/ 841467 w 1081973"/>
                <a:gd name="connsiteY3" fmla="*/ 139892 h 991139"/>
                <a:gd name="connsiteX4" fmla="*/ 791461 w 1081973"/>
                <a:gd name="connsiteY4" fmla="*/ 147035 h 991139"/>
                <a:gd name="connsiteX5" fmla="*/ 734311 w 1081973"/>
                <a:gd name="connsiteY5" fmla="*/ 142273 h 991139"/>
                <a:gd name="connsiteX6" fmla="*/ 641442 w 1081973"/>
                <a:gd name="connsiteY6" fmla="*/ 149417 h 991139"/>
                <a:gd name="connsiteX7" fmla="*/ 562861 w 1081973"/>
                <a:gd name="connsiteY7" fmla="*/ 139892 h 991139"/>
                <a:gd name="connsiteX8" fmla="*/ 505711 w 1081973"/>
                <a:gd name="connsiteY8" fmla="*/ 135129 h 991139"/>
                <a:gd name="connsiteX9" fmla="*/ 465229 w 1081973"/>
                <a:gd name="connsiteY9" fmla="*/ 120842 h 991139"/>
                <a:gd name="connsiteX10" fmla="*/ 381886 w 1081973"/>
                <a:gd name="connsiteY10" fmla="*/ 94648 h 991139"/>
                <a:gd name="connsiteX11" fmla="*/ 360454 w 1081973"/>
                <a:gd name="connsiteY11" fmla="*/ 66073 h 991139"/>
                <a:gd name="connsiteX12" fmla="*/ 296161 w 1081973"/>
                <a:gd name="connsiteY12" fmla="*/ 44642 h 991139"/>
                <a:gd name="connsiteX13" fmla="*/ 250917 w 1081973"/>
                <a:gd name="connsiteY13" fmla="*/ 18448 h 991139"/>
                <a:gd name="connsiteX14" fmla="*/ 215198 w 1081973"/>
                <a:gd name="connsiteY14" fmla="*/ 6542 h 991139"/>
                <a:gd name="connsiteX15" fmla="*/ 172336 w 1081973"/>
                <a:gd name="connsiteY15" fmla="*/ 1779 h 991139"/>
                <a:gd name="connsiteX16" fmla="*/ 148523 w 1081973"/>
                <a:gd name="connsiteY16" fmla="*/ 1779 h 991139"/>
                <a:gd name="connsiteX17" fmla="*/ 98517 w 1081973"/>
                <a:gd name="connsiteY17" fmla="*/ 23210 h 991139"/>
                <a:gd name="connsiteX18" fmla="*/ 29461 w 1081973"/>
                <a:gd name="connsiteY18" fmla="*/ 118460 h 991139"/>
                <a:gd name="connsiteX19" fmla="*/ 17554 w 1081973"/>
                <a:gd name="connsiteY19" fmla="*/ 199423 h 991139"/>
                <a:gd name="connsiteX20" fmla="*/ 3267 w 1081973"/>
                <a:gd name="connsiteY20" fmla="*/ 299435 h 991139"/>
                <a:gd name="connsiteX21" fmla="*/ 886 w 1081973"/>
                <a:gd name="connsiteY21" fmla="*/ 430404 h 991139"/>
                <a:gd name="connsiteX22" fmla="*/ 15173 w 1081973"/>
                <a:gd name="connsiteY22" fmla="*/ 485173 h 991139"/>
                <a:gd name="connsiteX23" fmla="*/ 27079 w 1081973"/>
                <a:gd name="connsiteY23" fmla="*/ 520892 h 991139"/>
                <a:gd name="connsiteX24" fmla="*/ 65179 w 1081973"/>
                <a:gd name="connsiteY24" fmla="*/ 568517 h 991139"/>
                <a:gd name="connsiteX25" fmla="*/ 119948 w 1081973"/>
                <a:gd name="connsiteY25" fmla="*/ 620904 h 991139"/>
                <a:gd name="connsiteX26" fmla="*/ 174717 w 1081973"/>
                <a:gd name="connsiteY26" fmla="*/ 654242 h 991139"/>
                <a:gd name="connsiteX27" fmla="*/ 205673 w 1081973"/>
                <a:gd name="connsiteY27" fmla="*/ 697104 h 991139"/>
                <a:gd name="connsiteX28" fmla="*/ 229486 w 1081973"/>
                <a:gd name="connsiteY28" fmla="*/ 728060 h 991139"/>
                <a:gd name="connsiteX29" fmla="*/ 246154 w 1081973"/>
                <a:gd name="connsiteY29" fmla="*/ 749492 h 991139"/>
                <a:gd name="connsiteX30" fmla="*/ 262823 w 1081973"/>
                <a:gd name="connsiteY30" fmla="*/ 780448 h 991139"/>
                <a:gd name="connsiteX31" fmla="*/ 291398 w 1081973"/>
                <a:gd name="connsiteY31" fmla="*/ 842360 h 991139"/>
                <a:gd name="connsiteX32" fmla="*/ 327117 w 1081973"/>
                <a:gd name="connsiteY32" fmla="*/ 928085 h 991139"/>
                <a:gd name="connsiteX33" fmla="*/ 358073 w 1081973"/>
                <a:gd name="connsiteY33" fmla="*/ 966185 h 991139"/>
                <a:gd name="connsiteX34" fmla="*/ 374742 w 1081973"/>
                <a:gd name="connsiteY34" fmla="*/ 989998 h 991139"/>
                <a:gd name="connsiteX35" fmla="*/ 374742 w 1081973"/>
                <a:gd name="connsiteY35" fmla="*/ 987617 h 991139"/>
                <a:gd name="connsiteX36" fmla="*/ 367598 w 1081973"/>
                <a:gd name="connsiteY36" fmla="*/ 985235 h 991139"/>
                <a:gd name="connsiteX37" fmla="*/ 372361 w 1081973"/>
                <a:gd name="connsiteY37" fmla="*/ 989998 h 991139"/>
                <a:gd name="connsiteX38" fmla="*/ 355692 w 1081973"/>
                <a:gd name="connsiteY38" fmla="*/ 989998 h 99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81973" h="991139">
                  <a:moveTo>
                    <a:pt x="1081973" y="144654"/>
                  </a:moveTo>
                  <a:cubicBezTo>
                    <a:pt x="1052802" y="141479"/>
                    <a:pt x="1023632" y="138304"/>
                    <a:pt x="998629" y="137510"/>
                  </a:cubicBezTo>
                  <a:cubicBezTo>
                    <a:pt x="973626" y="136716"/>
                    <a:pt x="958148" y="139495"/>
                    <a:pt x="931954" y="139892"/>
                  </a:cubicBezTo>
                  <a:cubicBezTo>
                    <a:pt x="905760" y="140289"/>
                    <a:pt x="864882" y="138702"/>
                    <a:pt x="841467" y="139892"/>
                  </a:cubicBezTo>
                  <a:cubicBezTo>
                    <a:pt x="818052" y="141082"/>
                    <a:pt x="809320" y="146638"/>
                    <a:pt x="791461" y="147035"/>
                  </a:cubicBezTo>
                  <a:cubicBezTo>
                    <a:pt x="773602" y="147432"/>
                    <a:pt x="759314" y="141876"/>
                    <a:pt x="734311" y="142273"/>
                  </a:cubicBezTo>
                  <a:cubicBezTo>
                    <a:pt x="709308" y="142670"/>
                    <a:pt x="670017" y="149814"/>
                    <a:pt x="641442" y="149417"/>
                  </a:cubicBezTo>
                  <a:cubicBezTo>
                    <a:pt x="612867" y="149020"/>
                    <a:pt x="585483" y="142273"/>
                    <a:pt x="562861" y="139892"/>
                  </a:cubicBezTo>
                  <a:cubicBezTo>
                    <a:pt x="540239" y="137511"/>
                    <a:pt x="521983" y="138304"/>
                    <a:pt x="505711" y="135129"/>
                  </a:cubicBezTo>
                  <a:cubicBezTo>
                    <a:pt x="489439" y="131954"/>
                    <a:pt x="485866" y="127589"/>
                    <a:pt x="465229" y="120842"/>
                  </a:cubicBezTo>
                  <a:cubicBezTo>
                    <a:pt x="444592" y="114095"/>
                    <a:pt x="399348" y="103776"/>
                    <a:pt x="381886" y="94648"/>
                  </a:cubicBezTo>
                  <a:cubicBezTo>
                    <a:pt x="364423" y="85520"/>
                    <a:pt x="374741" y="74407"/>
                    <a:pt x="360454" y="66073"/>
                  </a:cubicBezTo>
                  <a:cubicBezTo>
                    <a:pt x="346167" y="57739"/>
                    <a:pt x="314417" y="52579"/>
                    <a:pt x="296161" y="44642"/>
                  </a:cubicBezTo>
                  <a:cubicBezTo>
                    <a:pt x="277905" y="36705"/>
                    <a:pt x="264411" y="24798"/>
                    <a:pt x="250917" y="18448"/>
                  </a:cubicBezTo>
                  <a:cubicBezTo>
                    <a:pt x="237423" y="12098"/>
                    <a:pt x="228295" y="9320"/>
                    <a:pt x="215198" y="6542"/>
                  </a:cubicBezTo>
                  <a:cubicBezTo>
                    <a:pt x="202101" y="3764"/>
                    <a:pt x="183448" y="2573"/>
                    <a:pt x="172336" y="1779"/>
                  </a:cubicBezTo>
                  <a:cubicBezTo>
                    <a:pt x="161224" y="985"/>
                    <a:pt x="160826" y="-1793"/>
                    <a:pt x="148523" y="1779"/>
                  </a:cubicBezTo>
                  <a:cubicBezTo>
                    <a:pt x="136220" y="5351"/>
                    <a:pt x="118361" y="3763"/>
                    <a:pt x="98517" y="23210"/>
                  </a:cubicBezTo>
                  <a:cubicBezTo>
                    <a:pt x="78673" y="42657"/>
                    <a:pt x="42955" y="89091"/>
                    <a:pt x="29461" y="118460"/>
                  </a:cubicBezTo>
                  <a:cubicBezTo>
                    <a:pt x="15967" y="147829"/>
                    <a:pt x="21920" y="169261"/>
                    <a:pt x="17554" y="199423"/>
                  </a:cubicBezTo>
                  <a:cubicBezTo>
                    <a:pt x="13188" y="229585"/>
                    <a:pt x="6045" y="260938"/>
                    <a:pt x="3267" y="299435"/>
                  </a:cubicBezTo>
                  <a:cubicBezTo>
                    <a:pt x="489" y="337932"/>
                    <a:pt x="-1098" y="399448"/>
                    <a:pt x="886" y="430404"/>
                  </a:cubicBezTo>
                  <a:cubicBezTo>
                    <a:pt x="2870" y="461360"/>
                    <a:pt x="10808" y="470092"/>
                    <a:pt x="15173" y="485173"/>
                  </a:cubicBezTo>
                  <a:cubicBezTo>
                    <a:pt x="19538" y="500254"/>
                    <a:pt x="18745" y="507001"/>
                    <a:pt x="27079" y="520892"/>
                  </a:cubicBezTo>
                  <a:cubicBezTo>
                    <a:pt x="35413" y="534783"/>
                    <a:pt x="49701" y="551848"/>
                    <a:pt x="65179" y="568517"/>
                  </a:cubicBezTo>
                  <a:cubicBezTo>
                    <a:pt x="80657" y="585186"/>
                    <a:pt x="101692" y="606616"/>
                    <a:pt x="119948" y="620904"/>
                  </a:cubicBezTo>
                  <a:cubicBezTo>
                    <a:pt x="138204" y="635192"/>
                    <a:pt x="160429" y="641542"/>
                    <a:pt x="174717" y="654242"/>
                  </a:cubicBezTo>
                  <a:cubicBezTo>
                    <a:pt x="189004" y="666942"/>
                    <a:pt x="196545" y="684801"/>
                    <a:pt x="205673" y="697104"/>
                  </a:cubicBezTo>
                  <a:cubicBezTo>
                    <a:pt x="214801" y="709407"/>
                    <a:pt x="229486" y="728060"/>
                    <a:pt x="229486" y="728060"/>
                  </a:cubicBezTo>
                  <a:cubicBezTo>
                    <a:pt x="236233" y="736791"/>
                    <a:pt x="240598" y="740761"/>
                    <a:pt x="246154" y="749492"/>
                  </a:cubicBezTo>
                  <a:cubicBezTo>
                    <a:pt x="251710" y="758223"/>
                    <a:pt x="255282" y="764970"/>
                    <a:pt x="262823" y="780448"/>
                  </a:cubicBezTo>
                  <a:cubicBezTo>
                    <a:pt x="270364" y="795926"/>
                    <a:pt x="280682" y="817754"/>
                    <a:pt x="291398" y="842360"/>
                  </a:cubicBezTo>
                  <a:cubicBezTo>
                    <a:pt x="302114" y="866966"/>
                    <a:pt x="316005" y="907448"/>
                    <a:pt x="327117" y="928085"/>
                  </a:cubicBezTo>
                  <a:cubicBezTo>
                    <a:pt x="338229" y="948722"/>
                    <a:pt x="350136" y="955866"/>
                    <a:pt x="358073" y="966185"/>
                  </a:cubicBezTo>
                  <a:cubicBezTo>
                    <a:pt x="366010" y="976504"/>
                    <a:pt x="374742" y="989998"/>
                    <a:pt x="374742" y="989998"/>
                  </a:cubicBezTo>
                  <a:cubicBezTo>
                    <a:pt x="377520" y="993570"/>
                    <a:pt x="374742" y="987617"/>
                    <a:pt x="374742" y="987617"/>
                  </a:cubicBezTo>
                  <a:cubicBezTo>
                    <a:pt x="373551" y="986823"/>
                    <a:pt x="367995" y="984838"/>
                    <a:pt x="367598" y="985235"/>
                  </a:cubicBezTo>
                  <a:cubicBezTo>
                    <a:pt x="367201" y="985632"/>
                    <a:pt x="374345" y="989204"/>
                    <a:pt x="372361" y="989998"/>
                  </a:cubicBezTo>
                  <a:cubicBezTo>
                    <a:pt x="370377" y="990792"/>
                    <a:pt x="353708" y="989601"/>
                    <a:pt x="355692" y="98999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0B87A14-C201-4E5E-8B97-CE0B8D366083}"/>
                </a:ext>
              </a:extLst>
            </p:cNvPr>
            <p:cNvSpPr txBox="1"/>
            <p:nvPr/>
          </p:nvSpPr>
          <p:spPr>
            <a:xfrm>
              <a:off x="9866838" y="4483647"/>
              <a:ext cx="1081973" cy="369332"/>
            </a:xfrm>
            <a:prstGeom prst="rect">
              <a:avLst/>
            </a:prstGeom>
            <a:noFill/>
          </p:spPr>
          <p:txBody>
            <a:bodyPr wrap="square" rtlCol="0">
              <a:spAutoFit/>
            </a:bodyPr>
            <a:lstStyle/>
            <a:p>
              <a:r>
                <a:rPr lang="en-US" b="1">
                  <a:solidFill>
                    <a:srgbClr val="FF0000"/>
                  </a:solidFill>
                </a:rPr>
                <a:t>-220 ft</a:t>
              </a:r>
            </a:p>
          </p:txBody>
        </p:sp>
        <p:sp>
          <p:nvSpPr>
            <p:cNvPr id="8" name="TextBox 7">
              <a:extLst>
                <a:ext uri="{FF2B5EF4-FFF2-40B4-BE49-F238E27FC236}">
                  <a16:creationId xmlns:a16="http://schemas.microsoft.com/office/drawing/2014/main" id="{002662F7-5D7B-479A-9D4F-206672A93F9F}"/>
                </a:ext>
              </a:extLst>
            </p:cNvPr>
            <p:cNvSpPr txBox="1"/>
            <p:nvPr/>
          </p:nvSpPr>
          <p:spPr>
            <a:xfrm>
              <a:off x="8897838" y="1526109"/>
              <a:ext cx="3263823" cy="646331"/>
            </a:xfrm>
            <a:prstGeom prst="rect">
              <a:avLst/>
            </a:prstGeom>
            <a:noFill/>
          </p:spPr>
          <p:txBody>
            <a:bodyPr wrap="square" rtlCol="0">
              <a:spAutoFit/>
            </a:bodyPr>
            <a:lstStyle/>
            <a:p>
              <a:r>
                <a:rPr lang="en-US" b="1">
                  <a:solidFill>
                    <a:schemeClr val="bg1"/>
                  </a:solidFill>
                </a:rPr>
                <a:t>Simulated Levels in Shallow Aquifer, 2020</a:t>
              </a:r>
            </a:p>
          </p:txBody>
        </p:sp>
        <p:sp>
          <p:nvSpPr>
            <p:cNvPr id="9" name="TextBox 8">
              <a:extLst>
                <a:ext uri="{FF2B5EF4-FFF2-40B4-BE49-F238E27FC236}">
                  <a16:creationId xmlns:a16="http://schemas.microsoft.com/office/drawing/2014/main" id="{E6030A62-BDE5-4834-BC0B-C03D2893CCD4}"/>
                </a:ext>
              </a:extLst>
            </p:cNvPr>
            <p:cNvSpPr txBox="1"/>
            <p:nvPr/>
          </p:nvSpPr>
          <p:spPr>
            <a:xfrm>
              <a:off x="7704083" y="6165573"/>
              <a:ext cx="4127592" cy="369332"/>
            </a:xfrm>
            <a:prstGeom prst="rect">
              <a:avLst/>
            </a:prstGeom>
            <a:solidFill>
              <a:schemeClr val="tx1"/>
            </a:solidFill>
          </p:spPr>
          <p:txBody>
            <a:bodyPr wrap="square" rtlCol="0">
              <a:spAutoFit/>
            </a:bodyPr>
            <a:lstStyle/>
            <a:p>
              <a:r>
                <a:rPr lang="en-US" b="1">
                  <a:solidFill>
                    <a:srgbClr val="FF0000"/>
                  </a:solidFill>
                </a:rPr>
                <a:t>Salton Sea currently is about -238 ft</a:t>
              </a:r>
            </a:p>
          </p:txBody>
        </p:sp>
      </p:grpSp>
      <p:sp>
        <p:nvSpPr>
          <p:cNvPr id="10" name="Slide Number Placeholder 3">
            <a:extLst>
              <a:ext uri="{FF2B5EF4-FFF2-40B4-BE49-F238E27FC236}">
                <a16:creationId xmlns:a16="http://schemas.microsoft.com/office/drawing/2014/main" id="{DB1CC138-68E2-4A92-B9F4-1D167D79C56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33</a:t>
            </a:fld>
            <a:endParaRPr lang="en-US" sz="2000" b="1"/>
          </a:p>
        </p:txBody>
      </p:sp>
      <p:pic>
        <p:nvPicPr>
          <p:cNvPr id="11" name="Picture 10" descr="A picture containing icon&#10;&#10;Description automatically generated">
            <a:extLst>
              <a:ext uri="{FF2B5EF4-FFF2-40B4-BE49-F238E27FC236}">
                <a16:creationId xmlns:a16="http://schemas.microsoft.com/office/drawing/2014/main" id="{B05A0182-697A-494C-ADC4-8EE61036E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8" y="213422"/>
            <a:ext cx="728687" cy="728687"/>
          </a:xfrm>
          <a:prstGeom prst="rect">
            <a:avLst/>
          </a:prstGeom>
        </p:spPr>
      </p:pic>
    </p:spTree>
    <p:extLst>
      <p:ext uri="{BB962C8B-B14F-4D97-AF65-F5344CB8AC3E}">
        <p14:creationId xmlns:p14="http://schemas.microsoft.com/office/powerpoint/2010/main" val="2443909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003A-4E66-458B-A4CD-FF32FDCCC0FD}"/>
              </a:ext>
            </a:extLst>
          </p:cNvPr>
          <p:cNvSpPr>
            <a:spLocks noGrp="1"/>
          </p:cNvSpPr>
          <p:nvPr>
            <p:ph type="title"/>
          </p:nvPr>
        </p:nvSpPr>
        <p:spPr>
          <a:xfrm>
            <a:off x="1123406" y="18255"/>
            <a:ext cx="10994530" cy="1325563"/>
          </a:xfrm>
        </p:spPr>
        <p:txBody>
          <a:bodyPr>
            <a:normAutofit/>
          </a:bodyPr>
          <a:lstStyle/>
          <a:p>
            <a:r>
              <a:rPr lang="en-US" dirty="0"/>
              <a:t>Interconnected Surface Water and </a:t>
            </a:r>
            <a:br>
              <a:rPr lang="en-US" dirty="0"/>
            </a:br>
            <a:r>
              <a:rPr lang="en-US" dirty="0"/>
              <a:t>Groundwater Dependent Ecosystems (GDEs)</a:t>
            </a:r>
          </a:p>
        </p:txBody>
      </p:sp>
      <p:sp>
        <p:nvSpPr>
          <p:cNvPr id="3" name="Content Placeholder 2">
            <a:extLst>
              <a:ext uri="{FF2B5EF4-FFF2-40B4-BE49-F238E27FC236}">
                <a16:creationId xmlns:a16="http://schemas.microsoft.com/office/drawing/2014/main" id="{A9ED410E-3A87-4C30-8993-E199874779D5}"/>
              </a:ext>
            </a:extLst>
          </p:cNvPr>
          <p:cNvSpPr>
            <a:spLocks noGrp="1"/>
          </p:cNvSpPr>
          <p:nvPr>
            <p:ph idx="1"/>
          </p:nvPr>
        </p:nvSpPr>
        <p:spPr>
          <a:xfrm>
            <a:off x="397564" y="1633107"/>
            <a:ext cx="5698436" cy="4613383"/>
          </a:xfrm>
        </p:spPr>
        <p:txBody>
          <a:bodyPr>
            <a:normAutofit/>
          </a:bodyPr>
          <a:lstStyle/>
          <a:p>
            <a:pPr marL="0" indent="0">
              <a:buNone/>
            </a:pPr>
            <a:r>
              <a:rPr lang="en-US" sz="2600" dirty="0"/>
              <a:t>Plan Update assesses potential GDEs:</a:t>
            </a:r>
          </a:p>
          <a:p>
            <a:r>
              <a:rPr lang="en-US" sz="2600" dirty="0"/>
              <a:t>Review of Coachella Valley Multiple Species Habitat Conservation Plan and protected species</a:t>
            </a:r>
          </a:p>
          <a:p>
            <a:r>
              <a:rPr lang="en-US" sz="2600" b="0" dirty="0"/>
              <a:t>Desktop analysis of mapped </a:t>
            </a:r>
            <a:br>
              <a:rPr lang="en-US" sz="2600" b="0" dirty="0"/>
            </a:br>
            <a:r>
              <a:rPr lang="en-US" sz="2600" b="0" dirty="0"/>
              <a:t>NCCAG polygons </a:t>
            </a:r>
          </a:p>
          <a:p>
            <a:r>
              <a:rPr lang="en-US" sz="2600" dirty="0"/>
              <a:t>Field survey of 13 sites</a:t>
            </a:r>
          </a:p>
          <a:p>
            <a:r>
              <a:rPr lang="en-US" sz="2600" dirty="0"/>
              <a:t>Mapping of potential GDEs</a:t>
            </a:r>
          </a:p>
          <a:p>
            <a:pPr marL="0" indent="0">
              <a:buNone/>
            </a:pPr>
            <a:endParaRPr lang="en-US" sz="2700" dirty="0"/>
          </a:p>
        </p:txBody>
      </p:sp>
      <p:sp>
        <p:nvSpPr>
          <p:cNvPr id="4" name="Slide Number Placeholder 3">
            <a:extLst>
              <a:ext uri="{FF2B5EF4-FFF2-40B4-BE49-F238E27FC236}">
                <a16:creationId xmlns:a16="http://schemas.microsoft.com/office/drawing/2014/main" id="{3F062A72-C4FD-41D9-AA7A-03FE092BCE96}"/>
              </a:ext>
            </a:extLst>
          </p:cNvPr>
          <p:cNvSpPr>
            <a:spLocks noGrp="1"/>
          </p:cNvSpPr>
          <p:nvPr>
            <p:ph type="sldNum" sz="quarter" idx="12"/>
          </p:nvPr>
        </p:nvSpPr>
        <p:spPr/>
        <p:txBody>
          <a:bodyPr/>
          <a:lstStyle/>
          <a:p>
            <a:fld id="{339588A2-8AFB-413D-B6B4-F45D33155C02}" type="slidenum">
              <a:rPr lang="en-US" smtClean="0"/>
              <a:t>34</a:t>
            </a:fld>
            <a:endParaRPr lang="en-US"/>
          </a:p>
        </p:txBody>
      </p:sp>
      <p:sp>
        <p:nvSpPr>
          <p:cNvPr id="6" name="Slide Number Placeholder 3">
            <a:extLst>
              <a:ext uri="{FF2B5EF4-FFF2-40B4-BE49-F238E27FC236}">
                <a16:creationId xmlns:a16="http://schemas.microsoft.com/office/drawing/2014/main" id="{5AE2BA4D-1DF6-4797-89B2-4A5696E079C5}"/>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34</a:t>
            </a:fld>
            <a:endParaRPr lang="en-US" sz="2000" b="1"/>
          </a:p>
        </p:txBody>
      </p:sp>
      <p:pic>
        <p:nvPicPr>
          <p:cNvPr id="8" name="Picture 7">
            <a:extLst>
              <a:ext uri="{FF2B5EF4-FFF2-40B4-BE49-F238E27FC236}">
                <a16:creationId xmlns:a16="http://schemas.microsoft.com/office/drawing/2014/main" id="{08C07AC5-23D9-4173-8B0F-AE3956D8F830}"/>
              </a:ext>
            </a:extLst>
          </p:cNvPr>
          <p:cNvPicPr>
            <a:picLocks noChangeAspect="1"/>
          </p:cNvPicPr>
          <p:nvPr/>
        </p:nvPicPr>
        <p:blipFill rotWithShape="1">
          <a:blip r:embed="rId3">
            <a:extLst>
              <a:ext uri="{28A0092B-C50C-407E-A947-70E740481C1C}">
                <a14:useLocalDpi xmlns:a14="http://schemas.microsoft.com/office/drawing/2010/main" val="0"/>
              </a:ext>
            </a:extLst>
          </a:blip>
          <a:srcRect l="21837" t="4001" r="20955" b="17004"/>
          <a:stretch/>
        </p:blipFill>
        <p:spPr>
          <a:xfrm>
            <a:off x="6096000" y="1407942"/>
            <a:ext cx="6074580" cy="5427406"/>
          </a:xfrm>
          <a:prstGeom prst="rect">
            <a:avLst/>
          </a:prstGeom>
        </p:spPr>
      </p:pic>
      <p:pic>
        <p:nvPicPr>
          <p:cNvPr id="7" name="Picture 6">
            <a:extLst>
              <a:ext uri="{FF2B5EF4-FFF2-40B4-BE49-F238E27FC236}">
                <a16:creationId xmlns:a16="http://schemas.microsoft.com/office/drawing/2014/main" id="{ABCE6A08-213D-4115-924E-AA52B36D61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7724" y="414489"/>
            <a:ext cx="609358" cy="587902"/>
          </a:xfrm>
          <a:prstGeom prst="rect">
            <a:avLst/>
          </a:prstGeom>
        </p:spPr>
      </p:pic>
      <p:sp>
        <p:nvSpPr>
          <p:cNvPr id="15" name="Slide Number Placeholder 3">
            <a:extLst>
              <a:ext uri="{FF2B5EF4-FFF2-40B4-BE49-F238E27FC236}">
                <a16:creationId xmlns:a16="http://schemas.microsoft.com/office/drawing/2014/main" id="{E25F6FDB-C4B8-43F1-A2D7-AF918029AFB7}"/>
              </a:ext>
            </a:extLst>
          </p:cNvPr>
          <p:cNvSpPr txBox="1">
            <a:spLocks/>
          </p:cNvSpPr>
          <p:nvPr/>
        </p:nvSpPr>
        <p:spPr>
          <a:xfrm>
            <a:off x="9344256" y="65579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34</a:t>
            </a:fld>
            <a:endParaRPr lang="en-US" sz="2000" b="1"/>
          </a:p>
        </p:txBody>
      </p:sp>
    </p:spTree>
    <p:extLst>
      <p:ext uri="{BB962C8B-B14F-4D97-AF65-F5344CB8AC3E}">
        <p14:creationId xmlns:p14="http://schemas.microsoft.com/office/powerpoint/2010/main" val="3422152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003A-4E66-458B-A4CD-FF32FDCCC0FD}"/>
              </a:ext>
            </a:extLst>
          </p:cNvPr>
          <p:cNvSpPr>
            <a:spLocks noGrp="1"/>
          </p:cNvSpPr>
          <p:nvPr>
            <p:ph type="title"/>
          </p:nvPr>
        </p:nvSpPr>
        <p:spPr/>
        <p:txBody>
          <a:bodyPr/>
          <a:lstStyle/>
          <a:p>
            <a:r>
              <a:rPr lang="en-US"/>
              <a:t>Assessment and Mapping of Potential GDEs</a:t>
            </a:r>
          </a:p>
        </p:txBody>
      </p:sp>
      <p:sp>
        <p:nvSpPr>
          <p:cNvPr id="3" name="Content Placeholder 2">
            <a:extLst>
              <a:ext uri="{FF2B5EF4-FFF2-40B4-BE49-F238E27FC236}">
                <a16:creationId xmlns:a16="http://schemas.microsoft.com/office/drawing/2014/main" id="{A9ED410E-3A87-4C30-8993-E199874779D5}"/>
              </a:ext>
            </a:extLst>
          </p:cNvPr>
          <p:cNvSpPr>
            <a:spLocks noGrp="1"/>
          </p:cNvSpPr>
          <p:nvPr>
            <p:ph idx="1"/>
          </p:nvPr>
        </p:nvSpPr>
        <p:spPr>
          <a:xfrm>
            <a:off x="265814" y="1758368"/>
            <a:ext cx="5615643" cy="4451931"/>
          </a:xfrm>
        </p:spPr>
        <p:txBody>
          <a:bodyPr vert="horz" lIns="91440" tIns="45720" rIns="91440" bIns="45720" rtlCol="0" anchor="t">
            <a:noAutofit/>
          </a:bodyPr>
          <a:lstStyle/>
          <a:p>
            <a:pPr>
              <a:spcAft>
                <a:spcPts val="600"/>
              </a:spcAft>
            </a:pPr>
            <a:r>
              <a:rPr lang="en-US" sz="2600" b="0" dirty="0">
                <a:solidFill>
                  <a:srgbClr val="00B0F0"/>
                </a:solidFill>
              </a:rPr>
              <a:t>Probable GDEs </a:t>
            </a:r>
            <a:r>
              <a:rPr lang="en-US" sz="2600" b="0" dirty="0"/>
              <a:t>(5%) occur in canyons and may rely partially on surface water or snowmelt</a:t>
            </a:r>
          </a:p>
          <a:p>
            <a:pPr>
              <a:spcAft>
                <a:spcPts val="600"/>
              </a:spcAft>
            </a:pPr>
            <a:r>
              <a:rPr lang="en-US" sz="2600" b="0" dirty="0">
                <a:solidFill>
                  <a:srgbClr val="FFFF00"/>
                </a:solidFill>
              </a:rPr>
              <a:t>Probable Non-GDEs</a:t>
            </a:r>
            <a:r>
              <a:rPr lang="en-US" sz="2600" dirty="0">
                <a:solidFill>
                  <a:srgbClr val="FFFF00"/>
                </a:solidFill>
              </a:rPr>
              <a:t> </a:t>
            </a:r>
            <a:r>
              <a:rPr lang="en-US" sz="2600" b="0" dirty="0">
                <a:solidFill>
                  <a:srgbClr val="FFFFFF"/>
                </a:solidFill>
              </a:rPr>
              <a:t> </a:t>
            </a:r>
            <a:r>
              <a:rPr lang="en-US" sz="2600" b="0" dirty="0"/>
              <a:t>(89%) include agricultural fields and </a:t>
            </a:r>
            <a:r>
              <a:rPr lang="en-US" sz="2600" dirty="0"/>
              <a:t>drainages</a:t>
            </a:r>
            <a:r>
              <a:rPr lang="en-US" sz="2600" b="0" dirty="0"/>
              <a:t>, uplands, </a:t>
            </a:r>
            <a:r>
              <a:rPr lang="en-US" sz="2600" dirty="0"/>
              <a:t>and </a:t>
            </a:r>
            <a:r>
              <a:rPr lang="en-US" sz="2600" b="0" dirty="0"/>
              <a:t>dry washes</a:t>
            </a:r>
            <a:endParaRPr lang="en-US" sz="2600" b="0" dirty="0">
              <a:cs typeface="segoe ui"/>
            </a:endParaRPr>
          </a:p>
          <a:p>
            <a:pPr>
              <a:spcAft>
                <a:spcPts val="600"/>
              </a:spcAft>
            </a:pPr>
            <a:r>
              <a:rPr lang="en-US" sz="2600" b="0" dirty="0">
                <a:solidFill>
                  <a:srgbClr val="00B050"/>
                </a:solidFill>
              </a:rPr>
              <a:t>Playa Wetlands </a:t>
            </a:r>
            <a:r>
              <a:rPr lang="en-US" sz="2600" b="0" dirty="0"/>
              <a:t>(6%) </a:t>
            </a:r>
            <a:r>
              <a:rPr lang="en-US" sz="2600" dirty="0"/>
              <a:t>are dependent on agricultural drain flows and occur</a:t>
            </a:r>
            <a:r>
              <a:rPr lang="en-US" sz="2600" b="0" dirty="0"/>
              <a:t> along Salton Sea exposed seabed</a:t>
            </a:r>
            <a:r>
              <a:rPr lang="en-US" sz="2600" dirty="0"/>
              <a:t> </a:t>
            </a:r>
            <a:endParaRPr lang="en-US" sz="2600" b="0" dirty="0">
              <a:cs typeface="segoe ui"/>
            </a:endParaRPr>
          </a:p>
          <a:p>
            <a:pPr lvl="1"/>
            <a:endParaRPr lang="en-US" sz="2400" b="0" dirty="0"/>
          </a:p>
          <a:p>
            <a:endParaRPr lang="en-US" sz="2400" b="0" dirty="0"/>
          </a:p>
          <a:p>
            <a:endParaRPr lang="en-US" sz="2400" b="0" dirty="0"/>
          </a:p>
        </p:txBody>
      </p:sp>
      <p:sp>
        <p:nvSpPr>
          <p:cNvPr id="4" name="Slide Number Placeholder 3">
            <a:extLst>
              <a:ext uri="{FF2B5EF4-FFF2-40B4-BE49-F238E27FC236}">
                <a16:creationId xmlns:a16="http://schemas.microsoft.com/office/drawing/2014/main" id="{3F062A72-C4FD-41D9-AA7A-03FE092BCE96}"/>
              </a:ext>
            </a:extLst>
          </p:cNvPr>
          <p:cNvSpPr>
            <a:spLocks noGrp="1"/>
          </p:cNvSpPr>
          <p:nvPr>
            <p:ph type="sldNum" sz="quarter" idx="12"/>
          </p:nvPr>
        </p:nvSpPr>
        <p:spPr/>
        <p:txBody>
          <a:bodyPr/>
          <a:lstStyle/>
          <a:p>
            <a:fld id="{339588A2-8AFB-413D-B6B4-F45D33155C02}" type="slidenum">
              <a:rPr lang="en-US" smtClean="0"/>
              <a:t>35</a:t>
            </a:fld>
            <a:endParaRPr lang="en-US"/>
          </a:p>
        </p:txBody>
      </p:sp>
      <p:sp>
        <p:nvSpPr>
          <p:cNvPr id="6" name="Slide Number Placeholder 3">
            <a:extLst>
              <a:ext uri="{FF2B5EF4-FFF2-40B4-BE49-F238E27FC236}">
                <a16:creationId xmlns:a16="http://schemas.microsoft.com/office/drawing/2014/main" id="{DE6745AC-EFC6-4258-803F-B0099240F02F}"/>
              </a:ext>
            </a:extLst>
          </p:cNvPr>
          <p:cNvSpPr txBox="1">
            <a:spLocks/>
          </p:cNvSpPr>
          <p:nvPr/>
        </p:nvSpPr>
        <p:spPr>
          <a:xfrm>
            <a:off x="9191856" y="6405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35</a:t>
            </a:fld>
            <a:endParaRPr lang="en-US" sz="2000" b="1"/>
          </a:p>
        </p:txBody>
      </p:sp>
      <p:pic>
        <p:nvPicPr>
          <p:cNvPr id="7" name="Picture 6">
            <a:extLst>
              <a:ext uri="{FF2B5EF4-FFF2-40B4-BE49-F238E27FC236}">
                <a16:creationId xmlns:a16="http://schemas.microsoft.com/office/drawing/2014/main" id="{4B4C3D56-48B4-463C-9D3D-0A454EF3D8A2}"/>
              </a:ext>
            </a:extLst>
          </p:cNvPr>
          <p:cNvPicPr>
            <a:picLocks noChangeAspect="1"/>
          </p:cNvPicPr>
          <p:nvPr/>
        </p:nvPicPr>
        <p:blipFill rotWithShape="1">
          <a:blip r:embed="rId3">
            <a:extLst>
              <a:ext uri="{28A0092B-C50C-407E-A947-70E740481C1C}">
                <a14:useLocalDpi xmlns:a14="http://schemas.microsoft.com/office/drawing/2010/main" val="0"/>
              </a:ext>
            </a:extLst>
          </a:blip>
          <a:srcRect l="22481" t="4749" r="20912" b="17160"/>
          <a:stretch/>
        </p:blipFill>
        <p:spPr>
          <a:xfrm>
            <a:off x="6096000" y="1419497"/>
            <a:ext cx="6072158" cy="5420248"/>
          </a:xfrm>
          <a:prstGeom prst="rect">
            <a:avLst/>
          </a:prstGeom>
        </p:spPr>
      </p:pic>
      <p:sp>
        <p:nvSpPr>
          <p:cNvPr id="10" name="Slide Number Placeholder 3">
            <a:extLst>
              <a:ext uri="{FF2B5EF4-FFF2-40B4-BE49-F238E27FC236}">
                <a16:creationId xmlns:a16="http://schemas.microsoft.com/office/drawing/2014/main" id="{4526B948-B99A-4877-96CF-539E0C37F4E6}"/>
              </a:ext>
            </a:extLst>
          </p:cNvPr>
          <p:cNvSpPr txBox="1">
            <a:spLocks/>
          </p:cNvSpPr>
          <p:nvPr/>
        </p:nvSpPr>
        <p:spPr>
          <a:xfrm>
            <a:off x="9344256" y="65579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35</a:t>
            </a:fld>
            <a:endParaRPr lang="en-US" sz="2000" b="1"/>
          </a:p>
        </p:txBody>
      </p:sp>
    </p:spTree>
    <p:extLst>
      <p:ext uri="{BB962C8B-B14F-4D97-AF65-F5344CB8AC3E}">
        <p14:creationId xmlns:p14="http://schemas.microsoft.com/office/powerpoint/2010/main" val="25167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38980-1BD3-40C1-809A-9D1D22E35716}"/>
              </a:ext>
            </a:extLst>
          </p:cNvPr>
          <p:cNvSpPr>
            <a:spLocks noGrp="1"/>
          </p:cNvSpPr>
          <p:nvPr>
            <p:ph type="title"/>
          </p:nvPr>
        </p:nvSpPr>
        <p:spPr/>
        <p:txBody>
          <a:bodyPr/>
          <a:lstStyle/>
          <a:p>
            <a:br>
              <a:rPr lang="en-US"/>
            </a:br>
            <a:endParaRPr lang="en-US"/>
          </a:p>
        </p:txBody>
      </p:sp>
      <p:sp>
        <p:nvSpPr>
          <p:cNvPr id="3" name="Content Placeholder 2">
            <a:extLst>
              <a:ext uri="{FF2B5EF4-FFF2-40B4-BE49-F238E27FC236}">
                <a16:creationId xmlns:a16="http://schemas.microsoft.com/office/drawing/2014/main" id="{BDF6A2D5-75B8-40ED-9CE6-34F361175ABF}"/>
              </a:ext>
            </a:extLst>
          </p:cNvPr>
          <p:cNvSpPr>
            <a:spLocks noGrp="1"/>
          </p:cNvSpPr>
          <p:nvPr>
            <p:ph type="body" idx="1"/>
          </p:nvPr>
        </p:nvSpPr>
        <p:spPr>
          <a:xfrm>
            <a:off x="844550" y="3628765"/>
            <a:ext cx="10515600" cy="1500187"/>
          </a:xfrm>
        </p:spPr>
        <p:txBody>
          <a:bodyPr>
            <a:normAutofit/>
          </a:bodyPr>
          <a:lstStyle/>
          <a:p>
            <a:r>
              <a:rPr lang="en-US" sz="5400"/>
              <a:t>Questions? </a:t>
            </a:r>
          </a:p>
        </p:txBody>
      </p:sp>
      <p:sp>
        <p:nvSpPr>
          <p:cNvPr id="5" name="Slide Number Placeholder 3">
            <a:extLst>
              <a:ext uri="{FF2B5EF4-FFF2-40B4-BE49-F238E27FC236}">
                <a16:creationId xmlns:a16="http://schemas.microsoft.com/office/drawing/2014/main" id="{600C1CE5-5C7D-4C61-8CBE-16529CE3C510}"/>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36</a:t>
            </a:fld>
            <a:endParaRPr lang="en-US" sz="2000" b="1"/>
          </a:p>
        </p:txBody>
      </p:sp>
    </p:spTree>
    <p:extLst>
      <p:ext uri="{BB962C8B-B14F-4D97-AF65-F5344CB8AC3E}">
        <p14:creationId xmlns:p14="http://schemas.microsoft.com/office/powerpoint/2010/main" val="1571599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a:xfrm>
            <a:off x="609599" y="1572426"/>
            <a:ext cx="11210925" cy="4604537"/>
          </a:xfrm>
        </p:spPr>
        <p:txBody>
          <a:bodyPr vert="horz" lIns="91440" tIns="45720" rIns="91440" bIns="45720" rtlCol="0" anchor="t">
            <a:normAutofit/>
          </a:bodyPr>
          <a:lstStyle/>
          <a:p>
            <a:r>
              <a:rPr lang="en-US" dirty="0"/>
              <a:t>Welcome and Introductions</a:t>
            </a:r>
          </a:p>
          <a:p>
            <a:r>
              <a:rPr lang="en-US" dirty="0"/>
              <a:t>2022 Water Management Plan Update (Alternative Plan Update)</a:t>
            </a:r>
            <a:endParaRPr lang="en-US" dirty="0">
              <a:cs typeface="segoe ui"/>
            </a:endParaRPr>
          </a:p>
          <a:p>
            <a:r>
              <a:rPr lang="en-US" dirty="0"/>
              <a:t>Groundwater Conditions and Sustainable Management</a:t>
            </a:r>
            <a:endParaRPr lang="en-US" dirty="0">
              <a:cs typeface="segoe ui"/>
            </a:endParaRPr>
          </a:p>
          <a:p>
            <a:r>
              <a:rPr lang="en-US" b="1" dirty="0"/>
              <a:t>Water Demands and Supplies</a:t>
            </a:r>
            <a:endParaRPr lang="en-US" b="1" dirty="0">
              <a:cs typeface="segoe ui"/>
            </a:endParaRPr>
          </a:p>
          <a:p>
            <a:r>
              <a:rPr lang="en-US" dirty="0">
                <a:ea typeface="+mn-lt"/>
                <a:cs typeface="+mn-lt"/>
              </a:rPr>
              <a:t>Numerical Model, Plan Scenarios, and Projects &amp; Management Actions (PMAs)</a:t>
            </a:r>
          </a:p>
          <a:p>
            <a:r>
              <a:rPr lang="en-US" dirty="0"/>
              <a:t>Plan Evaluation and Implementation</a:t>
            </a:r>
            <a:endParaRPr lang="en-US" dirty="0">
              <a:cs typeface="segoe ui"/>
            </a:endParaRPr>
          </a:p>
          <a:p>
            <a:r>
              <a:rPr lang="en-US" dirty="0"/>
              <a:t>Public Comment</a:t>
            </a:r>
            <a:endParaRPr lang="en-US" dirty="0">
              <a:cs typeface="segoe ui"/>
            </a:endParaRPr>
          </a:p>
          <a:p>
            <a:r>
              <a:rPr lang="en-US" dirty="0"/>
              <a:t>Get Involved</a:t>
            </a:r>
            <a:endParaRPr lang="en-US" dirty="0">
              <a:cs typeface="segoe ui"/>
            </a:endParaRP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37</a:t>
            </a:fld>
            <a:endParaRPr lang="en-US" sz="2000" b="1"/>
          </a:p>
        </p:txBody>
      </p:sp>
    </p:spTree>
    <p:extLst>
      <p:ext uri="{BB962C8B-B14F-4D97-AF65-F5344CB8AC3E}">
        <p14:creationId xmlns:p14="http://schemas.microsoft.com/office/powerpoint/2010/main" val="2832667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5148-6967-468B-A7F3-E7B918006A01}"/>
              </a:ext>
            </a:extLst>
          </p:cNvPr>
          <p:cNvSpPr>
            <a:spLocks noGrp="1"/>
          </p:cNvSpPr>
          <p:nvPr>
            <p:ph type="title"/>
          </p:nvPr>
        </p:nvSpPr>
        <p:spPr/>
        <p:txBody>
          <a:bodyPr/>
          <a:lstStyle/>
          <a:p>
            <a:r>
              <a:rPr lang="en-US" dirty="0"/>
              <a:t>Demand Forecast – 2020-2045</a:t>
            </a:r>
          </a:p>
        </p:txBody>
      </p:sp>
      <p:sp>
        <p:nvSpPr>
          <p:cNvPr id="3" name="Content Placeholder 2">
            <a:extLst>
              <a:ext uri="{FF2B5EF4-FFF2-40B4-BE49-F238E27FC236}">
                <a16:creationId xmlns:a16="http://schemas.microsoft.com/office/drawing/2014/main" id="{EADB2C0D-A64F-4B6D-9345-554B19760EBC}"/>
              </a:ext>
            </a:extLst>
          </p:cNvPr>
          <p:cNvSpPr>
            <a:spLocks noGrp="1"/>
          </p:cNvSpPr>
          <p:nvPr>
            <p:ph idx="1"/>
          </p:nvPr>
        </p:nvSpPr>
        <p:spPr>
          <a:xfrm>
            <a:off x="390525" y="1572426"/>
            <a:ext cx="3848099" cy="4833144"/>
          </a:xfrm>
        </p:spPr>
        <p:txBody>
          <a:bodyPr>
            <a:normAutofit lnSpcReduction="10000"/>
          </a:bodyPr>
          <a:lstStyle/>
          <a:p>
            <a:r>
              <a:rPr lang="en-US" dirty="0"/>
              <a:t>Forecast is based on 11 geographic units</a:t>
            </a:r>
          </a:p>
          <a:p>
            <a:r>
              <a:rPr lang="en-US" dirty="0"/>
              <a:t>Considers:</a:t>
            </a:r>
          </a:p>
          <a:p>
            <a:pPr lvl="1"/>
            <a:r>
              <a:rPr lang="en-US" dirty="0"/>
              <a:t>Projected land uses</a:t>
            </a:r>
          </a:p>
          <a:p>
            <a:pPr lvl="1"/>
            <a:r>
              <a:rPr lang="en-US" dirty="0"/>
              <a:t>Conversion of agricultural lands</a:t>
            </a:r>
          </a:p>
          <a:p>
            <a:pPr lvl="1"/>
            <a:r>
              <a:rPr lang="en-US" dirty="0"/>
              <a:t>Historical water use</a:t>
            </a:r>
          </a:p>
          <a:p>
            <a:pPr lvl="1"/>
            <a:r>
              <a:rPr lang="en-US" dirty="0"/>
              <a:t>Conservation trends </a:t>
            </a:r>
          </a:p>
          <a:p>
            <a:r>
              <a:rPr lang="en-US" dirty="0"/>
              <a:t>Coordination and data sharing with Mission Creek Planning Team</a:t>
            </a:r>
          </a:p>
        </p:txBody>
      </p:sp>
      <p:sp>
        <p:nvSpPr>
          <p:cNvPr id="7" name="Slide Number Placeholder 3">
            <a:extLst>
              <a:ext uri="{FF2B5EF4-FFF2-40B4-BE49-F238E27FC236}">
                <a16:creationId xmlns:a16="http://schemas.microsoft.com/office/drawing/2014/main" id="{653504B5-A8EE-4764-8523-67944155875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38</a:t>
            </a:fld>
            <a:endParaRPr lang="en-US" sz="2000" b="1"/>
          </a:p>
        </p:txBody>
      </p:sp>
      <p:pic>
        <p:nvPicPr>
          <p:cNvPr id="6" name="Picture 5">
            <a:extLst>
              <a:ext uri="{FF2B5EF4-FFF2-40B4-BE49-F238E27FC236}">
                <a16:creationId xmlns:a16="http://schemas.microsoft.com/office/drawing/2014/main" id="{E4440801-1AC0-47B6-9FD0-777BBE6FC08F}"/>
              </a:ext>
            </a:extLst>
          </p:cNvPr>
          <p:cNvPicPr>
            <a:picLocks noChangeAspect="1"/>
          </p:cNvPicPr>
          <p:nvPr/>
        </p:nvPicPr>
        <p:blipFill rotWithShape="1">
          <a:blip r:embed="rId3">
            <a:extLst>
              <a:ext uri="{28A0092B-C50C-407E-A947-70E740481C1C}">
                <a14:useLocalDpi xmlns:a14="http://schemas.microsoft.com/office/drawing/2010/main" val="0"/>
              </a:ext>
            </a:extLst>
          </a:blip>
          <a:srcRect l="282" r="282"/>
          <a:stretch/>
        </p:blipFill>
        <p:spPr bwMode="auto">
          <a:xfrm>
            <a:off x="4367096" y="1192855"/>
            <a:ext cx="7603944" cy="5577840"/>
          </a:xfrm>
          <a:prstGeom prst="rect">
            <a:avLst/>
          </a:prstGeom>
          <a:noFill/>
          <a:ln>
            <a:noFill/>
          </a:ln>
          <a:extLst>
            <a:ext uri="{53640926-AAD7-44D8-BBD7-CCE9431645EC}">
              <a14:shadowObscured xmlns:a14="http://schemas.microsoft.com/office/drawing/2010/main"/>
            </a:ext>
          </a:extLst>
        </p:spPr>
      </p:pic>
      <p:sp>
        <p:nvSpPr>
          <p:cNvPr id="8" name="Slide Number Placeholder 3">
            <a:extLst>
              <a:ext uri="{FF2B5EF4-FFF2-40B4-BE49-F238E27FC236}">
                <a16:creationId xmlns:a16="http://schemas.microsoft.com/office/drawing/2014/main" id="{04CB5D39-9CA5-43EF-A860-50D4B0B2F5D3}"/>
              </a:ext>
            </a:extLst>
          </p:cNvPr>
          <p:cNvSpPr txBox="1">
            <a:spLocks/>
          </p:cNvSpPr>
          <p:nvPr/>
        </p:nvSpPr>
        <p:spPr>
          <a:xfrm>
            <a:off x="9320328" y="64055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38</a:t>
            </a:fld>
            <a:endParaRPr lang="en-US" sz="2000" b="1"/>
          </a:p>
        </p:txBody>
      </p:sp>
    </p:spTree>
    <p:extLst>
      <p:ext uri="{BB962C8B-B14F-4D97-AF65-F5344CB8AC3E}">
        <p14:creationId xmlns:p14="http://schemas.microsoft.com/office/powerpoint/2010/main" val="1877863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320A-CE8C-4108-9B42-B19D50014384}"/>
              </a:ext>
            </a:extLst>
          </p:cNvPr>
          <p:cNvSpPr>
            <a:spLocks noGrp="1"/>
          </p:cNvSpPr>
          <p:nvPr>
            <p:ph type="title"/>
          </p:nvPr>
        </p:nvSpPr>
        <p:spPr/>
        <p:txBody>
          <a:bodyPr>
            <a:normAutofit/>
          </a:bodyPr>
          <a:lstStyle/>
          <a:p>
            <a:r>
              <a:rPr lang="en-US"/>
              <a:t>Municipal Demands – Forecast Process</a:t>
            </a:r>
          </a:p>
        </p:txBody>
      </p:sp>
      <p:sp>
        <p:nvSpPr>
          <p:cNvPr id="23" name="Content Placeholder 2">
            <a:extLst>
              <a:ext uri="{FF2B5EF4-FFF2-40B4-BE49-F238E27FC236}">
                <a16:creationId xmlns:a16="http://schemas.microsoft.com/office/drawing/2014/main" id="{6EBD3BC3-556B-43C4-9520-7456F5ED335F}"/>
              </a:ext>
            </a:extLst>
          </p:cNvPr>
          <p:cNvSpPr txBox="1">
            <a:spLocks/>
          </p:cNvSpPr>
          <p:nvPr/>
        </p:nvSpPr>
        <p:spPr>
          <a:xfrm>
            <a:off x="279629" y="3617504"/>
            <a:ext cx="2103119" cy="1640039"/>
          </a:xfrm>
          <a:prstGeom prst="rect">
            <a:avLst/>
          </a:prstGeom>
          <a:ln w="63500" cap="rnd">
            <a:noFill/>
          </a:ln>
          <a:effectLst/>
          <a:scene3d>
            <a:camera prst="orthographicFront"/>
            <a:lightRig rig="contrasting" dir="t">
              <a:rot lat="0" lon="0" rev="3000000"/>
            </a:lightRig>
          </a:scene3d>
          <a:sp3d>
            <a:bevelT w="0" h="0"/>
            <a:contourClr>
              <a:srgbClr val="333333"/>
            </a:contourClr>
          </a:sp3d>
        </p:spPr>
        <p:txBody>
          <a:bodyPr vert="horz" lIns="91440" tIns="45720" rIns="91440" bIns="45720" rtlCol="0">
            <a:noAutofit/>
          </a:bodyPr>
          <a:lstStyle>
            <a:lvl1pPr marL="457200" indent="-457200" algn="l" defTabSz="914400" rtl="0" eaLnBrk="1" latinLnBrk="0" hangingPunct="1">
              <a:lnSpc>
                <a:spcPct val="100000"/>
              </a:lnSpc>
              <a:spcBef>
                <a:spcPts val="1000"/>
              </a:spcBef>
              <a:buClr>
                <a:srgbClr val="C75B12"/>
              </a:buClr>
              <a:buSzPct val="130000"/>
              <a:buFont typeface="Wingdings" panose="05000000000000000000" pitchFamily="2" charset="2"/>
              <a:buChar char="§"/>
              <a:defRPr lang="en-US" sz="2800" kern="1200" dirty="0" smtClean="0">
                <a:solidFill>
                  <a:schemeClr val="tx1">
                    <a:lumMod val="65000"/>
                    <a:lumOff val="35000"/>
                  </a:schemeClr>
                </a:solidFill>
                <a:latin typeface="Arial Narrow" panose="020B0606020202030204" pitchFamily="34" charset="0"/>
                <a:ea typeface="+mn-ea"/>
                <a:cs typeface="+mn-cs"/>
              </a:defRPr>
            </a:lvl1pPr>
            <a:lvl2pPr marL="1033463" indent="-347663" algn="l" defTabSz="914400" rtl="0" eaLnBrk="1" latinLnBrk="0" hangingPunct="1">
              <a:lnSpc>
                <a:spcPct val="90000"/>
              </a:lnSpc>
              <a:spcBef>
                <a:spcPts val="500"/>
              </a:spcBef>
              <a:buClr>
                <a:srgbClr val="644459"/>
              </a:buClr>
              <a:buSzPct val="80000"/>
              <a:buFont typeface="Wingdings" panose="05000000000000000000" pitchFamily="2" charset="2"/>
              <a:buChar char="Ø"/>
              <a:defRPr lang="en-US" sz="2400" kern="1200" dirty="0" smtClean="0">
                <a:solidFill>
                  <a:schemeClr val="tx1">
                    <a:lumMod val="65000"/>
                    <a:lumOff val="35000"/>
                  </a:schemeClr>
                </a:solidFill>
                <a:latin typeface="Arial Narrow" panose="020B0606020202030204" pitchFamily="34" charset="0"/>
                <a:ea typeface="+mn-ea"/>
                <a:cs typeface="+mn-cs"/>
              </a:defRPr>
            </a:lvl2pPr>
            <a:lvl3pPr marL="1280160" indent="-18288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lumMod val="65000"/>
                    <a:lumOff val="35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SzPct val="80000"/>
              <a:buFont typeface="Courier New" panose="02070309020205020404" pitchFamily="49" charset="0"/>
              <a:buChar char="o"/>
              <a:defRPr lang="en-US" sz="1800" kern="1200" dirty="0" smtClean="0">
                <a:solidFill>
                  <a:schemeClr val="tx1">
                    <a:lumMod val="65000"/>
                    <a:lumOff val="35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lumMod val="65000"/>
                    <a:lumOff val="3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tx1"/>
                </a:solidFill>
                <a:latin typeface="+mn-lt"/>
              </a:rPr>
              <a:t>Using SCAG </a:t>
            </a:r>
            <a:br>
              <a:rPr lang="en-US" sz="2000">
                <a:solidFill>
                  <a:schemeClr val="tx1"/>
                </a:solidFill>
                <a:latin typeface="+mn-lt"/>
              </a:rPr>
            </a:br>
            <a:r>
              <a:rPr lang="en-US" sz="2000">
                <a:solidFill>
                  <a:schemeClr val="tx1"/>
                </a:solidFill>
                <a:latin typeface="+mn-lt"/>
              </a:rPr>
              <a:t>2020 growth projections for households, population, and employment</a:t>
            </a:r>
          </a:p>
        </p:txBody>
      </p:sp>
      <p:sp>
        <p:nvSpPr>
          <p:cNvPr id="24" name="Content Placeholder 2">
            <a:extLst>
              <a:ext uri="{FF2B5EF4-FFF2-40B4-BE49-F238E27FC236}">
                <a16:creationId xmlns:a16="http://schemas.microsoft.com/office/drawing/2014/main" id="{6749066D-9BB3-4E70-9F38-218383D315D2}"/>
              </a:ext>
            </a:extLst>
          </p:cNvPr>
          <p:cNvSpPr txBox="1">
            <a:spLocks/>
          </p:cNvSpPr>
          <p:nvPr/>
        </p:nvSpPr>
        <p:spPr>
          <a:xfrm>
            <a:off x="5044437" y="3615506"/>
            <a:ext cx="2103118" cy="1519880"/>
          </a:xfrm>
          <a:prstGeom prst="rect">
            <a:avLst/>
          </a:prstGeom>
          <a:ln w="63500" cap="rnd">
            <a:noFill/>
          </a:ln>
          <a:effectLst/>
          <a:scene3d>
            <a:camera prst="orthographicFront"/>
            <a:lightRig rig="contrasting" dir="t">
              <a:rot lat="0" lon="0" rev="3000000"/>
            </a:lightRig>
          </a:scene3d>
          <a:sp3d>
            <a:bevelT w="0" h="0"/>
            <a:contourClr>
              <a:srgbClr val="333333"/>
            </a:contourClr>
          </a:sp3d>
        </p:spPr>
        <p:txBody>
          <a:bodyPr vert="horz" lIns="91440" tIns="45720" rIns="91440" bIns="45720" rtlCol="0">
            <a:noAutofit/>
          </a:bodyPr>
          <a:lstStyle>
            <a:lvl1pPr marL="457200" indent="-457200" algn="l" defTabSz="914400" rtl="0" eaLnBrk="1" latinLnBrk="0" hangingPunct="1">
              <a:lnSpc>
                <a:spcPct val="100000"/>
              </a:lnSpc>
              <a:spcBef>
                <a:spcPts val="1000"/>
              </a:spcBef>
              <a:buClr>
                <a:srgbClr val="C75B12"/>
              </a:buClr>
              <a:buSzPct val="130000"/>
              <a:buFont typeface="Wingdings" panose="05000000000000000000" pitchFamily="2" charset="2"/>
              <a:buChar char="§"/>
              <a:defRPr lang="en-US" sz="2800" kern="1200" dirty="0" smtClean="0">
                <a:solidFill>
                  <a:schemeClr val="tx1">
                    <a:lumMod val="65000"/>
                    <a:lumOff val="35000"/>
                  </a:schemeClr>
                </a:solidFill>
                <a:latin typeface="Arial Narrow" panose="020B0606020202030204" pitchFamily="34" charset="0"/>
                <a:ea typeface="+mn-ea"/>
                <a:cs typeface="+mn-cs"/>
              </a:defRPr>
            </a:lvl1pPr>
            <a:lvl2pPr marL="1033463" indent="-347663" algn="l" defTabSz="914400" rtl="0" eaLnBrk="1" latinLnBrk="0" hangingPunct="1">
              <a:lnSpc>
                <a:spcPct val="90000"/>
              </a:lnSpc>
              <a:spcBef>
                <a:spcPts val="500"/>
              </a:spcBef>
              <a:buClr>
                <a:srgbClr val="644459"/>
              </a:buClr>
              <a:buSzPct val="80000"/>
              <a:buFont typeface="Wingdings" panose="05000000000000000000" pitchFamily="2" charset="2"/>
              <a:buChar char="Ø"/>
              <a:defRPr lang="en-US" sz="2400" kern="1200" dirty="0" smtClean="0">
                <a:solidFill>
                  <a:schemeClr val="tx1">
                    <a:lumMod val="65000"/>
                    <a:lumOff val="35000"/>
                  </a:schemeClr>
                </a:solidFill>
                <a:latin typeface="Arial Narrow" panose="020B0606020202030204" pitchFamily="34" charset="0"/>
                <a:ea typeface="+mn-ea"/>
                <a:cs typeface="+mn-cs"/>
              </a:defRPr>
            </a:lvl2pPr>
            <a:lvl3pPr marL="1280160" indent="-18288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lumMod val="65000"/>
                    <a:lumOff val="35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SzPct val="80000"/>
              <a:buFont typeface="Courier New" panose="02070309020205020404" pitchFamily="49" charset="0"/>
              <a:buChar char="o"/>
              <a:defRPr lang="en-US" sz="1800" kern="1200" dirty="0" smtClean="0">
                <a:solidFill>
                  <a:schemeClr val="tx1">
                    <a:lumMod val="65000"/>
                    <a:lumOff val="35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lumMod val="65000"/>
                    <a:lumOff val="3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tx1"/>
                </a:solidFill>
                <a:latin typeface="+mn-lt"/>
              </a:rPr>
              <a:t>Using 5-year (2015-2019) averages from customer billing data to develop unit demand factors</a:t>
            </a:r>
          </a:p>
        </p:txBody>
      </p:sp>
      <p:sp>
        <p:nvSpPr>
          <p:cNvPr id="26" name="Content Placeholder 2">
            <a:extLst>
              <a:ext uri="{FF2B5EF4-FFF2-40B4-BE49-F238E27FC236}">
                <a16:creationId xmlns:a16="http://schemas.microsoft.com/office/drawing/2014/main" id="{ADDFE333-2550-42C4-9126-9E01427739A6}"/>
              </a:ext>
            </a:extLst>
          </p:cNvPr>
          <p:cNvSpPr txBox="1">
            <a:spLocks/>
          </p:cNvSpPr>
          <p:nvPr/>
        </p:nvSpPr>
        <p:spPr>
          <a:xfrm>
            <a:off x="9809239" y="3615506"/>
            <a:ext cx="2103117" cy="1640040"/>
          </a:xfrm>
          <a:prstGeom prst="rect">
            <a:avLst/>
          </a:prstGeom>
          <a:ln w="63500" cap="rnd">
            <a:noFill/>
          </a:ln>
          <a:effectLst/>
          <a:scene3d>
            <a:camera prst="orthographicFront"/>
            <a:lightRig rig="contrasting" dir="t">
              <a:rot lat="0" lon="0" rev="3000000"/>
            </a:lightRig>
          </a:scene3d>
          <a:sp3d>
            <a:bevelT w="0" h="0"/>
            <a:contourClr>
              <a:srgbClr val="333333"/>
            </a:contourClr>
          </a:sp3d>
        </p:spPr>
        <p:txBody>
          <a:bodyPr vert="horz" lIns="91440" tIns="45720" rIns="91440" bIns="45720" rtlCol="0">
            <a:noAutofit/>
          </a:bodyPr>
          <a:lstStyle>
            <a:lvl1pPr marL="457200" indent="-457200" algn="l" defTabSz="914400" rtl="0" eaLnBrk="1" latinLnBrk="0" hangingPunct="1">
              <a:lnSpc>
                <a:spcPct val="100000"/>
              </a:lnSpc>
              <a:spcBef>
                <a:spcPts val="1000"/>
              </a:spcBef>
              <a:buClr>
                <a:srgbClr val="C75B12"/>
              </a:buClr>
              <a:buSzPct val="130000"/>
              <a:buFont typeface="Wingdings" panose="05000000000000000000" pitchFamily="2" charset="2"/>
              <a:buChar char="§"/>
              <a:defRPr lang="en-US" sz="2800" kern="1200" dirty="0" smtClean="0">
                <a:solidFill>
                  <a:schemeClr val="tx1">
                    <a:lumMod val="65000"/>
                    <a:lumOff val="35000"/>
                  </a:schemeClr>
                </a:solidFill>
                <a:latin typeface="Arial Narrow" panose="020B0606020202030204" pitchFamily="34" charset="0"/>
                <a:ea typeface="+mn-ea"/>
                <a:cs typeface="+mn-cs"/>
              </a:defRPr>
            </a:lvl1pPr>
            <a:lvl2pPr marL="1033463" indent="-347663" algn="l" defTabSz="914400" rtl="0" eaLnBrk="1" latinLnBrk="0" hangingPunct="1">
              <a:lnSpc>
                <a:spcPct val="90000"/>
              </a:lnSpc>
              <a:spcBef>
                <a:spcPts val="500"/>
              </a:spcBef>
              <a:buClr>
                <a:srgbClr val="644459"/>
              </a:buClr>
              <a:buSzPct val="80000"/>
              <a:buFont typeface="Wingdings" panose="05000000000000000000" pitchFamily="2" charset="2"/>
              <a:buChar char="Ø"/>
              <a:defRPr lang="en-US" sz="2400" kern="1200" dirty="0" smtClean="0">
                <a:solidFill>
                  <a:schemeClr val="tx1">
                    <a:lumMod val="65000"/>
                    <a:lumOff val="35000"/>
                  </a:schemeClr>
                </a:solidFill>
                <a:latin typeface="Arial Narrow" panose="020B0606020202030204" pitchFamily="34" charset="0"/>
                <a:ea typeface="+mn-ea"/>
                <a:cs typeface="+mn-cs"/>
              </a:defRPr>
            </a:lvl2pPr>
            <a:lvl3pPr marL="1280160" indent="-18288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lumMod val="65000"/>
                    <a:lumOff val="35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SzPct val="80000"/>
              <a:buFont typeface="Courier New" panose="02070309020205020404" pitchFamily="49" charset="0"/>
              <a:buChar char="o"/>
              <a:defRPr lang="en-US" sz="1800" kern="1200" dirty="0" smtClean="0">
                <a:solidFill>
                  <a:schemeClr val="tx1">
                    <a:lumMod val="65000"/>
                    <a:lumOff val="35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lumMod val="65000"/>
                    <a:lumOff val="3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tx1"/>
                </a:solidFill>
                <a:latin typeface="+mn-lt"/>
              </a:rPr>
              <a:t>Developing conservation savings estimates for indoor and outdoor (new development only) water use</a:t>
            </a:r>
          </a:p>
        </p:txBody>
      </p:sp>
      <p:sp>
        <p:nvSpPr>
          <p:cNvPr id="41" name="Rectangle: Rounded Corners 40">
            <a:extLst>
              <a:ext uri="{FF2B5EF4-FFF2-40B4-BE49-F238E27FC236}">
                <a16:creationId xmlns:a16="http://schemas.microsoft.com/office/drawing/2014/main" id="{59BD4723-3424-43E6-B6C8-BFB68C2345E4}"/>
              </a:ext>
            </a:extLst>
          </p:cNvPr>
          <p:cNvSpPr/>
          <p:nvPr/>
        </p:nvSpPr>
        <p:spPr>
          <a:xfrm>
            <a:off x="279629" y="2008582"/>
            <a:ext cx="2103120" cy="1519881"/>
          </a:xfrm>
          <a:prstGeom prst="roundRect">
            <a:avLst>
              <a:gd name="adj" fmla="val 8434"/>
            </a:avLst>
          </a:prstGeom>
          <a:solidFill>
            <a:schemeClr val="accent6"/>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latin typeface="Arial Narrow" panose="020B0606020202030204" pitchFamily="34" charset="0"/>
                <a:cs typeface="Arial" panose="020B0604020202020204" pitchFamily="34" charset="0"/>
              </a:rPr>
              <a:t>1.</a:t>
            </a:r>
            <a:br>
              <a:rPr lang="en-US" sz="2400" b="1">
                <a:latin typeface="Arial Narrow" panose="020B0606020202030204" pitchFamily="34" charset="0"/>
                <a:cs typeface="Arial" panose="020B0604020202020204" pitchFamily="34" charset="0"/>
              </a:rPr>
            </a:br>
            <a:r>
              <a:rPr lang="en-US" sz="2400" b="1">
                <a:latin typeface="Arial Narrow" panose="020B0606020202030204" pitchFamily="34" charset="0"/>
                <a:cs typeface="Arial" panose="020B0604020202020204" pitchFamily="34" charset="0"/>
              </a:rPr>
              <a:t>Regional Growth </a:t>
            </a:r>
            <a:br>
              <a:rPr lang="en-US" sz="2400" b="1">
                <a:latin typeface="Arial Narrow" panose="020B0606020202030204" pitchFamily="34" charset="0"/>
                <a:cs typeface="Arial" panose="020B0604020202020204" pitchFamily="34" charset="0"/>
              </a:rPr>
            </a:br>
            <a:r>
              <a:rPr lang="en-US" sz="2400" b="1">
                <a:latin typeface="Arial Narrow" panose="020B0606020202030204" pitchFamily="34" charset="0"/>
                <a:cs typeface="Arial" panose="020B0604020202020204" pitchFamily="34" charset="0"/>
              </a:rPr>
              <a:t>Forecast</a:t>
            </a:r>
          </a:p>
        </p:txBody>
      </p:sp>
      <p:sp>
        <p:nvSpPr>
          <p:cNvPr id="4" name="Rectangle: Rounded Corners 3">
            <a:extLst>
              <a:ext uri="{FF2B5EF4-FFF2-40B4-BE49-F238E27FC236}">
                <a16:creationId xmlns:a16="http://schemas.microsoft.com/office/drawing/2014/main" id="{D54FBE62-C93C-4038-9779-0C42CA1290C1}"/>
              </a:ext>
            </a:extLst>
          </p:cNvPr>
          <p:cNvSpPr/>
          <p:nvPr/>
        </p:nvSpPr>
        <p:spPr>
          <a:xfrm>
            <a:off x="9809251" y="2011904"/>
            <a:ext cx="2103120" cy="1519881"/>
          </a:xfrm>
          <a:prstGeom prst="roundRect">
            <a:avLst>
              <a:gd name="adj" fmla="val 8434"/>
            </a:avLst>
          </a:prstGeom>
          <a:solidFill>
            <a:srgbClr val="CC99FF"/>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latin typeface="Arial Narrow" panose="020B0606020202030204" pitchFamily="34" charset="0"/>
                <a:cs typeface="Arial" panose="020B0604020202020204" pitchFamily="34" charset="0"/>
              </a:rPr>
              <a:t>5.</a:t>
            </a:r>
            <a:br>
              <a:rPr lang="en-US" sz="2400" b="1">
                <a:latin typeface="Arial Narrow" panose="020B0606020202030204" pitchFamily="34" charset="0"/>
                <a:cs typeface="Arial" panose="020B0604020202020204" pitchFamily="34" charset="0"/>
              </a:rPr>
            </a:br>
            <a:r>
              <a:rPr lang="en-US" sz="2400" b="1">
                <a:latin typeface="Arial Narrow" panose="020B0606020202030204" pitchFamily="34" charset="0"/>
                <a:cs typeface="Arial" panose="020B0604020202020204" pitchFamily="34" charset="0"/>
              </a:rPr>
              <a:t>Adjustment Factors</a:t>
            </a:r>
          </a:p>
        </p:txBody>
      </p:sp>
      <p:sp>
        <p:nvSpPr>
          <p:cNvPr id="5" name="Rectangle: Rounded Corners 4">
            <a:extLst>
              <a:ext uri="{FF2B5EF4-FFF2-40B4-BE49-F238E27FC236}">
                <a16:creationId xmlns:a16="http://schemas.microsoft.com/office/drawing/2014/main" id="{1DA19531-2BF8-4C38-AE5D-34ACB962D08B}"/>
              </a:ext>
            </a:extLst>
          </p:cNvPr>
          <p:cNvSpPr/>
          <p:nvPr/>
        </p:nvSpPr>
        <p:spPr>
          <a:xfrm>
            <a:off x="7426844" y="2006921"/>
            <a:ext cx="2103120" cy="1519881"/>
          </a:xfrm>
          <a:prstGeom prst="roundRect">
            <a:avLst>
              <a:gd name="adj" fmla="val 8434"/>
            </a:avLst>
          </a:prstGeom>
          <a:solidFill>
            <a:schemeClr val="accent5"/>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latin typeface="Arial Narrow" panose="020B0606020202030204" pitchFamily="34" charset="0"/>
                <a:cs typeface="Arial" panose="020B0604020202020204" pitchFamily="34" charset="0"/>
              </a:rPr>
              <a:t>4.</a:t>
            </a:r>
            <a:br>
              <a:rPr lang="en-US" sz="2400" b="1">
                <a:latin typeface="Arial Narrow" panose="020B0606020202030204" pitchFamily="34" charset="0"/>
                <a:cs typeface="Arial" panose="020B0604020202020204" pitchFamily="34" charset="0"/>
              </a:rPr>
            </a:br>
            <a:r>
              <a:rPr lang="en-US" sz="2400" b="1">
                <a:latin typeface="Arial Narrow" panose="020B0606020202030204" pitchFamily="34" charset="0"/>
                <a:cs typeface="Arial" panose="020B0604020202020204" pitchFamily="34" charset="0"/>
              </a:rPr>
              <a:t>Projected Water Loss</a:t>
            </a:r>
          </a:p>
        </p:txBody>
      </p:sp>
      <p:sp>
        <p:nvSpPr>
          <p:cNvPr id="6" name="Rectangle: Rounded Corners 5">
            <a:extLst>
              <a:ext uri="{FF2B5EF4-FFF2-40B4-BE49-F238E27FC236}">
                <a16:creationId xmlns:a16="http://schemas.microsoft.com/office/drawing/2014/main" id="{4B0D3800-77E2-41F8-912F-FFD3B82201D7}"/>
              </a:ext>
            </a:extLst>
          </p:cNvPr>
          <p:cNvSpPr/>
          <p:nvPr/>
        </p:nvSpPr>
        <p:spPr>
          <a:xfrm>
            <a:off x="5044439" y="2013565"/>
            <a:ext cx="2103120" cy="1519881"/>
          </a:xfrm>
          <a:prstGeom prst="roundRect">
            <a:avLst>
              <a:gd name="adj" fmla="val 8434"/>
            </a:avLst>
          </a:prstGeom>
          <a:solidFill>
            <a:schemeClr val="accent4"/>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latin typeface="Arial Narrow" panose="020B0606020202030204" pitchFamily="34" charset="0"/>
                <a:cs typeface="Arial" panose="020B0604020202020204" pitchFamily="34" charset="0"/>
              </a:rPr>
              <a:t>3.</a:t>
            </a:r>
            <a:br>
              <a:rPr lang="en-US" sz="2400" b="1">
                <a:latin typeface="Arial Narrow" panose="020B0606020202030204" pitchFamily="34" charset="0"/>
                <a:cs typeface="Arial" panose="020B0604020202020204" pitchFamily="34" charset="0"/>
              </a:rPr>
            </a:br>
            <a:r>
              <a:rPr lang="en-US" sz="2400" b="1">
                <a:latin typeface="Arial Narrow" panose="020B0606020202030204" pitchFamily="34" charset="0"/>
                <a:cs typeface="Arial" panose="020B0604020202020204" pitchFamily="34" charset="0"/>
              </a:rPr>
              <a:t>Unit Demand Factors</a:t>
            </a:r>
          </a:p>
        </p:txBody>
      </p:sp>
      <p:sp>
        <p:nvSpPr>
          <p:cNvPr id="9" name="Rectangle: Rounded Corners 8">
            <a:extLst>
              <a:ext uri="{FF2B5EF4-FFF2-40B4-BE49-F238E27FC236}">
                <a16:creationId xmlns:a16="http://schemas.microsoft.com/office/drawing/2014/main" id="{053F7510-E460-4B41-BF79-4548FCC32566}"/>
              </a:ext>
            </a:extLst>
          </p:cNvPr>
          <p:cNvSpPr/>
          <p:nvPr/>
        </p:nvSpPr>
        <p:spPr>
          <a:xfrm>
            <a:off x="2662034" y="2010243"/>
            <a:ext cx="2103120" cy="1519881"/>
          </a:xfrm>
          <a:prstGeom prst="roundRect">
            <a:avLst>
              <a:gd name="adj" fmla="val 8434"/>
            </a:avLst>
          </a:prstGeom>
          <a:solidFill>
            <a:schemeClr val="accent3"/>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latin typeface="Arial Narrow" panose="020B0606020202030204" pitchFamily="34" charset="0"/>
                <a:cs typeface="Arial" panose="020B0604020202020204" pitchFamily="34" charset="0"/>
              </a:rPr>
              <a:t>2.</a:t>
            </a:r>
            <a:br>
              <a:rPr lang="en-US" sz="2400" b="1">
                <a:latin typeface="Arial Narrow" panose="020B0606020202030204" pitchFamily="34" charset="0"/>
                <a:cs typeface="Arial" panose="020B0604020202020204" pitchFamily="34" charset="0"/>
              </a:rPr>
            </a:br>
            <a:r>
              <a:rPr lang="en-US" sz="2400" b="1">
                <a:latin typeface="Arial Narrow" panose="020B0606020202030204" pitchFamily="34" charset="0"/>
                <a:cs typeface="Arial" panose="020B0604020202020204" pitchFamily="34" charset="0"/>
              </a:rPr>
              <a:t>Land Use Inventories</a:t>
            </a:r>
          </a:p>
        </p:txBody>
      </p:sp>
      <p:sp>
        <p:nvSpPr>
          <p:cNvPr id="27" name="Content Placeholder 2">
            <a:extLst>
              <a:ext uri="{FF2B5EF4-FFF2-40B4-BE49-F238E27FC236}">
                <a16:creationId xmlns:a16="http://schemas.microsoft.com/office/drawing/2014/main" id="{C0211210-27CE-47B3-A250-3891E7D3703F}"/>
              </a:ext>
            </a:extLst>
          </p:cNvPr>
          <p:cNvSpPr txBox="1">
            <a:spLocks/>
          </p:cNvSpPr>
          <p:nvPr/>
        </p:nvSpPr>
        <p:spPr>
          <a:xfrm>
            <a:off x="2662033" y="3615507"/>
            <a:ext cx="2103119" cy="1640039"/>
          </a:xfrm>
          <a:prstGeom prst="rect">
            <a:avLst/>
          </a:prstGeom>
          <a:ln w="63500" cap="rnd">
            <a:noFill/>
          </a:ln>
          <a:effectLst/>
          <a:scene3d>
            <a:camera prst="orthographicFront"/>
            <a:lightRig rig="contrasting" dir="t">
              <a:rot lat="0" lon="0" rev="3000000"/>
            </a:lightRig>
          </a:scene3d>
          <a:sp3d>
            <a:bevelT w="0" h="0"/>
            <a:contourClr>
              <a:srgbClr val="333333"/>
            </a:contourClr>
          </a:sp3d>
        </p:spPr>
        <p:txBody>
          <a:bodyPr vert="horz" lIns="91440" tIns="45720" rIns="91440" bIns="45720" rtlCol="0">
            <a:noAutofit/>
          </a:bodyPr>
          <a:lstStyle>
            <a:lvl1pPr marL="457200" indent="-457200" algn="l" defTabSz="914400" rtl="0" eaLnBrk="1" latinLnBrk="0" hangingPunct="1">
              <a:lnSpc>
                <a:spcPct val="100000"/>
              </a:lnSpc>
              <a:spcBef>
                <a:spcPts val="1000"/>
              </a:spcBef>
              <a:buClr>
                <a:srgbClr val="C75B12"/>
              </a:buClr>
              <a:buSzPct val="130000"/>
              <a:buFont typeface="Wingdings" panose="05000000000000000000" pitchFamily="2" charset="2"/>
              <a:buChar char="§"/>
              <a:defRPr lang="en-US" sz="2800" kern="1200" dirty="0" smtClean="0">
                <a:solidFill>
                  <a:schemeClr val="tx1">
                    <a:lumMod val="65000"/>
                    <a:lumOff val="35000"/>
                  </a:schemeClr>
                </a:solidFill>
                <a:latin typeface="Arial Narrow" panose="020B0606020202030204" pitchFamily="34" charset="0"/>
                <a:ea typeface="+mn-ea"/>
                <a:cs typeface="+mn-cs"/>
              </a:defRPr>
            </a:lvl1pPr>
            <a:lvl2pPr marL="1033463" indent="-347663" algn="l" defTabSz="914400" rtl="0" eaLnBrk="1" latinLnBrk="0" hangingPunct="1">
              <a:lnSpc>
                <a:spcPct val="90000"/>
              </a:lnSpc>
              <a:spcBef>
                <a:spcPts val="500"/>
              </a:spcBef>
              <a:buClr>
                <a:srgbClr val="644459"/>
              </a:buClr>
              <a:buSzPct val="80000"/>
              <a:buFont typeface="Wingdings" panose="05000000000000000000" pitchFamily="2" charset="2"/>
              <a:buChar char="Ø"/>
              <a:defRPr lang="en-US" sz="2400" kern="1200" dirty="0" smtClean="0">
                <a:solidFill>
                  <a:schemeClr val="tx1">
                    <a:lumMod val="65000"/>
                    <a:lumOff val="35000"/>
                  </a:schemeClr>
                </a:solidFill>
                <a:latin typeface="Arial Narrow" panose="020B0606020202030204" pitchFamily="34" charset="0"/>
                <a:ea typeface="+mn-ea"/>
                <a:cs typeface="+mn-cs"/>
              </a:defRPr>
            </a:lvl2pPr>
            <a:lvl3pPr marL="1280160" indent="-18288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lumMod val="65000"/>
                    <a:lumOff val="35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SzPct val="80000"/>
              <a:buFont typeface="Courier New" panose="02070309020205020404" pitchFamily="49" charset="0"/>
              <a:buChar char="o"/>
              <a:defRPr lang="en-US" sz="1800" kern="1200" dirty="0" smtClean="0">
                <a:solidFill>
                  <a:schemeClr val="tx1">
                    <a:lumMod val="65000"/>
                    <a:lumOff val="35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lumMod val="65000"/>
                    <a:lumOff val="3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tx1"/>
                </a:solidFill>
                <a:latin typeface="+mn-lt"/>
              </a:rPr>
              <a:t>Allocating growth to residential and non-residential based on SCAG land use mapping</a:t>
            </a:r>
          </a:p>
        </p:txBody>
      </p:sp>
      <p:sp>
        <p:nvSpPr>
          <p:cNvPr id="30" name="Content Placeholder 2">
            <a:extLst>
              <a:ext uri="{FF2B5EF4-FFF2-40B4-BE49-F238E27FC236}">
                <a16:creationId xmlns:a16="http://schemas.microsoft.com/office/drawing/2014/main" id="{16FC88CF-FBFF-40D5-8C1F-E580AD4E1268}"/>
              </a:ext>
            </a:extLst>
          </p:cNvPr>
          <p:cNvSpPr txBox="1">
            <a:spLocks/>
          </p:cNvSpPr>
          <p:nvPr/>
        </p:nvSpPr>
        <p:spPr>
          <a:xfrm>
            <a:off x="7426839" y="3621036"/>
            <a:ext cx="2103117" cy="1519880"/>
          </a:xfrm>
          <a:prstGeom prst="rect">
            <a:avLst/>
          </a:prstGeom>
          <a:ln w="63500" cap="rnd">
            <a:noFill/>
          </a:ln>
          <a:effectLst/>
          <a:scene3d>
            <a:camera prst="orthographicFront"/>
            <a:lightRig rig="contrasting" dir="t">
              <a:rot lat="0" lon="0" rev="3000000"/>
            </a:lightRig>
          </a:scene3d>
          <a:sp3d>
            <a:bevelT w="0" h="0"/>
            <a:contourClr>
              <a:srgbClr val="333333"/>
            </a:contourClr>
          </a:sp3d>
        </p:spPr>
        <p:txBody>
          <a:bodyPr vert="horz" lIns="91440" tIns="45720" rIns="91440" bIns="45720" rtlCol="0">
            <a:noAutofit/>
          </a:bodyPr>
          <a:lstStyle>
            <a:lvl1pPr marL="457200" indent="-457200" algn="l" defTabSz="914400" rtl="0" eaLnBrk="1" latinLnBrk="0" hangingPunct="1">
              <a:lnSpc>
                <a:spcPct val="100000"/>
              </a:lnSpc>
              <a:spcBef>
                <a:spcPts val="1000"/>
              </a:spcBef>
              <a:buClr>
                <a:srgbClr val="C75B12"/>
              </a:buClr>
              <a:buSzPct val="130000"/>
              <a:buFont typeface="Wingdings" panose="05000000000000000000" pitchFamily="2" charset="2"/>
              <a:buChar char="§"/>
              <a:defRPr lang="en-US" sz="2800" kern="1200" dirty="0" smtClean="0">
                <a:solidFill>
                  <a:schemeClr val="tx1">
                    <a:lumMod val="65000"/>
                    <a:lumOff val="35000"/>
                  </a:schemeClr>
                </a:solidFill>
                <a:latin typeface="Arial Narrow" panose="020B0606020202030204" pitchFamily="34" charset="0"/>
                <a:ea typeface="+mn-ea"/>
                <a:cs typeface="+mn-cs"/>
              </a:defRPr>
            </a:lvl1pPr>
            <a:lvl2pPr marL="1033463" indent="-347663" algn="l" defTabSz="914400" rtl="0" eaLnBrk="1" latinLnBrk="0" hangingPunct="1">
              <a:lnSpc>
                <a:spcPct val="90000"/>
              </a:lnSpc>
              <a:spcBef>
                <a:spcPts val="500"/>
              </a:spcBef>
              <a:buClr>
                <a:srgbClr val="644459"/>
              </a:buClr>
              <a:buSzPct val="80000"/>
              <a:buFont typeface="Wingdings" panose="05000000000000000000" pitchFamily="2" charset="2"/>
              <a:buChar char="Ø"/>
              <a:defRPr lang="en-US" sz="2400" kern="1200" dirty="0" smtClean="0">
                <a:solidFill>
                  <a:schemeClr val="tx1">
                    <a:lumMod val="65000"/>
                    <a:lumOff val="35000"/>
                  </a:schemeClr>
                </a:solidFill>
                <a:latin typeface="Arial Narrow" panose="020B0606020202030204" pitchFamily="34" charset="0"/>
                <a:ea typeface="+mn-ea"/>
                <a:cs typeface="+mn-cs"/>
              </a:defRPr>
            </a:lvl2pPr>
            <a:lvl3pPr marL="1280160" indent="-18288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lumMod val="65000"/>
                    <a:lumOff val="35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SzPct val="80000"/>
              <a:buFont typeface="Courier New" panose="02070309020205020404" pitchFamily="49" charset="0"/>
              <a:buChar char="o"/>
              <a:defRPr lang="en-US" sz="1800" kern="1200" dirty="0" smtClean="0">
                <a:solidFill>
                  <a:schemeClr val="tx1">
                    <a:lumMod val="65000"/>
                    <a:lumOff val="35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lumMod val="65000"/>
                    <a:lumOff val="3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tx1"/>
                </a:solidFill>
                <a:latin typeface="+mn-lt"/>
              </a:rPr>
              <a:t>Developing water loss estimates based on validated Water Loss Audit reports</a:t>
            </a:r>
          </a:p>
        </p:txBody>
      </p:sp>
      <p:sp>
        <p:nvSpPr>
          <p:cNvPr id="14" name="Slide Number Placeholder 3">
            <a:extLst>
              <a:ext uri="{FF2B5EF4-FFF2-40B4-BE49-F238E27FC236}">
                <a16:creationId xmlns:a16="http://schemas.microsoft.com/office/drawing/2014/main" id="{B6F1BC28-FF92-4EEC-A5B4-96EC225E5866}"/>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39</a:t>
            </a:fld>
            <a:endParaRPr lang="en-US" sz="2000" b="1"/>
          </a:p>
        </p:txBody>
      </p:sp>
    </p:spTree>
    <p:extLst>
      <p:ext uri="{BB962C8B-B14F-4D97-AF65-F5344CB8AC3E}">
        <p14:creationId xmlns:p14="http://schemas.microsoft.com/office/powerpoint/2010/main" val="36177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7"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 screen&#10;&#10;Description automatically generated">
            <a:extLst>
              <a:ext uri="{FF2B5EF4-FFF2-40B4-BE49-F238E27FC236}">
                <a16:creationId xmlns:a16="http://schemas.microsoft.com/office/drawing/2014/main" id="{B520A9A4-C820-40EC-87F6-E7C4CB6697D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63"/>
          <a:stretch/>
        </p:blipFill>
        <p:spPr>
          <a:xfrm>
            <a:off x="384444" y="1343818"/>
            <a:ext cx="5943600" cy="3604684"/>
          </a:xfrm>
          <a:prstGeom prst="rect">
            <a:avLst/>
          </a:prstGeom>
        </p:spPr>
      </p:pic>
      <p:sp>
        <p:nvSpPr>
          <p:cNvPr id="2" name="Title 1">
            <a:extLst>
              <a:ext uri="{FF2B5EF4-FFF2-40B4-BE49-F238E27FC236}">
                <a16:creationId xmlns:a16="http://schemas.microsoft.com/office/drawing/2014/main" id="{CC287A84-9AD7-4780-B6D6-BDCD471587A2}"/>
              </a:ext>
            </a:extLst>
          </p:cNvPr>
          <p:cNvSpPr>
            <a:spLocks noGrp="1"/>
          </p:cNvSpPr>
          <p:nvPr>
            <p:ph type="title"/>
          </p:nvPr>
        </p:nvSpPr>
        <p:spPr/>
        <p:txBody>
          <a:bodyPr/>
          <a:lstStyle/>
          <a:p>
            <a:r>
              <a:rPr lang="en-US"/>
              <a:t>GoToMeeting – How to Ask a Question</a:t>
            </a:r>
          </a:p>
        </p:txBody>
      </p:sp>
      <p:sp>
        <p:nvSpPr>
          <p:cNvPr id="6" name="Content Placeholder 2">
            <a:extLst>
              <a:ext uri="{FF2B5EF4-FFF2-40B4-BE49-F238E27FC236}">
                <a16:creationId xmlns:a16="http://schemas.microsoft.com/office/drawing/2014/main" id="{6AC1D316-4709-4C85-B67B-D0C3AAA3184B}"/>
              </a:ext>
            </a:extLst>
          </p:cNvPr>
          <p:cNvSpPr txBox="1">
            <a:spLocks/>
          </p:cNvSpPr>
          <p:nvPr/>
        </p:nvSpPr>
        <p:spPr>
          <a:xfrm>
            <a:off x="6579704" y="1679713"/>
            <a:ext cx="5493165" cy="45991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80000"/>
              <a:buFont typeface="Wingdings" panose="05000000000000000000"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300"/>
              <a:t>Our organizer will mute everyone at the beginning of the meeting</a:t>
            </a:r>
          </a:p>
          <a:p>
            <a:pPr>
              <a:lnSpc>
                <a:spcPct val="100000"/>
              </a:lnSpc>
              <a:spcBef>
                <a:spcPts val="600"/>
              </a:spcBef>
            </a:pPr>
            <a:r>
              <a:rPr lang="en-US" sz="2300"/>
              <a:t>Let us know you have a question by clicking the </a:t>
            </a:r>
            <a:r>
              <a:rPr lang="en-US" sz="2300" b="1"/>
              <a:t>Chat</a:t>
            </a:r>
            <a:r>
              <a:rPr lang="en-US" sz="2300"/>
              <a:t> icon in the top right</a:t>
            </a:r>
          </a:p>
          <a:p>
            <a:pPr lvl="1">
              <a:lnSpc>
                <a:spcPct val="100000"/>
              </a:lnSpc>
              <a:spcBef>
                <a:spcPts val="600"/>
              </a:spcBef>
            </a:pPr>
            <a:r>
              <a:rPr lang="en-US" sz="2200"/>
              <a:t>Click on </a:t>
            </a:r>
            <a:r>
              <a:rPr lang="en-US" sz="2200" i="1"/>
              <a:t>Enter your message</a:t>
            </a:r>
            <a:r>
              <a:rPr lang="en-US" sz="2200"/>
              <a:t>, type your message and hit SEND</a:t>
            </a:r>
          </a:p>
          <a:p>
            <a:pPr>
              <a:lnSpc>
                <a:spcPct val="100000"/>
              </a:lnSpc>
              <a:spcBef>
                <a:spcPts val="600"/>
              </a:spcBef>
            </a:pPr>
            <a:r>
              <a:rPr lang="en-US" sz="2300"/>
              <a:t>Once we receive your Chat, we will call on you and answer your question</a:t>
            </a:r>
          </a:p>
          <a:p>
            <a:pPr>
              <a:lnSpc>
                <a:spcPct val="100000"/>
              </a:lnSpc>
              <a:spcBef>
                <a:spcPts val="600"/>
              </a:spcBef>
            </a:pPr>
            <a:r>
              <a:rPr lang="en-US" sz="2300"/>
              <a:t>For Callers: when ask for your questions or comments, use *6 to unmute</a:t>
            </a:r>
            <a:br>
              <a:rPr lang="en-US" sz="2200"/>
            </a:br>
            <a:endParaRPr lang="en-US" sz="2200"/>
          </a:p>
        </p:txBody>
      </p:sp>
      <p:pic>
        <p:nvPicPr>
          <p:cNvPr id="15" name="Picture 14">
            <a:extLst>
              <a:ext uri="{FF2B5EF4-FFF2-40B4-BE49-F238E27FC236}">
                <a16:creationId xmlns:a16="http://schemas.microsoft.com/office/drawing/2014/main" id="{B7EE4650-1EA2-4E30-8519-F80DF2B02EA7}"/>
              </a:ext>
            </a:extLst>
          </p:cNvPr>
          <p:cNvPicPr/>
          <p:nvPr/>
        </p:nvPicPr>
        <p:blipFill rotWithShape="1">
          <a:blip r:embed="rId4"/>
          <a:srcRect l="78846" b="6438"/>
          <a:stretch/>
        </p:blipFill>
        <p:spPr bwMode="auto">
          <a:xfrm>
            <a:off x="4152065" y="2160574"/>
            <a:ext cx="1808583" cy="4499571"/>
          </a:xfrm>
          <a:prstGeom prst="rect">
            <a:avLst/>
          </a:prstGeom>
          <a:ln w="12700">
            <a:noFill/>
          </a:ln>
          <a:extLst>
            <a:ext uri="{53640926-AAD7-44D8-BBD7-CCE9431645EC}">
              <a14:shadowObscured xmlns:a14="http://schemas.microsoft.com/office/drawing/2010/main"/>
            </a:ext>
          </a:extLst>
        </p:spPr>
      </p:pic>
      <p:sp>
        <p:nvSpPr>
          <p:cNvPr id="10" name="Oval 9">
            <a:extLst>
              <a:ext uri="{FF2B5EF4-FFF2-40B4-BE49-F238E27FC236}">
                <a16:creationId xmlns:a16="http://schemas.microsoft.com/office/drawing/2014/main" id="{1DA3E7EF-358D-450A-A6BF-2B2912F5D9B9}"/>
              </a:ext>
            </a:extLst>
          </p:cNvPr>
          <p:cNvSpPr/>
          <p:nvPr/>
        </p:nvSpPr>
        <p:spPr>
          <a:xfrm>
            <a:off x="5479203" y="1312294"/>
            <a:ext cx="244453" cy="2260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0EDADE48-0C58-43BE-8520-691689F5E9C6}"/>
              </a:ext>
            </a:extLst>
          </p:cNvPr>
          <p:cNvSpPr/>
          <p:nvPr/>
        </p:nvSpPr>
        <p:spPr>
          <a:xfrm>
            <a:off x="5489229" y="907076"/>
            <a:ext cx="209739" cy="36584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CE9E38-6BD2-478C-A46D-82352AD9ED93}"/>
              </a:ext>
            </a:extLst>
          </p:cNvPr>
          <p:cNvSpPr/>
          <p:nvPr/>
        </p:nvSpPr>
        <p:spPr>
          <a:xfrm>
            <a:off x="3979292" y="5382219"/>
            <a:ext cx="1282262" cy="375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a:extLst>
              <a:ext uri="{FF2B5EF4-FFF2-40B4-BE49-F238E27FC236}">
                <a16:creationId xmlns:a16="http://schemas.microsoft.com/office/drawing/2014/main" id="{8A2DF788-35F6-478F-8DC2-9E527DCA4C2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a:t>
            </a:fld>
            <a:endParaRPr lang="en-US" sz="2000" b="1"/>
          </a:p>
        </p:txBody>
      </p:sp>
    </p:spTree>
    <p:extLst>
      <p:ext uri="{BB962C8B-B14F-4D97-AF65-F5344CB8AC3E}">
        <p14:creationId xmlns:p14="http://schemas.microsoft.com/office/powerpoint/2010/main" val="365076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CAF5-27F4-4F0E-A0A4-B956C366A15D}"/>
              </a:ext>
            </a:extLst>
          </p:cNvPr>
          <p:cNvSpPr>
            <a:spLocks noGrp="1"/>
          </p:cNvSpPr>
          <p:nvPr>
            <p:ph type="title"/>
          </p:nvPr>
        </p:nvSpPr>
        <p:spPr/>
        <p:txBody>
          <a:bodyPr/>
          <a:lstStyle/>
          <a:p>
            <a:r>
              <a:rPr lang="en-US"/>
              <a:t>Agricultural, Golf, and Other Demands</a:t>
            </a:r>
          </a:p>
        </p:txBody>
      </p:sp>
      <p:sp>
        <p:nvSpPr>
          <p:cNvPr id="3" name="Content Placeholder 2">
            <a:extLst>
              <a:ext uri="{FF2B5EF4-FFF2-40B4-BE49-F238E27FC236}">
                <a16:creationId xmlns:a16="http://schemas.microsoft.com/office/drawing/2014/main" id="{3619DE9E-A047-4DCD-B717-B70164FC9E9A}"/>
              </a:ext>
            </a:extLst>
          </p:cNvPr>
          <p:cNvSpPr>
            <a:spLocks noGrp="1"/>
          </p:cNvSpPr>
          <p:nvPr>
            <p:ph idx="1"/>
          </p:nvPr>
        </p:nvSpPr>
        <p:spPr>
          <a:xfrm>
            <a:off x="462023" y="1572426"/>
            <a:ext cx="5586714" cy="4833145"/>
          </a:xfrm>
        </p:spPr>
        <p:txBody>
          <a:bodyPr vert="horz" lIns="91440" tIns="45720" rIns="91440" bIns="45720" rtlCol="0" anchor="t">
            <a:normAutofit/>
          </a:bodyPr>
          <a:lstStyle/>
          <a:p>
            <a:r>
              <a:rPr lang="en-US" sz="2600" dirty="0">
                <a:cs typeface="segoe ui"/>
              </a:rPr>
              <a:t>Agricultural demand</a:t>
            </a:r>
            <a:r>
              <a:rPr lang="en-US" sz="2600" dirty="0">
                <a:latin typeface="segoe ui"/>
                <a:cs typeface="segoe ui"/>
              </a:rPr>
              <a:t> forecast is based on current agricultural use and expected conversion of</a:t>
            </a:r>
            <a:r>
              <a:rPr lang="en-US" sz="2600" dirty="0">
                <a:latin typeface="Segoe UI"/>
                <a:cs typeface="Segoe UI"/>
              </a:rPr>
              <a:t> idle and agricultural lands</a:t>
            </a:r>
          </a:p>
          <a:p>
            <a:r>
              <a:rPr lang="en-US" sz="2600" dirty="0">
                <a:latin typeface="Segoe UI"/>
                <a:cs typeface="Segoe UI"/>
              </a:rPr>
              <a:t>Golf demand forecast considers market trends and currently proposed golf courses within the Plan Area </a:t>
            </a:r>
          </a:p>
          <a:p>
            <a:r>
              <a:rPr lang="en-US" sz="2600" dirty="0">
                <a:latin typeface="Segoe UI"/>
                <a:cs typeface="Segoe UI"/>
              </a:rPr>
              <a:t>Other demand forecast includes fish farms, duck clubs, polo/turf, and potential surf parks </a:t>
            </a:r>
          </a:p>
          <a:p>
            <a:endParaRPr lang="en-US" sz="2600" dirty="0">
              <a:cs typeface="segoe ui"/>
            </a:endParaRPr>
          </a:p>
        </p:txBody>
      </p:sp>
      <p:sp>
        <p:nvSpPr>
          <p:cNvPr id="12" name="Content Placeholder 2">
            <a:extLst>
              <a:ext uri="{FF2B5EF4-FFF2-40B4-BE49-F238E27FC236}">
                <a16:creationId xmlns:a16="http://schemas.microsoft.com/office/drawing/2014/main" id="{441AC5BA-C0BB-471E-B991-3642F751285C}"/>
              </a:ext>
            </a:extLst>
          </p:cNvPr>
          <p:cNvSpPr txBox="1">
            <a:spLocks/>
          </p:cNvSpPr>
          <p:nvPr/>
        </p:nvSpPr>
        <p:spPr>
          <a:xfrm>
            <a:off x="4447337" y="3596457"/>
            <a:ext cx="3200399" cy="1640039"/>
          </a:xfrm>
          <a:prstGeom prst="rect">
            <a:avLst/>
          </a:prstGeom>
          <a:ln w="63500" cap="rnd">
            <a:noFill/>
          </a:ln>
          <a:effectLst/>
          <a:scene3d>
            <a:camera prst="orthographicFront"/>
            <a:lightRig rig="contrasting" dir="t">
              <a:rot lat="0" lon="0" rev="3000000"/>
            </a:lightRig>
          </a:scene3d>
          <a:sp3d>
            <a:bevelT w="0" h="0"/>
            <a:contourClr>
              <a:srgbClr val="333333"/>
            </a:contourClr>
          </a:sp3d>
        </p:spPr>
        <p:txBody>
          <a:bodyPr vert="horz" lIns="91440" tIns="45720" rIns="91440" bIns="45720" rtlCol="0" anchor="t">
            <a:noAutofit/>
          </a:bodyPr>
          <a:lstStyle>
            <a:lvl1pPr marL="457200" indent="-457200" algn="l" defTabSz="914400" rtl="0" eaLnBrk="1" latinLnBrk="0" hangingPunct="1">
              <a:lnSpc>
                <a:spcPct val="100000"/>
              </a:lnSpc>
              <a:spcBef>
                <a:spcPts val="1000"/>
              </a:spcBef>
              <a:buClr>
                <a:srgbClr val="C75B12"/>
              </a:buClr>
              <a:buSzPct val="130000"/>
              <a:buFont typeface="Wingdings" panose="05000000000000000000" pitchFamily="2" charset="2"/>
              <a:buChar char="§"/>
              <a:defRPr lang="en-US" sz="2800" kern="1200" dirty="0" smtClean="0">
                <a:solidFill>
                  <a:schemeClr val="tx1">
                    <a:lumMod val="65000"/>
                    <a:lumOff val="35000"/>
                  </a:schemeClr>
                </a:solidFill>
                <a:latin typeface="Arial Narrow" panose="020B0606020202030204" pitchFamily="34" charset="0"/>
                <a:ea typeface="+mn-ea"/>
                <a:cs typeface="+mn-cs"/>
              </a:defRPr>
            </a:lvl1pPr>
            <a:lvl2pPr marL="1033463" indent="-347663" algn="l" defTabSz="914400" rtl="0" eaLnBrk="1" latinLnBrk="0" hangingPunct="1">
              <a:lnSpc>
                <a:spcPct val="90000"/>
              </a:lnSpc>
              <a:spcBef>
                <a:spcPts val="500"/>
              </a:spcBef>
              <a:buClr>
                <a:srgbClr val="644459"/>
              </a:buClr>
              <a:buSzPct val="80000"/>
              <a:buFont typeface="Wingdings" panose="05000000000000000000" pitchFamily="2" charset="2"/>
              <a:buChar char="Ø"/>
              <a:defRPr lang="en-US" sz="2400" kern="1200" dirty="0" smtClean="0">
                <a:solidFill>
                  <a:schemeClr val="tx1">
                    <a:lumMod val="65000"/>
                    <a:lumOff val="35000"/>
                  </a:schemeClr>
                </a:solidFill>
                <a:latin typeface="Arial Narrow" panose="020B0606020202030204" pitchFamily="34" charset="0"/>
                <a:ea typeface="+mn-ea"/>
                <a:cs typeface="+mn-cs"/>
              </a:defRPr>
            </a:lvl2pPr>
            <a:lvl3pPr marL="1280160" indent="-18288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lumMod val="65000"/>
                    <a:lumOff val="35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SzPct val="80000"/>
              <a:buFont typeface="Courier New" panose="02070309020205020404" pitchFamily="49" charset="0"/>
              <a:buChar char="o"/>
              <a:defRPr lang="en-US" sz="1800" kern="1200" dirty="0" smtClean="0">
                <a:solidFill>
                  <a:schemeClr val="tx1">
                    <a:lumMod val="65000"/>
                    <a:lumOff val="35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lumMod val="65000"/>
                    <a:lumOff val="3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tx1"/>
              </a:solidFill>
              <a:latin typeface="+mn-lt"/>
              <a:cs typeface="segoe ui"/>
            </a:endParaRPr>
          </a:p>
        </p:txBody>
      </p:sp>
      <p:pic>
        <p:nvPicPr>
          <p:cNvPr id="8" name="Picture 12" descr="Map&#10;&#10;Description automatically generated">
            <a:extLst>
              <a:ext uri="{FF2B5EF4-FFF2-40B4-BE49-F238E27FC236}">
                <a16:creationId xmlns:a16="http://schemas.microsoft.com/office/drawing/2014/main" id="{B3CBC554-67DB-4A9A-BD5D-048C84460E26}"/>
              </a:ext>
            </a:extLst>
          </p:cNvPr>
          <p:cNvPicPr>
            <a:picLocks noChangeAspect="1"/>
          </p:cNvPicPr>
          <p:nvPr/>
        </p:nvPicPr>
        <p:blipFill rotWithShape="1">
          <a:blip r:embed="rId3"/>
          <a:srcRect l="1865" t="2273" r="26425" b="3084"/>
          <a:stretch/>
        </p:blipFill>
        <p:spPr>
          <a:xfrm>
            <a:off x="6045843" y="1533445"/>
            <a:ext cx="6043637" cy="5084114"/>
          </a:xfrm>
          <a:prstGeom prst="rect">
            <a:avLst/>
          </a:prstGeom>
        </p:spPr>
      </p:pic>
      <p:sp>
        <p:nvSpPr>
          <p:cNvPr id="14" name="Slide Number Placeholder 3">
            <a:extLst>
              <a:ext uri="{FF2B5EF4-FFF2-40B4-BE49-F238E27FC236}">
                <a16:creationId xmlns:a16="http://schemas.microsoft.com/office/drawing/2014/main" id="{B16B79AD-D6E3-42B4-81C6-69FC9E16D31F}"/>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40</a:t>
            </a:fld>
            <a:endParaRPr lang="en-US" sz="2000" b="1"/>
          </a:p>
        </p:txBody>
      </p:sp>
      <p:pic>
        <p:nvPicPr>
          <p:cNvPr id="7" name="Picture 12" descr="Map&#10;&#10;Description automatically generated">
            <a:extLst>
              <a:ext uri="{FF2B5EF4-FFF2-40B4-BE49-F238E27FC236}">
                <a16:creationId xmlns:a16="http://schemas.microsoft.com/office/drawing/2014/main" id="{5DE48B6F-FE29-4C8E-96D7-42FE928910F8}"/>
              </a:ext>
            </a:extLst>
          </p:cNvPr>
          <p:cNvPicPr>
            <a:picLocks noChangeAspect="1"/>
          </p:cNvPicPr>
          <p:nvPr/>
        </p:nvPicPr>
        <p:blipFill rotWithShape="1">
          <a:blip r:embed="rId3"/>
          <a:srcRect l="78134" t="31698" r="4936" b="39159"/>
          <a:stretch/>
        </p:blipFill>
        <p:spPr>
          <a:xfrm>
            <a:off x="10176297" y="1628501"/>
            <a:ext cx="1793595" cy="1967956"/>
          </a:xfrm>
          <a:prstGeom prst="rect">
            <a:avLst/>
          </a:prstGeom>
          <a:ln>
            <a:solidFill>
              <a:schemeClr val="tx1">
                <a:lumMod val="50000"/>
              </a:schemeClr>
            </a:solidFill>
          </a:ln>
        </p:spPr>
      </p:pic>
    </p:spTree>
    <p:extLst>
      <p:ext uri="{BB962C8B-B14F-4D97-AF65-F5344CB8AC3E}">
        <p14:creationId xmlns:p14="http://schemas.microsoft.com/office/powerpoint/2010/main" val="211894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20D1C-5390-4B35-8772-E4848A762997}"/>
              </a:ext>
            </a:extLst>
          </p:cNvPr>
          <p:cNvSpPr>
            <a:spLocks noGrp="1"/>
          </p:cNvSpPr>
          <p:nvPr>
            <p:ph type="title"/>
          </p:nvPr>
        </p:nvSpPr>
        <p:spPr/>
        <p:txBody>
          <a:bodyPr/>
          <a:lstStyle/>
          <a:p>
            <a:r>
              <a:rPr lang="en-US"/>
              <a:t>Total Projected Demand (AFY)</a:t>
            </a:r>
          </a:p>
        </p:txBody>
      </p:sp>
      <p:pic>
        <p:nvPicPr>
          <p:cNvPr id="4" name="Picture 3" descr="Graphic showing the total projected water demands in the Plan Area by acre-feet per year">
            <a:extLst>
              <a:ext uri="{FF2B5EF4-FFF2-40B4-BE49-F238E27FC236}">
                <a16:creationId xmlns:a16="http://schemas.microsoft.com/office/drawing/2014/main" id="{36F6ACED-DAF2-4285-9CE2-D48538C6182B}"/>
              </a:ext>
            </a:extLst>
          </p:cNvPr>
          <p:cNvPicPr>
            <a:picLocks noChangeAspect="1"/>
          </p:cNvPicPr>
          <p:nvPr/>
        </p:nvPicPr>
        <p:blipFill rotWithShape="1">
          <a:blip r:embed="rId3">
            <a:extLst>
              <a:ext uri="{28A0092B-C50C-407E-A947-70E740481C1C}">
                <a14:useLocalDpi xmlns:a14="http://schemas.microsoft.com/office/drawing/2010/main" val="0"/>
              </a:ext>
            </a:extLst>
          </a:blip>
          <a:srcRect l="3861" t="3966" r="3626" b="15182"/>
          <a:stretch/>
        </p:blipFill>
        <p:spPr bwMode="auto">
          <a:xfrm>
            <a:off x="1785257" y="1371600"/>
            <a:ext cx="8621485" cy="5486400"/>
          </a:xfrm>
          <a:prstGeom prst="rect">
            <a:avLst/>
          </a:prstGeom>
          <a:ln w="9525" cap="flat" cmpd="sng" algn="ctr">
            <a:solidFill>
              <a:sysClr val="windowText" lastClr="000000">
                <a:lumMod val="50000"/>
                <a:lumOff val="50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3" name="Slide Number Placeholder 3">
            <a:extLst>
              <a:ext uri="{FF2B5EF4-FFF2-40B4-BE49-F238E27FC236}">
                <a16:creationId xmlns:a16="http://schemas.microsoft.com/office/drawing/2014/main" id="{5ED2C88A-EB1D-401D-B29C-58E8E260133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41</a:t>
            </a:fld>
            <a:endParaRPr lang="en-US" sz="2000" b="1"/>
          </a:p>
        </p:txBody>
      </p:sp>
      <p:sp>
        <p:nvSpPr>
          <p:cNvPr id="5" name="TextBox 4">
            <a:extLst>
              <a:ext uri="{FF2B5EF4-FFF2-40B4-BE49-F238E27FC236}">
                <a16:creationId xmlns:a16="http://schemas.microsoft.com/office/drawing/2014/main" id="{B1C4B578-04BF-490A-807A-25BC52BABC75}"/>
              </a:ext>
            </a:extLst>
          </p:cNvPr>
          <p:cNvSpPr txBox="1"/>
          <p:nvPr/>
        </p:nvSpPr>
        <p:spPr>
          <a:xfrm>
            <a:off x="2730136" y="1738335"/>
            <a:ext cx="975360" cy="338554"/>
          </a:xfrm>
          <a:prstGeom prst="rect">
            <a:avLst/>
          </a:prstGeom>
          <a:noFill/>
        </p:spPr>
        <p:txBody>
          <a:bodyPr wrap="square" rtlCol="0">
            <a:spAutoFit/>
          </a:bodyPr>
          <a:lstStyle/>
          <a:p>
            <a:r>
              <a:rPr lang="en-US" sz="1600" b="1" dirty="0">
                <a:solidFill>
                  <a:schemeClr val="bg1"/>
                </a:solidFill>
              </a:rPr>
              <a:t>594,823</a:t>
            </a:r>
          </a:p>
        </p:txBody>
      </p:sp>
      <p:sp>
        <p:nvSpPr>
          <p:cNvPr id="6" name="TextBox 5">
            <a:extLst>
              <a:ext uri="{FF2B5EF4-FFF2-40B4-BE49-F238E27FC236}">
                <a16:creationId xmlns:a16="http://schemas.microsoft.com/office/drawing/2014/main" id="{B5F5491F-81D0-4056-B033-96417543C81C}"/>
              </a:ext>
            </a:extLst>
          </p:cNvPr>
          <p:cNvSpPr txBox="1"/>
          <p:nvPr/>
        </p:nvSpPr>
        <p:spPr>
          <a:xfrm>
            <a:off x="8818519" y="1371600"/>
            <a:ext cx="975360" cy="584775"/>
          </a:xfrm>
          <a:prstGeom prst="rect">
            <a:avLst/>
          </a:prstGeom>
          <a:noFill/>
        </p:spPr>
        <p:txBody>
          <a:bodyPr wrap="square" rtlCol="0">
            <a:spAutoFit/>
          </a:bodyPr>
          <a:lstStyle/>
          <a:p>
            <a:r>
              <a:rPr lang="en-US" sz="1600" b="1" dirty="0">
                <a:solidFill>
                  <a:schemeClr val="bg1"/>
                </a:solidFill>
              </a:rPr>
              <a:t>644,610</a:t>
            </a:r>
          </a:p>
          <a:p>
            <a:pPr algn="ctr"/>
            <a:r>
              <a:rPr lang="en-US" sz="1600" b="1" dirty="0">
                <a:solidFill>
                  <a:schemeClr val="bg1"/>
                </a:solidFill>
              </a:rPr>
              <a:t>+8%</a:t>
            </a:r>
          </a:p>
        </p:txBody>
      </p:sp>
      <p:cxnSp>
        <p:nvCxnSpPr>
          <p:cNvPr id="8" name="Straight Connector 7">
            <a:extLst>
              <a:ext uri="{FF2B5EF4-FFF2-40B4-BE49-F238E27FC236}">
                <a16:creationId xmlns:a16="http://schemas.microsoft.com/office/drawing/2014/main" id="{5E1A1BB6-A63B-4E17-94C5-A47015F1E5B3}"/>
              </a:ext>
            </a:extLst>
          </p:cNvPr>
          <p:cNvCxnSpPr/>
          <p:nvPr/>
        </p:nvCxnSpPr>
        <p:spPr>
          <a:xfrm flipV="1">
            <a:off x="2804160" y="2037806"/>
            <a:ext cx="252549" cy="2264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8C8F6A-D0FB-4C64-92BB-08DE1893B4B8}"/>
              </a:ext>
            </a:extLst>
          </p:cNvPr>
          <p:cNvCxnSpPr>
            <a:cxnSpLocks/>
          </p:cNvCxnSpPr>
          <p:nvPr/>
        </p:nvCxnSpPr>
        <p:spPr>
          <a:xfrm>
            <a:off x="9557659" y="1663987"/>
            <a:ext cx="472440" cy="2693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444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70D4-F2CE-478C-BB42-B6F3ABC057B4}"/>
              </a:ext>
            </a:extLst>
          </p:cNvPr>
          <p:cNvSpPr>
            <a:spLocks noGrp="1"/>
          </p:cNvSpPr>
          <p:nvPr>
            <p:ph type="title"/>
          </p:nvPr>
        </p:nvSpPr>
        <p:spPr/>
        <p:txBody>
          <a:bodyPr/>
          <a:lstStyle/>
          <a:p>
            <a:r>
              <a:rPr lang="en-US"/>
              <a:t>Supply Portfolio for Indio Subbasin</a:t>
            </a:r>
          </a:p>
        </p:txBody>
      </p:sp>
      <p:sp>
        <p:nvSpPr>
          <p:cNvPr id="5" name="Slide Number Placeholder 3">
            <a:extLst>
              <a:ext uri="{FF2B5EF4-FFF2-40B4-BE49-F238E27FC236}">
                <a16:creationId xmlns:a16="http://schemas.microsoft.com/office/drawing/2014/main" id="{7187EE8A-03BA-4F92-9BB8-B852F366AF76}"/>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42</a:t>
            </a:fld>
            <a:endParaRPr lang="en-US" sz="2000" b="1"/>
          </a:p>
        </p:txBody>
      </p:sp>
      <p:graphicFrame>
        <p:nvGraphicFramePr>
          <p:cNvPr id="6" name="Content Placeholder 7">
            <a:extLst>
              <a:ext uri="{FF2B5EF4-FFF2-40B4-BE49-F238E27FC236}">
                <a16:creationId xmlns:a16="http://schemas.microsoft.com/office/drawing/2014/main" id="{93B325D9-A62B-4B65-923B-C2A2C57B4406}"/>
              </a:ext>
            </a:extLst>
          </p:cNvPr>
          <p:cNvGraphicFramePr>
            <a:graphicFrameLocks noGrp="1"/>
          </p:cNvGraphicFramePr>
          <p:nvPr>
            <p:ph idx="1"/>
            <p:extLst>
              <p:ext uri="{D42A27DB-BD31-4B8C-83A1-F6EECF244321}">
                <p14:modId xmlns:p14="http://schemas.microsoft.com/office/powerpoint/2010/main" val="2224925976"/>
              </p:ext>
            </p:extLst>
          </p:nvPr>
        </p:nvGraphicFramePr>
        <p:xfrm>
          <a:off x="92926" y="1689100"/>
          <a:ext cx="11950391"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5420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6C65-B0EA-4152-902E-DD565899007D}"/>
              </a:ext>
            </a:extLst>
          </p:cNvPr>
          <p:cNvSpPr>
            <a:spLocks noGrp="1"/>
          </p:cNvSpPr>
          <p:nvPr>
            <p:ph type="title"/>
          </p:nvPr>
        </p:nvSpPr>
        <p:spPr>
          <a:xfrm>
            <a:off x="838200" y="18255"/>
            <a:ext cx="10780059" cy="1325563"/>
          </a:xfrm>
        </p:spPr>
        <p:txBody>
          <a:bodyPr/>
          <a:lstStyle/>
          <a:p>
            <a:r>
              <a:rPr lang="en-US"/>
              <a:t>Supply Forecast – Projected Future Supplies with Climate Change (AFY)</a:t>
            </a:r>
          </a:p>
        </p:txBody>
      </p:sp>
      <p:pic>
        <p:nvPicPr>
          <p:cNvPr id="4" name="Picture 3" descr="Graphic showing Indio Subbasin supply forecast projected future supplies with climate change">
            <a:extLst>
              <a:ext uri="{FF2B5EF4-FFF2-40B4-BE49-F238E27FC236}">
                <a16:creationId xmlns:a16="http://schemas.microsoft.com/office/drawing/2014/main" id="{0CF01DAE-BC0A-4F23-A394-08AFD3ABED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1" t="3343" r="5174" b="13867"/>
          <a:stretch/>
        </p:blipFill>
        <p:spPr bwMode="auto">
          <a:xfrm>
            <a:off x="1100132" y="1371600"/>
            <a:ext cx="8429154" cy="5486400"/>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8A22097-6502-493B-ADDB-45CAEBF3F197}"/>
              </a:ext>
            </a:extLst>
          </p:cNvPr>
          <p:cNvSpPr txBox="1"/>
          <p:nvPr/>
        </p:nvSpPr>
        <p:spPr>
          <a:xfrm>
            <a:off x="9605059" y="2370880"/>
            <a:ext cx="241524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Climate change conditions are projected to reduce available water supplies by up to 40,000 AFY</a:t>
            </a:r>
          </a:p>
        </p:txBody>
      </p:sp>
      <p:sp>
        <p:nvSpPr>
          <p:cNvPr id="6" name="Slide Number Placeholder 3">
            <a:extLst>
              <a:ext uri="{FF2B5EF4-FFF2-40B4-BE49-F238E27FC236}">
                <a16:creationId xmlns:a16="http://schemas.microsoft.com/office/drawing/2014/main" id="{F1E738B3-840D-4CAF-B47C-B47CF15DBBF9}"/>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43</a:t>
            </a:fld>
            <a:endParaRPr lang="en-US" sz="2000" b="1"/>
          </a:p>
        </p:txBody>
      </p:sp>
      <p:sp>
        <p:nvSpPr>
          <p:cNvPr id="7" name="TextBox 6">
            <a:extLst>
              <a:ext uri="{FF2B5EF4-FFF2-40B4-BE49-F238E27FC236}">
                <a16:creationId xmlns:a16="http://schemas.microsoft.com/office/drawing/2014/main" id="{60F50A17-A235-4598-807A-EFBB94BA8F14}"/>
              </a:ext>
            </a:extLst>
          </p:cNvPr>
          <p:cNvSpPr txBox="1"/>
          <p:nvPr/>
        </p:nvSpPr>
        <p:spPr>
          <a:xfrm>
            <a:off x="1937655" y="1895089"/>
            <a:ext cx="975360" cy="338554"/>
          </a:xfrm>
          <a:prstGeom prst="rect">
            <a:avLst/>
          </a:prstGeom>
          <a:noFill/>
        </p:spPr>
        <p:txBody>
          <a:bodyPr wrap="square" rtlCol="0">
            <a:spAutoFit/>
          </a:bodyPr>
          <a:lstStyle/>
          <a:p>
            <a:r>
              <a:rPr lang="en-US" sz="1600" b="1" dirty="0">
                <a:solidFill>
                  <a:schemeClr val="bg1"/>
                </a:solidFill>
              </a:rPr>
              <a:t>528,064</a:t>
            </a:r>
          </a:p>
        </p:txBody>
      </p:sp>
      <p:sp>
        <p:nvSpPr>
          <p:cNvPr id="8" name="TextBox 7">
            <a:extLst>
              <a:ext uri="{FF2B5EF4-FFF2-40B4-BE49-F238E27FC236}">
                <a16:creationId xmlns:a16="http://schemas.microsoft.com/office/drawing/2014/main" id="{FE2029FA-71F0-4D24-9DB7-541ABD719D05}"/>
              </a:ext>
            </a:extLst>
          </p:cNvPr>
          <p:cNvSpPr txBox="1"/>
          <p:nvPr/>
        </p:nvSpPr>
        <p:spPr>
          <a:xfrm>
            <a:off x="8113124" y="1450625"/>
            <a:ext cx="975360" cy="584775"/>
          </a:xfrm>
          <a:prstGeom prst="rect">
            <a:avLst/>
          </a:prstGeom>
          <a:noFill/>
        </p:spPr>
        <p:txBody>
          <a:bodyPr wrap="square" rtlCol="0">
            <a:spAutoFit/>
          </a:bodyPr>
          <a:lstStyle/>
          <a:p>
            <a:r>
              <a:rPr lang="en-US" sz="1600" b="1" dirty="0">
                <a:solidFill>
                  <a:schemeClr val="bg1"/>
                </a:solidFill>
              </a:rPr>
              <a:t>581,683</a:t>
            </a:r>
          </a:p>
          <a:p>
            <a:pPr algn="ctr"/>
            <a:r>
              <a:rPr lang="en-US" sz="1600" b="1" dirty="0">
                <a:solidFill>
                  <a:schemeClr val="bg1"/>
                </a:solidFill>
              </a:rPr>
              <a:t>+10%</a:t>
            </a:r>
          </a:p>
        </p:txBody>
      </p:sp>
      <p:cxnSp>
        <p:nvCxnSpPr>
          <p:cNvPr id="9" name="Straight Connector 8">
            <a:extLst>
              <a:ext uri="{FF2B5EF4-FFF2-40B4-BE49-F238E27FC236}">
                <a16:creationId xmlns:a16="http://schemas.microsoft.com/office/drawing/2014/main" id="{71A0D9A4-9B19-429B-9CF6-DE8E73C6D32B}"/>
              </a:ext>
            </a:extLst>
          </p:cNvPr>
          <p:cNvCxnSpPr/>
          <p:nvPr/>
        </p:nvCxnSpPr>
        <p:spPr>
          <a:xfrm flipV="1">
            <a:off x="2011679" y="2194560"/>
            <a:ext cx="252549" cy="2264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6EFD96B-70A5-4192-AC10-331379E735A7}"/>
              </a:ext>
            </a:extLst>
          </p:cNvPr>
          <p:cNvCxnSpPr>
            <a:cxnSpLocks/>
          </p:cNvCxnSpPr>
          <p:nvPr/>
        </p:nvCxnSpPr>
        <p:spPr>
          <a:xfrm>
            <a:off x="8852264" y="1743012"/>
            <a:ext cx="472440" cy="2693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174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38980-1BD3-40C1-809A-9D1D22E35716}"/>
              </a:ext>
            </a:extLst>
          </p:cNvPr>
          <p:cNvSpPr>
            <a:spLocks noGrp="1"/>
          </p:cNvSpPr>
          <p:nvPr>
            <p:ph type="title"/>
          </p:nvPr>
        </p:nvSpPr>
        <p:spPr/>
        <p:txBody>
          <a:bodyPr/>
          <a:lstStyle/>
          <a:p>
            <a:br>
              <a:rPr lang="en-US"/>
            </a:br>
            <a:endParaRPr lang="en-US"/>
          </a:p>
        </p:txBody>
      </p:sp>
      <p:sp>
        <p:nvSpPr>
          <p:cNvPr id="3" name="Content Placeholder 2">
            <a:extLst>
              <a:ext uri="{FF2B5EF4-FFF2-40B4-BE49-F238E27FC236}">
                <a16:creationId xmlns:a16="http://schemas.microsoft.com/office/drawing/2014/main" id="{BDF6A2D5-75B8-40ED-9CE6-34F361175ABF}"/>
              </a:ext>
            </a:extLst>
          </p:cNvPr>
          <p:cNvSpPr>
            <a:spLocks noGrp="1"/>
          </p:cNvSpPr>
          <p:nvPr>
            <p:ph type="body" idx="1"/>
          </p:nvPr>
        </p:nvSpPr>
        <p:spPr>
          <a:xfrm>
            <a:off x="844550" y="3628765"/>
            <a:ext cx="10515600" cy="1500187"/>
          </a:xfrm>
        </p:spPr>
        <p:txBody>
          <a:bodyPr>
            <a:normAutofit/>
          </a:bodyPr>
          <a:lstStyle/>
          <a:p>
            <a:r>
              <a:rPr lang="en-US" sz="5400"/>
              <a:t>Questions? </a:t>
            </a:r>
          </a:p>
        </p:txBody>
      </p:sp>
      <p:sp>
        <p:nvSpPr>
          <p:cNvPr id="5" name="Slide Number Placeholder 3">
            <a:extLst>
              <a:ext uri="{FF2B5EF4-FFF2-40B4-BE49-F238E27FC236}">
                <a16:creationId xmlns:a16="http://schemas.microsoft.com/office/drawing/2014/main" id="{600C1CE5-5C7D-4C61-8CBE-16529CE3C510}"/>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44</a:t>
            </a:fld>
            <a:endParaRPr lang="en-US" sz="2000" b="1"/>
          </a:p>
        </p:txBody>
      </p:sp>
    </p:spTree>
    <p:extLst>
      <p:ext uri="{BB962C8B-B14F-4D97-AF65-F5344CB8AC3E}">
        <p14:creationId xmlns:p14="http://schemas.microsoft.com/office/powerpoint/2010/main" val="1578790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a:xfrm>
            <a:off x="609599" y="1572426"/>
            <a:ext cx="11210925" cy="4604537"/>
          </a:xfrm>
        </p:spPr>
        <p:txBody>
          <a:bodyPr vert="horz" lIns="91440" tIns="45720" rIns="91440" bIns="45720" rtlCol="0" anchor="t">
            <a:normAutofit/>
          </a:bodyPr>
          <a:lstStyle/>
          <a:p>
            <a:r>
              <a:rPr lang="en-US"/>
              <a:t>Welcome and Introductions</a:t>
            </a:r>
          </a:p>
          <a:p>
            <a:r>
              <a:rPr lang="en-US"/>
              <a:t>2022 Water Management Plan Update (Alternative Plan)</a:t>
            </a:r>
            <a:endParaRPr lang="en-US">
              <a:cs typeface="segoe ui"/>
            </a:endParaRPr>
          </a:p>
          <a:p>
            <a:r>
              <a:rPr lang="en-US"/>
              <a:t>Groundwater Conditions and Sustainable Management</a:t>
            </a:r>
            <a:endParaRPr lang="en-US">
              <a:cs typeface="segoe ui"/>
            </a:endParaRPr>
          </a:p>
          <a:p>
            <a:r>
              <a:rPr lang="en-US"/>
              <a:t>Water Demands and Supplies</a:t>
            </a:r>
            <a:endParaRPr lang="en-US">
              <a:cs typeface="segoe ui"/>
            </a:endParaRPr>
          </a:p>
          <a:p>
            <a:r>
              <a:rPr lang="en-US" b="1">
                <a:ea typeface="+mn-lt"/>
                <a:cs typeface="+mn-lt"/>
              </a:rPr>
              <a:t>Numerical Model, Plan Scenarios, and Projects &amp; Management Actions (PMAs)</a:t>
            </a:r>
          </a:p>
          <a:p>
            <a:r>
              <a:rPr lang="en-US"/>
              <a:t>Plan Evaluation and Implementation</a:t>
            </a:r>
            <a:endParaRPr lang="en-US">
              <a:cs typeface="segoe ui"/>
            </a:endParaRPr>
          </a:p>
          <a:p>
            <a:r>
              <a:rPr lang="en-US"/>
              <a:t>Public Comment</a:t>
            </a:r>
            <a:endParaRPr lang="en-US">
              <a:cs typeface="segoe ui"/>
            </a:endParaRPr>
          </a:p>
          <a:p>
            <a:r>
              <a:rPr lang="en-US"/>
              <a:t>Get Involved</a:t>
            </a:r>
            <a:endParaRPr lang="en-US">
              <a:cs typeface="segoe ui"/>
            </a:endParaRP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45</a:t>
            </a:fld>
            <a:endParaRPr lang="en-US" sz="2000" b="1"/>
          </a:p>
        </p:txBody>
      </p:sp>
    </p:spTree>
    <p:extLst>
      <p:ext uri="{BB962C8B-B14F-4D97-AF65-F5344CB8AC3E}">
        <p14:creationId xmlns:p14="http://schemas.microsoft.com/office/powerpoint/2010/main" val="73202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65D2-4DBE-4531-8072-3CEBDD0CD675}"/>
              </a:ext>
            </a:extLst>
          </p:cNvPr>
          <p:cNvSpPr>
            <a:spLocks noGrp="1"/>
          </p:cNvSpPr>
          <p:nvPr>
            <p:ph type="title"/>
          </p:nvPr>
        </p:nvSpPr>
        <p:spPr>
          <a:xfrm>
            <a:off x="838200" y="18255"/>
            <a:ext cx="11279736" cy="1325563"/>
          </a:xfrm>
        </p:spPr>
        <p:txBody>
          <a:bodyPr/>
          <a:lstStyle/>
          <a:p>
            <a:r>
              <a:rPr lang="en-US"/>
              <a:t>Indio Subbasin Groundwater Model</a:t>
            </a:r>
          </a:p>
        </p:txBody>
      </p:sp>
      <p:sp>
        <p:nvSpPr>
          <p:cNvPr id="3" name="Content Placeholder 2">
            <a:extLst>
              <a:ext uri="{FF2B5EF4-FFF2-40B4-BE49-F238E27FC236}">
                <a16:creationId xmlns:a16="http://schemas.microsoft.com/office/drawing/2014/main" id="{C454E7D4-BFCF-4846-8777-5CD716267652}"/>
              </a:ext>
            </a:extLst>
          </p:cNvPr>
          <p:cNvSpPr>
            <a:spLocks noGrp="1"/>
          </p:cNvSpPr>
          <p:nvPr>
            <p:ph idx="1"/>
          </p:nvPr>
        </p:nvSpPr>
        <p:spPr>
          <a:xfrm>
            <a:off x="399393" y="1573213"/>
            <a:ext cx="5461476" cy="5016644"/>
          </a:xfrm>
        </p:spPr>
        <p:txBody>
          <a:bodyPr vert="horz" lIns="91440" tIns="45720" rIns="91440" bIns="45720" rtlCol="0" anchor="t">
            <a:normAutofit fontScale="92500"/>
          </a:bodyPr>
          <a:lstStyle/>
          <a:p>
            <a:r>
              <a:rPr lang="en-US" sz="2800" dirty="0"/>
              <a:t>Extended </a:t>
            </a:r>
            <a:r>
              <a:rPr lang="en-US" dirty="0"/>
              <a:t>modeling</a:t>
            </a:r>
            <a:r>
              <a:rPr lang="en-US" sz="2800" dirty="0"/>
              <a:t> through 2019</a:t>
            </a:r>
          </a:p>
          <a:p>
            <a:pPr lvl="0"/>
            <a:r>
              <a:rPr lang="en-US" sz="2800" dirty="0"/>
              <a:t>Updated 2009-2019 recharge and pumping</a:t>
            </a:r>
            <a:endParaRPr lang="en-US" sz="2800" dirty="0">
              <a:cs typeface="segoe ui"/>
            </a:endParaRPr>
          </a:p>
          <a:p>
            <a:pPr lvl="0"/>
            <a:r>
              <a:rPr lang="en-US" sz="2800" dirty="0"/>
              <a:t>Updated Salton Sea elevations (1997-2019)</a:t>
            </a:r>
            <a:endParaRPr lang="en-US" sz="2800" dirty="0">
              <a:cs typeface="segoe ui"/>
            </a:endParaRPr>
          </a:p>
          <a:p>
            <a:pPr lvl="0"/>
            <a:r>
              <a:rPr lang="en-US" sz="2800" dirty="0"/>
              <a:t>Used more-accurate land surface elevations and sea bathymetry</a:t>
            </a:r>
            <a:endParaRPr lang="en-US" sz="2800" dirty="0">
              <a:cs typeface="segoe ui"/>
            </a:endParaRPr>
          </a:p>
          <a:p>
            <a:r>
              <a:rPr lang="en-US" sz="2800" dirty="0"/>
              <a:t>Improved 1997-2008 inputs in Garnet Hill Subarea</a:t>
            </a:r>
            <a:endParaRPr lang="en-US" sz="2800" dirty="0">
              <a:cs typeface="segoe ui"/>
            </a:endParaRPr>
          </a:p>
          <a:p>
            <a:r>
              <a:rPr lang="en-US" sz="2800" dirty="0"/>
              <a:t>Updated subsurface inflow boundary conditions from adjacent subbasins</a:t>
            </a:r>
            <a:endParaRPr lang="en-US" sz="2800" dirty="0">
              <a:cs typeface="segoe ui"/>
            </a:endParaRPr>
          </a:p>
          <a:p>
            <a:endParaRPr lang="en-US" sz="2700" dirty="0"/>
          </a:p>
        </p:txBody>
      </p:sp>
      <p:pic>
        <p:nvPicPr>
          <p:cNvPr id="4" name="Picture 3" descr="A close up of a map&#10;&#10;Description automatically generated">
            <a:extLst>
              <a:ext uri="{FF2B5EF4-FFF2-40B4-BE49-F238E27FC236}">
                <a16:creationId xmlns:a16="http://schemas.microsoft.com/office/drawing/2014/main" id="{AB0A1AD1-ED55-461E-A53C-267AF6F791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34" t="15740" r="32519" b="11467"/>
          <a:stretch/>
        </p:blipFill>
        <p:spPr bwMode="auto">
          <a:xfrm>
            <a:off x="5991505" y="1574296"/>
            <a:ext cx="6043748" cy="5016645"/>
          </a:xfrm>
          <a:prstGeom prst="rect">
            <a:avLst/>
          </a:prstGeom>
          <a:ln>
            <a:noFill/>
          </a:ln>
          <a:extLst>
            <a:ext uri="{53640926-AAD7-44D8-BBD7-CCE9431645EC}">
              <a14:shadowObscured xmlns:a14="http://schemas.microsoft.com/office/drawing/2010/main"/>
            </a:ext>
          </a:extLst>
        </p:spPr>
      </p:pic>
      <p:sp>
        <p:nvSpPr>
          <p:cNvPr id="5" name="Slide Number Placeholder 3">
            <a:extLst>
              <a:ext uri="{FF2B5EF4-FFF2-40B4-BE49-F238E27FC236}">
                <a16:creationId xmlns:a16="http://schemas.microsoft.com/office/drawing/2014/main" id="{115ED7C1-DA53-48B8-AB6D-FA2684A1DC56}"/>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46</a:t>
            </a:fld>
            <a:endParaRPr lang="en-US" sz="2000" b="1" dirty="0"/>
          </a:p>
        </p:txBody>
      </p:sp>
    </p:spTree>
    <p:extLst>
      <p:ext uri="{BB962C8B-B14F-4D97-AF65-F5344CB8AC3E}">
        <p14:creationId xmlns:p14="http://schemas.microsoft.com/office/powerpoint/2010/main" val="4244595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a:xfrm>
            <a:off x="838200" y="18255"/>
            <a:ext cx="11279736" cy="1325563"/>
          </a:xfrm>
        </p:spPr>
        <p:txBody>
          <a:bodyPr/>
          <a:lstStyle/>
          <a:p>
            <a:r>
              <a:rPr lang="en-US"/>
              <a:t>Model Update Summary</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a:xfrm>
            <a:off x="796413" y="1616421"/>
            <a:ext cx="11191076" cy="4495653"/>
          </a:xfrm>
        </p:spPr>
        <p:txBody>
          <a:bodyPr>
            <a:normAutofit/>
          </a:bodyPr>
          <a:lstStyle/>
          <a:p>
            <a:r>
              <a:rPr lang="en-US" sz="2600" dirty="0"/>
              <a:t>Historical model accurately simulates shallow and deep groundwater levels in all areas of the subbasin</a:t>
            </a:r>
          </a:p>
          <a:p>
            <a:r>
              <a:rPr lang="en-US" sz="2600" dirty="0"/>
              <a:t>Can be used to predict future water level and storage changes under different inflow and outflow scenarios for 50 years into the future</a:t>
            </a:r>
          </a:p>
          <a:p>
            <a:r>
              <a:rPr lang="en-US" sz="2600" dirty="0"/>
              <a:t>Model provides forecasts of future drain flows, Salton Sea interactions, and other water budget conditions </a:t>
            </a:r>
          </a:p>
        </p:txBody>
      </p:sp>
      <p:sp>
        <p:nvSpPr>
          <p:cNvPr id="4" name="Slide Number Placeholder 3">
            <a:extLst>
              <a:ext uri="{FF2B5EF4-FFF2-40B4-BE49-F238E27FC236}">
                <a16:creationId xmlns:a16="http://schemas.microsoft.com/office/drawing/2014/main" id="{D0137E21-B909-4E53-B77B-7B305D956060}"/>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47</a:t>
            </a:fld>
            <a:endParaRPr lang="en-US" sz="2000" b="1"/>
          </a:p>
        </p:txBody>
      </p:sp>
      <p:sp>
        <p:nvSpPr>
          <p:cNvPr id="11" name="Rectangle: Rounded Corners 10">
            <a:extLst>
              <a:ext uri="{FF2B5EF4-FFF2-40B4-BE49-F238E27FC236}">
                <a16:creationId xmlns:a16="http://schemas.microsoft.com/office/drawing/2014/main" id="{9984EC51-E9F4-422D-9FF0-4C3D6609D7B8}"/>
              </a:ext>
            </a:extLst>
          </p:cNvPr>
          <p:cNvSpPr/>
          <p:nvPr/>
        </p:nvSpPr>
        <p:spPr>
          <a:xfrm>
            <a:off x="1" y="4377320"/>
            <a:ext cx="12192000" cy="2480677"/>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pic>
        <p:nvPicPr>
          <p:cNvPr id="14" name="Picture 13">
            <a:extLst>
              <a:ext uri="{FF2B5EF4-FFF2-40B4-BE49-F238E27FC236}">
                <a16:creationId xmlns:a16="http://schemas.microsoft.com/office/drawing/2014/main" id="{6A5BD73F-C9D4-42F4-A826-63C99E477394}"/>
              </a:ext>
            </a:extLst>
          </p:cNvPr>
          <p:cNvPicPr>
            <a:picLocks noChangeAspect="1"/>
          </p:cNvPicPr>
          <p:nvPr/>
        </p:nvPicPr>
        <p:blipFill rotWithShape="1">
          <a:blip r:embed="rId3">
            <a:extLst>
              <a:ext uri="{28A0092B-C50C-407E-A947-70E740481C1C}">
                <a14:useLocalDpi xmlns:a14="http://schemas.microsoft.com/office/drawing/2010/main" val="0"/>
              </a:ext>
            </a:extLst>
          </a:blip>
          <a:srcRect l="197" t="2064" r="197" b="937"/>
          <a:stretch/>
        </p:blipFill>
        <p:spPr>
          <a:xfrm>
            <a:off x="9609382" y="4418604"/>
            <a:ext cx="2572405" cy="2383352"/>
          </a:xfrm>
          <a:prstGeom prst="rect">
            <a:avLst/>
          </a:prstGeom>
          <a:solidFill>
            <a:schemeClr val="bg2"/>
          </a:solidFill>
          <a:ln>
            <a:noFill/>
          </a:ln>
        </p:spPr>
      </p:pic>
      <p:pic>
        <p:nvPicPr>
          <p:cNvPr id="6" name="Picture 5">
            <a:extLst>
              <a:ext uri="{FF2B5EF4-FFF2-40B4-BE49-F238E27FC236}">
                <a16:creationId xmlns:a16="http://schemas.microsoft.com/office/drawing/2014/main" id="{5A9993E8-077B-40F9-95EE-7F92E19E3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0" y="4702080"/>
            <a:ext cx="3237535" cy="2039112"/>
          </a:xfrm>
          <a:prstGeom prst="rect">
            <a:avLst/>
          </a:prstGeom>
        </p:spPr>
      </p:pic>
      <p:pic>
        <p:nvPicPr>
          <p:cNvPr id="8" name="Picture 7">
            <a:extLst>
              <a:ext uri="{FF2B5EF4-FFF2-40B4-BE49-F238E27FC236}">
                <a16:creationId xmlns:a16="http://schemas.microsoft.com/office/drawing/2014/main" id="{80C19CB6-2E52-4F98-964F-EDF17BF3A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1184" y="4702080"/>
            <a:ext cx="3265054" cy="2039112"/>
          </a:xfrm>
          <a:prstGeom prst="rect">
            <a:avLst/>
          </a:prstGeom>
        </p:spPr>
      </p:pic>
      <p:pic>
        <p:nvPicPr>
          <p:cNvPr id="10" name="Picture 9">
            <a:extLst>
              <a:ext uri="{FF2B5EF4-FFF2-40B4-BE49-F238E27FC236}">
                <a16:creationId xmlns:a16="http://schemas.microsoft.com/office/drawing/2014/main" id="{5A64EFC4-AA08-492D-8159-ED0128F4B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7077" y="4702080"/>
            <a:ext cx="3265054" cy="2039112"/>
          </a:xfrm>
          <a:prstGeom prst="rect">
            <a:avLst/>
          </a:prstGeom>
        </p:spPr>
      </p:pic>
      <p:cxnSp>
        <p:nvCxnSpPr>
          <p:cNvPr id="16" name="Straight Connector 15">
            <a:extLst>
              <a:ext uri="{FF2B5EF4-FFF2-40B4-BE49-F238E27FC236}">
                <a16:creationId xmlns:a16="http://schemas.microsoft.com/office/drawing/2014/main" id="{CBBA7131-DD5B-443E-8C48-87B448776D1D}"/>
              </a:ext>
            </a:extLst>
          </p:cNvPr>
          <p:cNvCxnSpPr>
            <a:cxnSpLocks/>
          </p:cNvCxnSpPr>
          <p:nvPr/>
        </p:nvCxnSpPr>
        <p:spPr>
          <a:xfrm>
            <a:off x="0" y="4377320"/>
            <a:ext cx="121920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05B2366D-EC45-4D9B-B6C3-C057FA540D3C}"/>
              </a:ext>
            </a:extLst>
          </p:cNvPr>
          <p:cNvSpPr txBox="1">
            <a:spLocks/>
          </p:cNvSpPr>
          <p:nvPr/>
        </p:nvSpPr>
        <p:spPr>
          <a:xfrm>
            <a:off x="9344256" y="65579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A31EDE-4099-47FA-A19B-E212578DBB07}" type="slidenum">
              <a:rPr lang="en-US" sz="2000" b="1" smtClean="0"/>
              <a:pPr/>
              <a:t>47</a:t>
            </a:fld>
            <a:endParaRPr lang="en-US" sz="2000" b="1" dirty="0"/>
          </a:p>
        </p:txBody>
      </p:sp>
    </p:spTree>
    <p:extLst>
      <p:ext uri="{BB962C8B-B14F-4D97-AF65-F5344CB8AC3E}">
        <p14:creationId xmlns:p14="http://schemas.microsoft.com/office/powerpoint/2010/main" val="3064115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2958-1662-42F6-9551-2E44C240F696}"/>
              </a:ext>
            </a:extLst>
          </p:cNvPr>
          <p:cNvSpPr>
            <a:spLocks noGrp="1"/>
          </p:cNvSpPr>
          <p:nvPr>
            <p:ph type="title"/>
          </p:nvPr>
        </p:nvSpPr>
        <p:spPr/>
        <p:txBody>
          <a:bodyPr/>
          <a:lstStyle/>
          <a:p>
            <a:r>
              <a:rPr lang="en-US"/>
              <a:t>Plan Scenarios – Assumptions </a:t>
            </a:r>
          </a:p>
        </p:txBody>
      </p:sp>
      <p:sp>
        <p:nvSpPr>
          <p:cNvPr id="9" name="TextBox 8">
            <a:extLst>
              <a:ext uri="{FF2B5EF4-FFF2-40B4-BE49-F238E27FC236}">
                <a16:creationId xmlns:a16="http://schemas.microsoft.com/office/drawing/2014/main" id="{2BB29E28-703C-42D7-B349-DDAA2358B517}"/>
              </a:ext>
            </a:extLst>
          </p:cNvPr>
          <p:cNvSpPr txBox="1"/>
          <p:nvPr/>
        </p:nvSpPr>
        <p:spPr>
          <a:xfrm>
            <a:off x="7981423" y="1573211"/>
            <a:ext cx="3873967" cy="22621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Baseline assumes no new projects</a:t>
            </a:r>
          </a:p>
          <a:p>
            <a:pPr marL="285750" indent="-285750">
              <a:spcAft>
                <a:spcPts val="600"/>
              </a:spcAft>
              <a:buFont typeface="Arial" panose="020B0604020202020204" pitchFamily="34" charset="0"/>
              <a:buChar char="•"/>
            </a:pPr>
            <a:r>
              <a:rPr lang="en-US" dirty="0"/>
              <a:t>Not realistic because additional projects already planned</a:t>
            </a:r>
          </a:p>
          <a:p>
            <a:pPr marL="285750" indent="-285750">
              <a:spcAft>
                <a:spcPts val="600"/>
              </a:spcAft>
              <a:buFont typeface="Arial" panose="020B0604020202020204" pitchFamily="34" charset="0"/>
              <a:buChar char="•"/>
            </a:pPr>
            <a:r>
              <a:rPr lang="en-US" dirty="0"/>
              <a:t>Provides a comparison of future conditions with and without climate change/drought</a:t>
            </a:r>
          </a:p>
          <a:p>
            <a:endParaRPr lang="en-US" dirty="0"/>
          </a:p>
        </p:txBody>
      </p:sp>
      <p:graphicFrame>
        <p:nvGraphicFramePr>
          <p:cNvPr id="22" name="Content Placeholder 3">
            <a:extLst>
              <a:ext uri="{FF2B5EF4-FFF2-40B4-BE49-F238E27FC236}">
                <a16:creationId xmlns:a16="http://schemas.microsoft.com/office/drawing/2014/main" id="{8698AC1C-645E-4EBB-8CC2-3D6A642483F7}"/>
              </a:ext>
            </a:extLst>
          </p:cNvPr>
          <p:cNvGraphicFramePr>
            <a:graphicFrameLocks noGrp="1"/>
          </p:cNvGraphicFramePr>
          <p:nvPr>
            <p:ph idx="1"/>
          </p:nvPr>
        </p:nvGraphicFramePr>
        <p:xfrm>
          <a:off x="633399" y="1573211"/>
          <a:ext cx="7222889" cy="4827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Slide Number Placeholder 3">
            <a:extLst>
              <a:ext uri="{FF2B5EF4-FFF2-40B4-BE49-F238E27FC236}">
                <a16:creationId xmlns:a16="http://schemas.microsoft.com/office/drawing/2014/main" id="{235CAC84-578A-474F-A575-ED197DB5381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48</a:t>
            </a:fld>
            <a:endParaRPr lang="en-US" sz="2000" b="1"/>
          </a:p>
        </p:txBody>
      </p:sp>
      <p:sp>
        <p:nvSpPr>
          <p:cNvPr id="3" name="Rectangle 2">
            <a:extLst>
              <a:ext uri="{FF2B5EF4-FFF2-40B4-BE49-F238E27FC236}">
                <a16:creationId xmlns:a16="http://schemas.microsoft.com/office/drawing/2014/main" id="{B77DD61B-EE8A-4438-A918-514DE4B737F2}"/>
              </a:ext>
            </a:extLst>
          </p:cNvPr>
          <p:cNvSpPr/>
          <p:nvPr/>
        </p:nvSpPr>
        <p:spPr>
          <a:xfrm>
            <a:off x="505097" y="1573211"/>
            <a:ext cx="11429959" cy="1918926"/>
          </a:xfrm>
          <a:prstGeom prst="rect">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Rectangle 11">
            <a:extLst>
              <a:ext uri="{FF2B5EF4-FFF2-40B4-BE49-F238E27FC236}">
                <a16:creationId xmlns:a16="http://schemas.microsoft.com/office/drawing/2014/main" id="{040A61E4-A456-4BD6-B594-120A87124EFF}"/>
              </a:ext>
            </a:extLst>
          </p:cNvPr>
          <p:cNvSpPr/>
          <p:nvPr/>
        </p:nvSpPr>
        <p:spPr>
          <a:xfrm>
            <a:off x="505097" y="3492137"/>
            <a:ext cx="11429959" cy="2978332"/>
          </a:xfrm>
          <a:prstGeom prst="rect">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5996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2958-1662-42F6-9551-2E44C240F696}"/>
              </a:ext>
            </a:extLst>
          </p:cNvPr>
          <p:cNvSpPr>
            <a:spLocks noGrp="1"/>
          </p:cNvSpPr>
          <p:nvPr>
            <p:ph type="title"/>
          </p:nvPr>
        </p:nvSpPr>
        <p:spPr/>
        <p:txBody>
          <a:bodyPr/>
          <a:lstStyle/>
          <a:p>
            <a:r>
              <a:rPr lang="en-US"/>
              <a:t>Plan Scenarios </a:t>
            </a:r>
            <a:r>
              <a:rPr lang="en-US">
                <a:ea typeface="+mj-lt"/>
                <a:cs typeface="+mj-lt"/>
              </a:rPr>
              <a:t>– Assumptions </a:t>
            </a:r>
          </a:p>
        </p:txBody>
      </p:sp>
      <p:sp>
        <p:nvSpPr>
          <p:cNvPr id="15" name="TextBox 14">
            <a:extLst>
              <a:ext uri="{FF2B5EF4-FFF2-40B4-BE49-F238E27FC236}">
                <a16:creationId xmlns:a16="http://schemas.microsoft.com/office/drawing/2014/main" id="{2E45D56A-C4B3-4117-9B09-F549C59351BC}"/>
              </a:ext>
            </a:extLst>
          </p:cNvPr>
          <p:cNvSpPr txBox="1"/>
          <p:nvPr/>
        </p:nvSpPr>
        <p:spPr>
          <a:xfrm>
            <a:off x="8021257" y="3865440"/>
            <a:ext cx="3873966" cy="210826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t>Simulations of additional scenarios with 5-year (near-term) projects, future projects, and expanded agriculture</a:t>
            </a:r>
          </a:p>
          <a:p>
            <a:pPr marL="285750" indent="-285750">
              <a:spcBef>
                <a:spcPts val="600"/>
              </a:spcBef>
              <a:buFont typeface="Arial" panose="020B0604020202020204" pitchFamily="34" charset="0"/>
              <a:buChar char="•"/>
            </a:pPr>
            <a:r>
              <a:rPr lang="en-US"/>
              <a:t>Additional scenarios include  climate change/drought</a:t>
            </a:r>
          </a:p>
          <a:p>
            <a:pPr marL="285750" indent="-285750">
              <a:buFont typeface="Arial" panose="020B0604020202020204" pitchFamily="34" charset="0"/>
              <a:buChar char="•"/>
            </a:pPr>
            <a:endParaRPr lang="en-US"/>
          </a:p>
        </p:txBody>
      </p:sp>
      <p:graphicFrame>
        <p:nvGraphicFramePr>
          <p:cNvPr id="22" name="Content Placeholder 3">
            <a:extLst>
              <a:ext uri="{FF2B5EF4-FFF2-40B4-BE49-F238E27FC236}">
                <a16:creationId xmlns:a16="http://schemas.microsoft.com/office/drawing/2014/main" id="{8698AC1C-645E-4EBB-8CC2-3D6A642483F7}"/>
              </a:ext>
            </a:extLst>
          </p:cNvPr>
          <p:cNvGraphicFramePr>
            <a:graphicFrameLocks noGrp="1"/>
          </p:cNvGraphicFramePr>
          <p:nvPr>
            <p:ph idx="1"/>
          </p:nvPr>
        </p:nvGraphicFramePr>
        <p:xfrm>
          <a:off x="633399" y="1573211"/>
          <a:ext cx="7222889" cy="4827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Slide Number Placeholder 3">
            <a:extLst>
              <a:ext uri="{FF2B5EF4-FFF2-40B4-BE49-F238E27FC236}">
                <a16:creationId xmlns:a16="http://schemas.microsoft.com/office/drawing/2014/main" id="{235CAC84-578A-474F-A575-ED197DB5381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49</a:t>
            </a:fld>
            <a:endParaRPr lang="en-US" sz="2000" b="1"/>
          </a:p>
        </p:txBody>
      </p:sp>
      <p:sp>
        <p:nvSpPr>
          <p:cNvPr id="8" name="Rectangle 7">
            <a:extLst>
              <a:ext uri="{FF2B5EF4-FFF2-40B4-BE49-F238E27FC236}">
                <a16:creationId xmlns:a16="http://schemas.microsoft.com/office/drawing/2014/main" id="{6E4ED487-F23F-4DF6-AF61-D3789DB78D2C}"/>
              </a:ext>
            </a:extLst>
          </p:cNvPr>
          <p:cNvSpPr/>
          <p:nvPr/>
        </p:nvSpPr>
        <p:spPr>
          <a:xfrm>
            <a:off x="505097" y="1573211"/>
            <a:ext cx="11429959" cy="1918926"/>
          </a:xfrm>
          <a:prstGeom prst="rect">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Rectangle 8">
            <a:extLst>
              <a:ext uri="{FF2B5EF4-FFF2-40B4-BE49-F238E27FC236}">
                <a16:creationId xmlns:a16="http://schemas.microsoft.com/office/drawing/2014/main" id="{55C114B1-7D44-4154-89FC-56A1C6B7DFB0}"/>
              </a:ext>
            </a:extLst>
          </p:cNvPr>
          <p:cNvSpPr/>
          <p:nvPr/>
        </p:nvSpPr>
        <p:spPr>
          <a:xfrm>
            <a:off x="505097" y="3492137"/>
            <a:ext cx="11429959" cy="2978332"/>
          </a:xfrm>
          <a:prstGeom prst="rect">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63723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a:xfrm>
            <a:off x="461818" y="1572426"/>
            <a:ext cx="11473237" cy="4604537"/>
          </a:xfrm>
        </p:spPr>
        <p:txBody>
          <a:bodyPr>
            <a:normAutofit/>
          </a:bodyPr>
          <a:lstStyle/>
          <a:p>
            <a:r>
              <a:rPr lang="en-US" b="1" dirty="0"/>
              <a:t>Welcome and Introductions</a:t>
            </a:r>
          </a:p>
          <a:p>
            <a:r>
              <a:rPr lang="en-US" dirty="0"/>
              <a:t>2022 Water Management Plan Update (Alternative Plan Update)</a:t>
            </a:r>
          </a:p>
          <a:p>
            <a:r>
              <a:rPr lang="en-US" dirty="0"/>
              <a:t>Groundwater Conditions and Sustainable Management</a:t>
            </a:r>
          </a:p>
          <a:p>
            <a:r>
              <a:rPr lang="en-US" dirty="0"/>
              <a:t>Water Demands and Supplies</a:t>
            </a:r>
          </a:p>
          <a:p>
            <a:r>
              <a:rPr lang="en-US" dirty="0"/>
              <a:t>Numerical Model, Plan Scenarios, and Projects &amp; Management Actions (PMAs)</a:t>
            </a:r>
          </a:p>
          <a:p>
            <a:r>
              <a:rPr lang="en-US" dirty="0"/>
              <a:t>Plan Evaluation and Implementation</a:t>
            </a:r>
          </a:p>
          <a:p>
            <a:r>
              <a:rPr lang="en-US" dirty="0"/>
              <a:t>Public Comment</a:t>
            </a:r>
          </a:p>
          <a:p>
            <a:r>
              <a:rPr lang="en-US" dirty="0"/>
              <a:t>Get Involved</a:t>
            </a: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a:t>
            </a:fld>
            <a:endParaRPr lang="en-US" sz="2000" b="1"/>
          </a:p>
        </p:txBody>
      </p:sp>
    </p:spTree>
    <p:extLst>
      <p:ext uri="{BB962C8B-B14F-4D97-AF65-F5344CB8AC3E}">
        <p14:creationId xmlns:p14="http://schemas.microsoft.com/office/powerpoint/2010/main" val="170585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EB346-545E-404B-AB48-219B3342E82E}"/>
              </a:ext>
            </a:extLst>
          </p:cNvPr>
          <p:cNvSpPr>
            <a:spLocks noGrp="1"/>
          </p:cNvSpPr>
          <p:nvPr>
            <p:ph type="title"/>
          </p:nvPr>
        </p:nvSpPr>
        <p:spPr/>
        <p:txBody>
          <a:bodyPr/>
          <a:lstStyle/>
          <a:p>
            <a:r>
              <a:rPr lang="en-US">
                <a:ea typeface="segoe ui black"/>
              </a:rPr>
              <a:t>Climate Change – Assumptions </a:t>
            </a:r>
            <a:endParaRPr lang="en-US"/>
          </a:p>
        </p:txBody>
      </p:sp>
      <p:sp>
        <p:nvSpPr>
          <p:cNvPr id="3" name="Content Placeholder 2">
            <a:extLst>
              <a:ext uri="{FF2B5EF4-FFF2-40B4-BE49-F238E27FC236}">
                <a16:creationId xmlns:a16="http://schemas.microsoft.com/office/drawing/2014/main" id="{7C8A883F-4910-459B-8A77-E879FED9151E}"/>
              </a:ext>
            </a:extLst>
          </p:cNvPr>
          <p:cNvSpPr>
            <a:spLocks noGrp="1"/>
          </p:cNvSpPr>
          <p:nvPr>
            <p:ph idx="1"/>
          </p:nvPr>
        </p:nvSpPr>
        <p:spPr>
          <a:xfrm>
            <a:off x="390526" y="1572426"/>
            <a:ext cx="6997806" cy="5123938"/>
          </a:xfrm>
        </p:spPr>
        <p:txBody>
          <a:bodyPr vert="horz" lIns="91440" tIns="45720" rIns="91440" bIns="45720" rtlCol="0" anchor="t">
            <a:normAutofit/>
          </a:bodyPr>
          <a:lstStyle/>
          <a:p>
            <a:r>
              <a:rPr lang="en-US" dirty="0">
                <a:ea typeface="+mn-lt"/>
                <a:cs typeface="+mn-lt"/>
              </a:rPr>
              <a:t>Scenarios use recent (drier) patterns</a:t>
            </a:r>
          </a:p>
          <a:p>
            <a:r>
              <a:rPr lang="en-US" dirty="0">
                <a:ea typeface="+mn-lt"/>
                <a:cs typeface="+mn-lt"/>
              </a:rPr>
              <a:t>For local inflow: </a:t>
            </a:r>
          </a:p>
          <a:p>
            <a:pPr lvl="1"/>
            <a:r>
              <a:rPr lang="en-US" dirty="0">
                <a:ea typeface="+mn-lt"/>
                <a:cs typeface="+mn-lt"/>
              </a:rPr>
              <a:t>Baseline uses long term-hydrology – modeling repeats historical conditions (1970-2019) for future 50-years</a:t>
            </a:r>
          </a:p>
          <a:p>
            <a:pPr lvl="2"/>
            <a:r>
              <a:rPr lang="en-US" dirty="0">
                <a:ea typeface="+mn-lt"/>
                <a:cs typeface="+mn-lt"/>
              </a:rPr>
              <a:t>Estimated natural infiltration 43,000 AFY</a:t>
            </a:r>
            <a:endParaRPr lang="en-US" dirty="0">
              <a:cs typeface="segoe ui"/>
            </a:endParaRPr>
          </a:p>
          <a:p>
            <a:pPr lvl="1"/>
            <a:r>
              <a:rPr lang="en-US" dirty="0">
                <a:ea typeface="+mn-lt"/>
                <a:cs typeface="+mn-lt"/>
              </a:rPr>
              <a:t>Climate change scenarios use recent 25-year period (1995-2019) which includes multiple droughts – modeling repeats drier pattern twice for 50-years</a:t>
            </a:r>
          </a:p>
          <a:p>
            <a:pPr lvl="2"/>
            <a:r>
              <a:rPr lang="en-US" dirty="0">
                <a:ea typeface="+mn-lt"/>
                <a:cs typeface="+mn-lt"/>
              </a:rPr>
              <a:t>Estimated natural infiltration 29,200 AFY</a:t>
            </a:r>
            <a:endParaRPr lang="en-US" dirty="0">
              <a:cs typeface="segoe ui"/>
            </a:endParaRPr>
          </a:p>
        </p:txBody>
      </p:sp>
      <p:sp>
        <p:nvSpPr>
          <p:cNvPr id="4" name="Slide Number Placeholder 3">
            <a:extLst>
              <a:ext uri="{FF2B5EF4-FFF2-40B4-BE49-F238E27FC236}">
                <a16:creationId xmlns:a16="http://schemas.microsoft.com/office/drawing/2014/main" id="{B7E1F4C9-9ADE-4615-8F09-575B87D7E89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50</a:t>
            </a:fld>
            <a:endParaRPr lang="en-US" sz="2000" b="1"/>
          </a:p>
        </p:txBody>
      </p:sp>
      <p:pic>
        <p:nvPicPr>
          <p:cNvPr id="10" name="Picture 9" descr="A river with rocks and trees&#10;&#10;Description automatically generated with low confidence">
            <a:extLst>
              <a:ext uri="{FF2B5EF4-FFF2-40B4-BE49-F238E27FC236}">
                <a16:creationId xmlns:a16="http://schemas.microsoft.com/office/drawing/2014/main" id="{CBD340CD-D205-4AEA-A2A8-933D830D8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102581" y="864021"/>
            <a:ext cx="3657600" cy="2440940"/>
          </a:xfrm>
          <a:prstGeom prst="rect">
            <a:avLst/>
          </a:prstGeom>
          <a:noFill/>
          <a:ln>
            <a:noFill/>
          </a:ln>
        </p:spPr>
      </p:pic>
      <p:grpSp>
        <p:nvGrpSpPr>
          <p:cNvPr id="11" name="Group 10">
            <a:extLst>
              <a:ext uri="{FF2B5EF4-FFF2-40B4-BE49-F238E27FC236}">
                <a16:creationId xmlns:a16="http://schemas.microsoft.com/office/drawing/2014/main" id="{F6E10EAC-B5E9-4617-AADB-8E6A62B07C15}"/>
              </a:ext>
            </a:extLst>
          </p:cNvPr>
          <p:cNvGrpSpPr/>
          <p:nvPr/>
        </p:nvGrpSpPr>
        <p:grpSpPr>
          <a:xfrm>
            <a:off x="7766367" y="3393382"/>
            <a:ext cx="4358750" cy="2976571"/>
            <a:chOff x="7766367" y="3393382"/>
            <a:chExt cx="4358750" cy="2976571"/>
          </a:xfrm>
        </p:grpSpPr>
        <p:pic>
          <p:nvPicPr>
            <p:cNvPr id="12" name="Picture 2" descr="Chart, bar chart, histogram&#10;&#10;Description automatically generated">
              <a:extLst>
                <a:ext uri="{FF2B5EF4-FFF2-40B4-BE49-F238E27FC236}">
                  <a16:creationId xmlns:a16="http://schemas.microsoft.com/office/drawing/2014/main" id="{BE57FC48-32A7-4698-98B1-DEEBE0F36192}"/>
                </a:ext>
              </a:extLst>
            </p:cNvPr>
            <p:cNvPicPr>
              <a:picLocks noChangeAspect="1"/>
            </p:cNvPicPr>
            <p:nvPr/>
          </p:nvPicPr>
          <p:blipFill>
            <a:blip r:embed="rId4"/>
            <a:stretch>
              <a:fillRect/>
            </a:stretch>
          </p:blipFill>
          <p:spPr>
            <a:xfrm>
              <a:off x="7766367" y="3393382"/>
              <a:ext cx="4168689" cy="2976571"/>
            </a:xfrm>
            <a:prstGeom prst="rect">
              <a:avLst/>
            </a:prstGeom>
          </p:spPr>
        </p:pic>
        <p:sp>
          <p:nvSpPr>
            <p:cNvPr id="13" name="TextBox 12">
              <a:extLst>
                <a:ext uri="{FF2B5EF4-FFF2-40B4-BE49-F238E27FC236}">
                  <a16:creationId xmlns:a16="http://schemas.microsoft.com/office/drawing/2014/main" id="{C738A148-1EA4-4F8C-8D21-76429905D3B2}"/>
                </a:ext>
              </a:extLst>
            </p:cNvPr>
            <p:cNvSpPr txBox="1"/>
            <p:nvPr/>
          </p:nvSpPr>
          <p:spPr>
            <a:xfrm>
              <a:off x="9676525" y="3811229"/>
              <a:ext cx="2448592" cy="646331"/>
            </a:xfrm>
            <a:prstGeom prst="rect">
              <a:avLst/>
            </a:prstGeom>
            <a:noFill/>
          </p:spPr>
          <p:txBody>
            <a:bodyPr wrap="square" rtlCol="0">
              <a:spAutoFit/>
            </a:bodyPr>
            <a:lstStyle/>
            <a:p>
              <a:pPr algn="ctr"/>
              <a:r>
                <a:rPr lang="en-US" sz="1200" b="1" dirty="0">
                  <a:solidFill>
                    <a:srgbClr val="FF0000"/>
                  </a:solidFill>
                </a:rPr>
                <a:t>Climate Change </a:t>
              </a:r>
              <a:br>
                <a:rPr lang="en-US" sz="1200" b="1" dirty="0">
                  <a:solidFill>
                    <a:srgbClr val="FF0000"/>
                  </a:solidFill>
                </a:rPr>
              </a:br>
              <a:r>
                <a:rPr lang="en-US" sz="1200" b="1" dirty="0">
                  <a:solidFill>
                    <a:srgbClr val="FF0000"/>
                  </a:solidFill>
                </a:rPr>
                <a:t>Observed 1995-2019 </a:t>
              </a:r>
              <a:br>
                <a:rPr lang="en-US" sz="1200" b="1" dirty="0">
                  <a:solidFill>
                    <a:srgbClr val="FF0000"/>
                  </a:solidFill>
                </a:rPr>
              </a:br>
              <a:r>
                <a:rPr lang="en-US" sz="1200" b="1" dirty="0">
                  <a:solidFill>
                    <a:srgbClr val="FF0000"/>
                  </a:solidFill>
                </a:rPr>
                <a:t>Repeated Twice</a:t>
              </a:r>
            </a:p>
          </p:txBody>
        </p:sp>
        <p:sp>
          <p:nvSpPr>
            <p:cNvPr id="14" name="TextBox 13">
              <a:extLst>
                <a:ext uri="{FF2B5EF4-FFF2-40B4-BE49-F238E27FC236}">
                  <a16:creationId xmlns:a16="http://schemas.microsoft.com/office/drawing/2014/main" id="{AAD3E862-156F-4CB7-A9CD-3B3BEFF89A34}"/>
                </a:ext>
              </a:extLst>
            </p:cNvPr>
            <p:cNvSpPr txBox="1"/>
            <p:nvPr/>
          </p:nvSpPr>
          <p:spPr>
            <a:xfrm>
              <a:off x="7835133" y="3817301"/>
              <a:ext cx="2432818" cy="461665"/>
            </a:xfrm>
            <a:prstGeom prst="rect">
              <a:avLst/>
            </a:prstGeom>
            <a:noFill/>
          </p:spPr>
          <p:txBody>
            <a:bodyPr wrap="square" rtlCol="0">
              <a:spAutoFit/>
            </a:bodyPr>
            <a:lstStyle/>
            <a:p>
              <a:pPr algn="ctr"/>
              <a:r>
                <a:rPr lang="en-US" sz="1200" b="1" dirty="0">
                  <a:solidFill>
                    <a:schemeClr val="accent1">
                      <a:lumMod val="75000"/>
                    </a:schemeClr>
                  </a:solidFill>
                </a:rPr>
                <a:t>Long Term</a:t>
              </a:r>
            </a:p>
            <a:p>
              <a:pPr algn="ctr"/>
              <a:r>
                <a:rPr lang="en-US" sz="1200" b="1" dirty="0">
                  <a:solidFill>
                    <a:schemeClr val="accent1">
                      <a:lumMod val="75000"/>
                    </a:schemeClr>
                  </a:solidFill>
                </a:rPr>
                <a:t>Observed 1970-2019</a:t>
              </a:r>
            </a:p>
          </p:txBody>
        </p:sp>
        <p:sp>
          <p:nvSpPr>
            <p:cNvPr id="15" name="TextBox 14">
              <a:extLst>
                <a:ext uri="{FF2B5EF4-FFF2-40B4-BE49-F238E27FC236}">
                  <a16:creationId xmlns:a16="http://schemas.microsoft.com/office/drawing/2014/main" id="{24CCB2DF-EBE9-494D-89A4-1F2D01F530EF}"/>
                </a:ext>
              </a:extLst>
            </p:cNvPr>
            <p:cNvSpPr txBox="1"/>
            <p:nvPr/>
          </p:nvSpPr>
          <p:spPr>
            <a:xfrm>
              <a:off x="7978367" y="3436065"/>
              <a:ext cx="3781814" cy="338554"/>
            </a:xfrm>
            <a:prstGeom prst="rect">
              <a:avLst/>
            </a:prstGeom>
            <a:noFill/>
          </p:spPr>
          <p:txBody>
            <a:bodyPr wrap="square" lIns="91440" tIns="45720" rIns="91440" bIns="45720" anchor="t">
              <a:spAutoFit/>
            </a:bodyPr>
            <a:lstStyle/>
            <a:p>
              <a:r>
                <a:rPr lang="en-US" sz="1600" b="1" dirty="0">
                  <a:solidFill>
                    <a:schemeClr val="bg1"/>
                  </a:solidFill>
                </a:rPr>
                <a:t>Local Hydrology</a:t>
              </a:r>
              <a:endParaRPr lang="en-US" sz="1600" b="1" dirty="0">
                <a:solidFill>
                  <a:schemeClr val="bg1"/>
                </a:solidFill>
                <a:cs typeface="segoe ui"/>
              </a:endParaRPr>
            </a:p>
          </p:txBody>
        </p:sp>
      </p:grpSp>
      <p:sp>
        <p:nvSpPr>
          <p:cNvPr id="16" name="TextBox 15">
            <a:extLst>
              <a:ext uri="{FF2B5EF4-FFF2-40B4-BE49-F238E27FC236}">
                <a16:creationId xmlns:a16="http://schemas.microsoft.com/office/drawing/2014/main" id="{0224CC61-89F9-426E-BCFC-B2BA21F17DE2}"/>
              </a:ext>
            </a:extLst>
          </p:cNvPr>
          <p:cNvSpPr txBox="1"/>
          <p:nvPr/>
        </p:nvSpPr>
        <p:spPr>
          <a:xfrm>
            <a:off x="10643337" y="2997184"/>
            <a:ext cx="1116844" cy="307777"/>
          </a:xfrm>
          <a:prstGeom prst="rect">
            <a:avLst/>
          </a:prstGeom>
          <a:noFill/>
        </p:spPr>
        <p:txBody>
          <a:bodyPr wrap="none" rtlCol="0">
            <a:spAutoFit/>
          </a:bodyPr>
          <a:lstStyle/>
          <a:p>
            <a:r>
              <a:rPr lang="en-US" sz="1400" dirty="0"/>
              <a:t>Snow Creek</a:t>
            </a:r>
          </a:p>
        </p:txBody>
      </p:sp>
    </p:spTree>
    <p:extLst>
      <p:ext uri="{BB962C8B-B14F-4D97-AF65-F5344CB8AC3E}">
        <p14:creationId xmlns:p14="http://schemas.microsoft.com/office/powerpoint/2010/main" val="1057610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EB346-545E-404B-AB48-219B3342E82E}"/>
              </a:ext>
            </a:extLst>
          </p:cNvPr>
          <p:cNvSpPr>
            <a:spLocks noGrp="1"/>
          </p:cNvSpPr>
          <p:nvPr>
            <p:ph type="title"/>
          </p:nvPr>
        </p:nvSpPr>
        <p:spPr/>
        <p:txBody>
          <a:bodyPr/>
          <a:lstStyle/>
          <a:p>
            <a:r>
              <a:rPr lang="en-US">
                <a:ea typeface="segoe ui black"/>
              </a:rPr>
              <a:t>Climate Change – Assumptions </a:t>
            </a:r>
            <a:endParaRPr lang="en-US"/>
          </a:p>
        </p:txBody>
      </p:sp>
      <p:sp>
        <p:nvSpPr>
          <p:cNvPr id="3" name="Content Placeholder 2">
            <a:extLst>
              <a:ext uri="{FF2B5EF4-FFF2-40B4-BE49-F238E27FC236}">
                <a16:creationId xmlns:a16="http://schemas.microsoft.com/office/drawing/2014/main" id="{7C8A883F-4910-459B-8A77-E879FED9151E}"/>
              </a:ext>
            </a:extLst>
          </p:cNvPr>
          <p:cNvSpPr>
            <a:spLocks noGrp="1"/>
          </p:cNvSpPr>
          <p:nvPr>
            <p:ph idx="1"/>
          </p:nvPr>
        </p:nvSpPr>
        <p:spPr>
          <a:xfrm>
            <a:off x="390526" y="1572426"/>
            <a:ext cx="6872814" cy="5123938"/>
          </a:xfrm>
        </p:spPr>
        <p:txBody>
          <a:bodyPr vert="horz" lIns="91440" tIns="45720" rIns="91440" bIns="45720" rtlCol="0" anchor="t">
            <a:normAutofit/>
          </a:bodyPr>
          <a:lstStyle/>
          <a:p>
            <a:r>
              <a:rPr lang="en-US" dirty="0">
                <a:ea typeface="+mn-lt"/>
                <a:cs typeface="+mn-lt"/>
              </a:rPr>
              <a:t>Scenarios use recent (drier) patterns</a:t>
            </a:r>
          </a:p>
          <a:p>
            <a:r>
              <a:rPr lang="en-US" dirty="0">
                <a:ea typeface="+mn-lt"/>
                <a:cs typeface="+mn-lt"/>
              </a:rPr>
              <a:t>For imported water:</a:t>
            </a:r>
          </a:p>
          <a:p>
            <a:pPr lvl="1"/>
            <a:r>
              <a:rPr lang="en-US" dirty="0">
                <a:ea typeface="+mn-lt"/>
                <a:cs typeface="+mn-lt"/>
              </a:rPr>
              <a:t>State Water Project:</a:t>
            </a:r>
          </a:p>
          <a:p>
            <a:pPr lvl="2"/>
            <a:r>
              <a:rPr lang="en-US" dirty="0">
                <a:ea typeface="+mn-lt"/>
                <a:cs typeface="+mn-lt"/>
              </a:rPr>
              <a:t>Deliveries of SWP water have been impacted by legal, environmental, and drought conditions</a:t>
            </a:r>
          </a:p>
          <a:p>
            <a:pPr lvl="2"/>
            <a:r>
              <a:rPr lang="en-US" dirty="0">
                <a:ea typeface="+mn-lt"/>
                <a:cs typeface="+mn-lt"/>
              </a:rPr>
              <a:t>SWP deliveries = 45% over last 14 years</a:t>
            </a:r>
          </a:p>
          <a:p>
            <a:pPr lvl="2"/>
            <a:r>
              <a:rPr lang="en-US" dirty="0">
                <a:ea typeface="+mn-lt"/>
                <a:cs typeface="+mn-lt"/>
              </a:rPr>
              <a:t>Under future climate, DWR projects SWP deliveries will be reduced by additional 1.5%</a:t>
            </a:r>
            <a:endParaRPr lang="en-US" dirty="0">
              <a:cs typeface="segoe ui"/>
            </a:endParaRPr>
          </a:p>
          <a:p>
            <a:pPr lvl="1"/>
            <a:r>
              <a:rPr lang="en-US" dirty="0">
                <a:cs typeface="segoe ui"/>
              </a:rPr>
              <a:t>Colorado River:</a:t>
            </a:r>
          </a:p>
          <a:p>
            <a:pPr lvl="2"/>
            <a:r>
              <a:rPr lang="en-US" dirty="0">
                <a:cs typeface="segoe ui"/>
              </a:rPr>
              <a:t>CVWD has agreed to 7% of California’s contribution of water to Lake Mead</a:t>
            </a:r>
          </a:p>
          <a:p>
            <a:pPr lvl="2"/>
            <a:r>
              <a:rPr lang="en-US" dirty="0">
                <a:cs typeface="segoe ui"/>
              </a:rPr>
              <a:t>Availability of QSA water for </a:t>
            </a:r>
            <a:r>
              <a:rPr lang="en-US" dirty="0">
                <a:latin typeface="Segoe UI"/>
                <a:cs typeface="Segoe UI"/>
              </a:rPr>
              <a:t>direct delivery and replenishment will be reduced by 14,000 – 24,000 AFY</a:t>
            </a:r>
            <a:endParaRPr lang="en-US" dirty="0">
              <a:cs typeface="segoe ui"/>
            </a:endParaRPr>
          </a:p>
          <a:p>
            <a:endParaRPr lang="en-US" dirty="0">
              <a:cs typeface="segoe ui"/>
            </a:endParaRPr>
          </a:p>
        </p:txBody>
      </p:sp>
      <p:sp>
        <p:nvSpPr>
          <p:cNvPr id="4" name="Slide Number Placeholder 3">
            <a:extLst>
              <a:ext uri="{FF2B5EF4-FFF2-40B4-BE49-F238E27FC236}">
                <a16:creationId xmlns:a16="http://schemas.microsoft.com/office/drawing/2014/main" id="{B7E1F4C9-9ADE-4615-8F09-575B87D7E89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51</a:t>
            </a:fld>
            <a:endParaRPr lang="en-US" sz="2000" b="1"/>
          </a:p>
        </p:txBody>
      </p:sp>
      <p:pic>
        <p:nvPicPr>
          <p:cNvPr id="10" name="Picture 9" descr="A picture containing sky, outdoor, nature, shore&#10;&#10;Description automatically generated">
            <a:extLst>
              <a:ext uri="{FF2B5EF4-FFF2-40B4-BE49-F238E27FC236}">
                <a16:creationId xmlns:a16="http://schemas.microsoft.com/office/drawing/2014/main" id="{9CF44522-1A90-41AD-805C-6D14935DD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944421" y="3786653"/>
            <a:ext cx="4056506" cy="2697295"/>
          </a:xfrm>
          <a:prstGeom prst="rect">
            <a:avLst/>
          </a:prstGeom>
          <a:noFill/>
          <a:ln>
            <a:noFill/>
          </a:ln>
        </p:spPr>
      </p:pic>
      <p:pic>
        <p:nvPicPr>
          <p:cNvPr id="11" name="Picture 10" descr="A view of a beach next to a body of water&#10;&#10;Description automatically generated">
            <a:extLst>
              <a:ext uri="{FF2B5EF4-FFF2-40B4-BE49-F238E27FC236}">
                <a16:creationId xmlns:a16="http://schemas.microsoft.com/office/drawing/2014/main" id="{71FEB522-96E6-4516-8B9E-2F4B33D04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4" y="962084"/>
            <a:ext cx="3657600" cy="2697188"/>
          </a:xfrm>
          <a:prstGeom prst="rect">
            <a:avLst/>
          </a:prstGeom>
        </p:spPr>
      </p:pic>
      <p:sp>
        <p:nvSpPr>
          <p:cNvPr id="7" name="TextBox 6">
            <a:extLst>
              <a:ext uri="{FF2B5EF4-FFF2-40B4-BE49-F238E27FC236}">
                <a16:creationId xmlns:a16="http://schemas.microsoft.com/office/drawing/2014/main" id="{6E0805BE-D8FC-4DA7-ACF9-C0C6DE9742E7}"/>
              </a:ext>
            </a:extLst>
          </p:cNvPr>
          <p:cNvSpPr txBox="1"/>
          <p:nvPr/>
        </p:nvSpPr>
        <p:spPr>
          <a:xfrm>
            <a:off x="10042659" y="3340981"/>
            <a:ext cx="1758815" cy="307777"/>
          </a:xfrm>
          <a:prstGeom prst="rect">
            <a:avLst/>
          </a:prstGeom>
          <a:noFill/>
        </p:spPr>
        <p:txBody>
          <a:bodyPr wrap="none" rtlCol="0">
            <a:spAutoFit/>
          </a:bodyPr>
          <a:lstStyle/>
          <a:p>
            <a:r>
              <a:rPr lang="en-US" sz="1400" dirty="0"/>
              <a:t>Thomas E. Levy GRF</a:t>
            </a:r>
          </a:p>
        </p:txBody>
      </p:sp>
      <p:sp>
        <p:nvSpPr>
          <p:cNvPr id="8" name="TextBox 7">
            <a:extLst>
              <a:ext uri="{FF2B5EF4-FFF2-40B4-BE49-F238E27FC236}">
                <a16:creationId xmlns:a16="http://schemas.microsoft.com/office/drawing/2014/main" id="{2E49D5B2-1EC6-452B-907F-BDA82CCA65AB}"/>
              </a:ext>
            </a:extLst>
          </p:cNvPr>
          <p:cNvSpPr txBox="1"/>
          <p:nvPr/>
        </p:nvSpPr>
        <p:spPr>
          <a:xfrm>
            <a:off x="7944421" y="6165657"/>
            <a:ext cx="1434239" cy="307777"/>
          </a:xfrm>
          <a:prstGeom prst="rect">
            <a:avLst/>
          </a:prstGeom>
          <a:noFill/>
        </p:spPr>
        <p:txBody>
          <a:bodyPr wrap="none" rtlCol="0">
            <a:spAutoFit/>
          </a:bodyPr>
          <a:lstStyle/>
          <a:p>
            <a:r>
              <a:rPr lang="en-US" sz="1400" dirty="0"/>
              <a:t>Coachella Canal</a:t>
            </a:r>
          </a:p>
        </p:txBody>
      </p:sp>
    </p:spTree>
    <p:extLst>
      <p:ext uri="{BB962C8B-B14F-4D97-AF65-F5344CB8AC3E}">
        <p14:creationId xmlns:p14="http://schemas.microsoft.com/office/powerpoint/2010/main" val="2259285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B95D-6B12-415B-9B46-16B7C2F8C48B}"/>
              </a:ext>
            </a:extLst>
          </p:cNvPr>
          <p:cNvSpPr>
            <a:spLocks noGrp="1"/>
          </p:cNvSpPr>
          <p:nvPr>
            <p:ph type="title"/>
          </p:nvPr>
        </p:nvSpPr>
        <p:spPr>
          <a:xfrm>
            <a:off x="838200" y="18255"/>
            <a:ext cx="11279736" cy="1325563"/>
          </a:xfrm>
        </p:spPr>
        <p:txBody>
          <a:bodyPr/>
          <a:lstStyle/>
          <a:p>
            <a:r>
              <a:rPr lang="en-US"/>
              <a:t>Projects &amp; Management Actions – Selected </a:t>
            </a:r>
          </a:p>
        </p:txBody>
      </p:sp>
      <p:sp>
        <p:nvSpPr>
          <p:cNvPr id="6" name="Freeform: Shape 5">
            <a:extLst>
              <a:ext uri="{FF2B5EF4-FFF2-40B4-BE49-F238E27FC236}">
                <a16:creationId xmlns:a16="http://schemas.microsoft.com/office/drawing/2014/main" id="{CF50E475-BE36-4480-A4C4-CC43C554F609}"/>
              </a:ext>
            </a:extLst>
          </p:cNvPr>
          <p:cNvSpPr/>
          <p:nvPr/>
        </p:nvSpPr>
        <p:spPr>
          <a:xfrm>
            <a:off x="204888" y="2356600"/>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9CC3E5"/>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 Urban Water Conservation</a:t>
            </a:r>
          </a:p>
        </p:txBody>
      </p:sp>
      <p:sp>
        <p:nvSpPr>
          <p:cNvPr id="7" name="Freeform: Shape 6">
            <a:extLst>
              <a:ext uri="{FF2B5EF4-FFF2-40B4-BE49-F238E27FC236}">
                <a16:creationId xmlns:a16="http://schemas.microsoft.com/office/drawing/2014/main" id="{46A62FEF-A108-4B3F-9224-8A8EC78466F4}"/>
              </a:ext>
            </a:extLst>
          </p:cNvPr>
          <p:cNvSpPr/>
          <p:nvPr/>
        </p:nvSpPr>
        <p:spPr>
          <a:xfrm>
            <a:off x="204888" y="2697533"/>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9CC3E5"/>
          </a:solidFill>
          <a:ln>
            <a:noFill/>
          </a:ln>
        </p:spPr>
        <p:style>
          <a:lnRef idx="2">
            <a:schemeClr val="lt1">
              <a:hueOff val="0"/>
              <a:satOff val="0"/>
              <a:lumOff val="0"/>
              <a:alphaOff val="0"/>
            </a:schemeClr>
          </a:lnRef>
          <a:fillRef idx="1">
            <a:schemeClr val="accent4">
              <a:hueOff val="825415"/>
              <a:satOff val="-948"/>
              <a:lumOff val="-70"/>
              <a:alphaOff val="0"/>
            </a:schemeClr>
          </a:fillRef>
          <a:effectRef idx="0">
            <a:schemeClr val="accent4">
              <a:hueOff val="825415"/>
              <a:satOff val="-948"/>
              <a:lumOff val="-70"/>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 Golf Water Conservation</a:t>
            </a:r>
          </a:p>
        </p:txBody>
      </p:sp>
      <p:sp>
        <p:nvSpPr>
          <p:cNvPr id="8" name="Freeform: Shape 7">
            <a:extLst>
              <a:ext uri="{FF2B5EF4-FFF2-40B4-BE49-F238E27FC236}">
                <a16:creationId xmlns:a16="http://schemas.microsoft.com/office/drawing/2014/main" id="{55105289-F6D2-447D-8C3E-750D7054DB03}"/>
              </a:ext>
            </a:extLst>
          </p:cNvPr>
          <p:cNvSpPr/>
          <p:nvPr/>
        </p:nvSpPr>
        <p:spPr>
          <a:xfrm>
            <a:off x="204888" y="3038466"/>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9CC3E5"/>
          </a:solidFill>
          <a:ln>
            <a:noFill/>
          </a:ln>
        </p:spPr>
        <p:style>
          <a:lnRef idx="2">
            <a:schemeClr val="lt1">
              <a:hueOff val="0"/>
              <a:satOff val="0"/>
              <a:lumOff val="0"/>
              <a:alphaOff val="0"/>
            </a:schemeClr>
          </a:lnRef>
          <a:fillRef idx="1">
            <a:schemeClr val="accent4">
              <a:hueOff val="1650829"/>
              <a:satOff val="-1895"/>
              <a:lumOff val="-140"/>
              <a:alphaOff val="0"/>
            </a:schemeClr>
          </a:fillRef>
          <a:effectRef idx="0">
            <a:schemeClr val="accent4">
              <a:hueOff val="1650829"/>
              <a:satOff val="-1895"/>
              <a:lumOff val="-140"/>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3: Agricultural Water Conservation</a:t>
            </a:r>
          </a:p>
        </p:txBody>
      </p:sp>
      <p:sp>
        <p:nvSpPr>
          <p:cNvPr id="9" name="Freeform: Shape 8">
            <a:extLst>
              <a:ext uri="{FF2B5EF4-FFF2-40B4-BE49-F238E27FC236}">
                <a16:creationId xmlns:a16="http://schemas.microsoft.com/office/drawing/2014/main" id="{1497B3ED-89A2-491F-ADA8-096395BC219B}"/>
              </a:ext>
            </a:extLst>
          </p:cNvPr>
          <p:cNvSpPr/>
          <p:nvPr/>
        </p:nvSpPr>
        <p:spPr>
          <a:xfrm>
            <a:off x="204888" y="4214925"/>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D0EB99"/>
          </a:solidFill>
          <a:ln>
            <a:noFill/>
          </a:ln>
        </p:spPr>
        <p:style>
          <a:lnRef idx="2">
            <a:schemeClr val="lt1">
              <a:hueOff val="0"/>
              <a:satOff val="0"/>
              <a:lumOff val="0"/>
              <a:alphaOff val="0"/>
            </a:schemeClr>
          </a:lnRef>
          <a:fillRef idx="1">
            <a:schemeClr val="accent4">
              <a:hueOff val="2476244"/>
              <a:satOff val="-2843"/>
              <a:lumOff val="-210"/>
              <a:alphaOff val="0"/>
            </a:schemeClr>
          </a:fillRef>
          <a:effectRef idx="0">
            <a:schemeClr val="accent4">
              <a:hueOff val="2476244"/>
              <a:satOff val="-2843"/>
              <a:lumOff val="-210"/>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4: Increased Surface Water Diversion</a:t>
            </a:r>
          </a:p>
        </p:txBody>
      </p:sp>
      <p:sp>
        <p:nvSpPr>
          <p:cNvPr id="10" name="Freeform: Shape 9">
            <a:extLst>
              <a:ext uri="{FF2B5EF4-FFF2-40B4-BE49-F238E27FC236}">
                <a16:creationId xmlns:a16="http://schemas.microsoft.com/office/drawing/2014/main" id="{5B9A3701-2F4F-488F-8CB0-E235D9E62AB5}"/>
              </a:ext>
            </a:extLst>
          </p:cNvPr>
          <p:cNvSpPr/>
          <p:nvPr/>
        </p:nvSpPr>
        <p:spPr>
          <a:xfrm>
            <a:off x="204888" y="4555858"/>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D0EB99"/>
          </a:solidFill>
          <a:ln>
            <a:noFill/>
          </a:ln>
        </p:spPr>
        <p:style>
          <a:lnRef idx="2">
            <a:schemeClr val="lt1">
              <a:hueOff val="0"/>
              <a:satOff val="0"/>
              <a:lumOff val="0"/>
              <a:alphaOff val="0"/>
            </a:schemeClr>
          </a:lnRef>
          <a:fillRef idx="1">
            <a:schemeClr val="accent4">
              <a:hueOff val="3301658"/>
              <a:satOff val="-3790"/>
              <a:lumOff val="-280"/>
              <a:alphaOff val="0"/>
            </a:schemeClr>
          </a:fillRef>
          <a:effectRef idx="0">
            <a:schemeClr val="accent4">
              <a:hueOff val="3301658"/>
              <a:satOff val="-3790"/>
              <a:lumOff val="-280"/>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5: Delta Conveyance Facility</a:t>
            </a:r>
          </a:p>
        </p:txBody>
      </p:sp>
      <p:sp>
        <p:nvSpPr>
          <p:cNvPr id="11" name="Freeform: Shape 10">
            <a:extLst>
              <a:ext uri="{FF2B5EF4-FFF2-40B4-BE49-F238E27FC236}">
                <a16:creationId xmlns:a16="http://schemas.microsoft.com/office/drawing/2014/main" id="{D95DC6DD-70E6-46F0-AB77-E7D4175C1B9B}"/>
              </a:ext>
            </a:extLst>
          </p:cNvPr>
          <p:cNvSpPr/>
          <p:nvPr/>
        </p:nvSpPr>
        <p:spPr>
          <a:xfrm>
            <a:off x="204888" y="4896791"/>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D0EB99"/>
          </a:solidFill>
          <a:ln>
            <a:noFill/>
          </a:ln>
        </p:spPr>
        <p:style>
          <a:lnRef idx="2">
            <a:schemeClr val="lt1">
              <a:hueOff val="0"/>
              <a:satOff val="0"/>
              <a:lumOff val="0"/>
              <a:alphaOff val="0"/>
            </a:schemeClr>
          </a:lnRef>
          <a:fillRef idx="1">
            <a:schemeClr val="accent4">
              <a:hueOff val="4127073"/>
              <a:satOff val="-4738"/>
              <a:lumOff val="-350"/>
              <a:alphaOff val="0"/>
            </a:schemeClr>
          </a:fillRef>
          <a:effectRef idx="0">
            <a:schemeClr val="accent4">
              <a:hueOff val="4127073"/>
              <a:satOff val="-4738"/>
              <a:lumOff val="-350"/>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6: Lake Perris Seepage</a:t>
            </a:r>
          </a:p>
        </p:txBody>
      </p:sp>
      <p:sp>
        <p:nvSpPr>
          <p:cNvPr id="12" name="Freeform: Shape 11">
            <a:extLst>
              <a:ext uri="{FF2B5EF4-FFF2-40B4-BE49-F238E27FC236}">
                <a16:creationId xmlns:a16="http://schemas.microsoft.com/office/drawing/2014/main" id="{84235ADB-6C45-469C-9227-4DEA817DC939}"/>
              </a:ext>
            </a:extLst>
          </p:cNvPr>
          <p:cNvSpPr/>
          <p:nvPr/>
        </p:nvSpPr>
        <p:spPr>
          <a:xfrm>
            <a:off x="204888" y="5227996"/>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D0EB99"/>
          </a:solidFill>
          <a:ln>
            <a:noFill/>
          </a:ln>
        </p:spPr>
        <p:style>
          <a:lnRef idx="2">
            <a:schemeClr val="lt1">
              <a:hueOff val="0"/>
              <a:satOff val="0"/>
              <a:lumOff val="0"/>
              <a:alphaOff val="0"/>
            </a:schemeClr>
          </a:lnRef>
          <a:fillRef idx="1">
            <a:schemeClr val="accent4">
              <a:hueOff val="4952487"/>
              <a:satOff val="-5685"/>
              <a:lumOff val="-420"/>
              <a:alphaOff val="0"/>
            </a:schemeClr>
          </a:fillRef>
          <a:effectRef idx="0">
            <a:schemeClr val="accent4">
              <a:hueOff val="4952487"/>
              <a:satOff val="-5685"/>
              <a:lumOff val="-420"/>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7: Sites Reservoir</a:t>
            </a:r>
          </a:p>
        </p:txBody>
      </p:sp>
      <p:sp>
        <p:nvSpPr>
          <p:cNvPr id="13" name="Freeform: Shape 12">
            <a:extLst>
              <a:ext uri="{FF2B5EF4-FFF2-40B4-BE49-F238E27FC236}">
                <a16:creationId xmlns:a16="http://schemas.microsoft.com/office/drawing/2014/main" id="{D586E032-CB5E-4ED7-BBFC-BCFA722EB819}"/>
              </a:ext>
            </a:extLst>
          </p:cNvPr>
          <p:cNvSpPr/>
          <p:nvPr/>
        </p:nvSpPr>
        <p:spPr>
          <a:xfrm>
            <a:off x="204888" y="5559201"/>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D0EB99"/>
          </a:solidFill>
          <a:ln>
            <a:noFill/>
          </a:ln>
        </p:spPr>
        <p:style>
          <a:lnRef idx="2">
            <a:schemeClr val="lt1">
              <a:hueOff val="0"/>
              <a:satOff val="0"/>
              <a:lumOff val="0"/>
              <a:alphaOff val="0"/>
            </a:schemeClr>
          </a:lnRef>
          <a:fillRef idx="1">
            <a:schemeClr val="accent4">
              <a:hueOff val="5777902"/>
              <a:satOff val="-6633"/>
              <a:lumOff val="-491"/>
              <a:alphaOff val="0"/>
            </a:schemeClr>
          </a:fillRef>
          <a:effectRef idx="0">
            <a:schemeClr val="accent4">
              <a:hueOff val="5777902"/>
              <a:satOff val="-6633"/>
              <a:lumOff val="-491"/>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8: Future Supplemental Water Acquisitions</a:t>
            </a:r>
          </a:p>
        </p:txBody>
      </p:sp>
      <p:sp>
        <p:nvSpPr>
          <p:cNvPr id="14" name="Freeform: Shape 13">
            <a:extLst>
              <a:ext uri="{FF2B5EF4-FFF2-40B4-BE49-F238E27FC236}">
                <a16:creationId xmlns:a16="http://schemas.microsoft.com/office/drawing/2014/main" id="{BA7EE03A-AD3D-42ED-9835-A7E5B2CD4F30}"/>
              </a:ext>
            </a:extLst>
          </p:cNvPr>
          <p:cNvSpPr/>
          <p:nvPr/>
        </p:nvSpPr>
        <p:spPr>
          <a:xfrm>
            <a:off x="204888" y="5890406"/>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D0EB99"/>
          </a:solidFill>
          <a:ln>
            <a:noFill/>
          </a:ln>
        </p:spPr>
        <p:style>
          <a:lnRef idx="2">
            <a:schemeClr val="lt1">
              <a:hueOff val="0"/>
              <a:satOff val="0"/>
              <a:lumOff val="0"/>
              <a:alphaOff val="0"/>
            </a:schemeClr>
          </a:lnRef>
          <a:fillRef idx="1">
            <a:schemeClr val="accent4">
              <a:hueOff val="6603317"/>
              <a:satOff val="-7581"/>
              <a:lumOff val="-561"/>
              <a:alphaOff val="0"/>
            </a:schemeClr>
          </a:fillRef>
          <a:effectRef idx="0">
            <a:schemeClr val="accent4">
              <a:hueOff val="6603317"/>
              <a:satOff val="-7581"/>
              <a:lumOff val="-561"/>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9: EVRA Potable Reuse</a:t>
            </a:r>
          </a:p>
        </p:txBody>
      </p:sp>
      <p:sp>
        <p:nvSpPr>
          <p:cNvPr id="15" name="Freeform: Shape 14">
            <a:extLst>
              <a:ext uri="{FF2B5EF4-FFF2-40B4-BE49-F238E27FC236}">
                <a16:creationId xmlns:a16="http://schemas.microsoft.com/office/drawing/2014/main" id="{98074DEE-F7BB-49F7-B8C4-E8584793C842}"/>
              </a:ext>
            </a:extLst>
          </p:cNvPr>
          <p:cNvSpPr/>
          <p:nvPr/>
        </p:nvSpPr>
        <p:spPr>
          <a:xfrm>
            <a:off x="4167288" y="2350545"/>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EEAE98"/>
          </a:solidFill>
          <a:ln>
            <a:noFill/>
          </a:ln>
        </p:spPr>
        <p:style>
          <a:lnRef idx="2">
            <a:schemeClr val="lt1">
              <a:hueOff val="0"/>
              <a:satOff val="0"/>
              <a:lumOff val="0"/>
              <a:alphaOff val="0"/>
            </a:schemeClr>
          </a:lnRef>
          <a:fillRef idx="1">
            <a:schemeClr val="accent4">
              <a:hueOff val="7428731"/>
              <a:satOff val="-8528"/>
              <a:lumOff val="-631"/>
              <a:alphaOff val="0"/>
            </a:schemeClr>
          </a:fillRef>
          <a:effectRef idx="0">
            <a:schemeClr val="accent4">
              <a:hueOff val="7428731"/>
              <a:satOff val="-8528"/>
              <a:lumOff val="-631"/>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10: Mid-Valley Pipeline Direct Customers</a:t>
            </a:r>
          </a:p>
        </p:txBody>
      </p:sp>
      <p:sp>
        <p:nvSpPr>
          <p:cNvPr id="16" name="Freeform: Shape 15">
            <a:extLst>
              <a:ext uri="{FF2B5EF4-FFF2-40B4-BE49-F238E27FC236}">
                <a16:creationId xmlns:a16="http://schemas.microsoft.com/office/drawing/2014/main" id="{479DE9B0-6737-421C-90D1-08DDFA81E088}"/>
              </a:ext>
            </a:extLst>
          </p:cNvPr>
          <p:cNvSpPr/>
          <p:nvPr/>
        </p:nvSpPr>
        <p:spPr>
          <a:xfrm>
            <a:off x="4167288" y="2682519"/>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EEAE98"/>
          </a:solidFill>
          <a:ln>
            <a:noFill/>
          </a:ln>
        </p:spPr>
        <p:style>
          <a:lnRef idx="2">
            <a:schemeClr val="lt1">
              <a:hueOff val="0"/>
              <a:satOff val="0"/>
              <a:lumOff val="0"/>
              <a:alphaOff val="0"/>
            </a:schemeClr>
          </a:lnRef>
          <a:fillRef idx="1">
            <a:schemeClr val="accent4">
              <a:hueOff val="8254146"/>
              <a:satOff val="-9476"/>
              <a:lumOff val="-701"/>
              <a:alphaOff val="0"/>
            </a:schemeClr>
          </a:fillRef>
          <a:effectRef idx="0">
            <a:schemeClr val="accent4">
              <a:hueOff val="8254146"/>
              <a:satOff val="-9476"/>
              <a:lumOff val="-701"/>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11: East Golf Expansion</a:t>
            </a:r>
          </a:p>
        </p:txBody>
      </p:sp>
      <p:sp>
        <p:nvSpPr>
          <p:cNvPr id="17" name="Freeform: Shape 16">
            <a:extLst>
              <a:ext uri="{FF2B5EF4-FFF2-40B4-BE49-F238E27FC236}">
                <a16:creationId xmlns:a16="http://schemas.microsoft.com/office/drawing/2014/main" id="{D5B1FA3E-72C0-4870-9CED-6AF3742F9229}"/>
              </a:ext>
            </a:extLst>
          </p:cNvPr>
          <p:cNvSpPr/>
          <p:nvPr/>
        </p:nvSpPr>
        <p:spPr>
          <a:xfrm>
            <a:off x="4167288" y="3014493"/>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EEAE98"/>
          </a:solidFill>
          <a:ln>
            <a:noFill/>
          </a:ln>
        </p:spPr>
        <p:style>
          <a:lnRef idx="2">
            <a:schemeClr val="lt1">
              <a:hueOff val="0"/>
              <a:satOff val="0"/>
              <a:lumOff val="0"/>
              <a:alphaOff val="0"/>
            </a:schemeClr>
          </a:lnRef>
          <a:fillRef idx="1">
            <a:schemeClr val="accent4">
              <a:hueOff val="9079560"/>
              <a:satOff val="-10423"/>
              <a:lumOff val="-771"/>
              <a:alphaOff val="0"/>
            </a:schemeClr>
          </a:fillRef>
          <a:effectRef idx="0">
            <a:schemeClr val="accent4">
              <a:hueOff val="9079560"/>
              <a:satOff val="-10423"/>
              <a:lumOff val="-771"/>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12: Oasis Distribution System</a:t>
            </a:r>
          </a:p>
        </p:txBody>
      </p:sp>
      <p:sp>
        <p:nvSpPr>
          <p:cNvPr id="18" name="Freeform: Shape 17">
            <a:extLst>
              <a:ext uri="{FF2B5EF4-FFF2-40B4-BE49-F238E27FC236}">
                <a16:creationId xmlns:a16="http://schemas.microsoft.com/office/drawing/2014/main" id="{354E85C0-517E-473E-BE28-8AEC574DF096}"/>
              </a:ext>
            </a:extLst>
          </p:cNvPr>
          <p:cNvSpPr/>
          <p:nvPr/>
        </p:nvSpPr>
        <p:spPr>
          <a:xfrm>
            <a:off x="4167288" y="3356195"/>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EEAE98"/>
          </a:solidFill>
          <a:ln>
            <a:noFill/>
          </a:ln>
        </p:spPr>
        <p:style>
          <a:lnRef idx="2">
            <a:schemeClr val="lt1">
              <a:hueOff val="0"/>
              <a:satOff val="0"/>
              <a:lumOff val="0"/>
              <a:alphaOff val="0"/>
            </a:schemeClr>
          </a:lnRef>
          <a:fillRef idx="1">
            <a:schemeClr val="accent4">
              <a:hueOff val="9904975"/>
              <a:satOff val="-11371"/>
              <a:lumOff val="-841"/>
              <a:alphaOff val="0"/>
            </a:schemeClr>
          </a:fillRef>
          <a:effectRef idx="0">
            <a:schemeClr val="accent4">
              <a:hueOff val="9904975"/>
              <a:satOff val="-11371"/>
              <a:lumOff val="-841"/>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13: WRP-10 Recycled Water Delivery</a:t>
            </a:r>
          </a:p>
        </p:txBody>
      </p:sp>
      <p:sp>
        <p:nvSpPr>
          <p:cNvPr id="19" name="Freeform: Shape 18">
            <a:extLst>
              <a:ext uri="{FF2B5EF4-FFF2-40B4-BE49-F238E27FC236}">
                <a16:creationId xmlns:a16="http://schemas.microsoft.com/office/drawing/2014/main" id="{06844E21-1053-4374-9192-AF0F0EAE8B61}"/>
              </a:ext>
            </a:extLst>
          </p:cNvPr>
          <p:cNvSpPr/>
          <p:nvPr/>
        </p:nvSpPr>
        <p:spPr>
          <a:xfrm>
            <a:off x="4167288" y="3697897"/>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EEAE98"/>
          </a:solidFill>
          <a:ln>
            <a:noFill/>
          </a:ln>
        </p:spPr>
        <p:style>
          <a:lnRef idx="2">
            <a:schemeClr val="lt1">
              <a:hueOff val="0"/>
              <a:satOff val="0"/>
              <a:lumOff val="0"/>
              <a:alphaOff val="0"/>
            </a:schemeClr>
          </a:lnRef>
          <a:fillRef idx="1">
            <a:schemeClr val="accent4">
              <a:hueOff val="10730390"/>
              <a:satOff val="-12318"/>
              <a:lumOff val="-911"/>
              <a:alphaOff val="0"/>
            </a:schemeClr>
          </a:fillRef>
          <a:effectRef idx="0">
            <a:schemeClr val="accent4">
              <a:hueOff val="10730390"/>
              <a:satOff val="-12318"/>
              <a:lumOff val="-911"/>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14: WRP-10 Tertiary Expansion</a:t>
            </a:r>
          </a:p>
        </p:txBody>
      </p:sp>
      <p:sp>
        <p:nvSpPr>
          <p:cNvPr id="20" name="Freeform: Shape 19">
            <a:extLst>
              <a:ext uri="{FF2B5EF4-FFF2-40B4-BE49-F238E27FC236}">
                <a16:creationId xmlns:a16="http://schemas.microsoft.com/office/drawing/2014/main" id="{64A511FD-720F-4E6D-870F-72A12E89AEC5}"/>
              </a:ext>
            </a:extLst>
          </p:cNvPr>
          <p:cNvSpPr/>
          <p:nvPr/>
        </p:nvSpPr>
        <p:spPr>
          <a:xfrm>
            <a:off x="4167288" y="4039599"/>
            <a:ext cx="3857423" cy="317493"/>
          </a:xfrm>
          <a:custGeom>
            <a:avLst/>
            <a:gdLst>
              <a:gd name="connsiteX0" fmla="*/ 0 w 4754880"/>
              <a:gd name="connsiteY0" fmla="*/ 52917 h 317493"/>
              <a:gd name="connsiteX1" fmla="*/ 52917 w 4754880"/>
              <a:gd name="connsiteY1" fmla="*/ 0 h 317493"/>
              <a:gd name="connsiteX2" fmla="*/ 4701963 w 4754880"/>
              <a:gd name="connsiteY2" fmla="*/ 0 h 317493"/>
              <a:gd name="connsiteX3" fmla="*/ 4754880 w 4754880"/>
              <a:gd name="connsiteY3" fmla="*/ 52917 h 317493"/>
              <a:gd name="connsiteX4" fmla="*/ 4754880 w 4754880"/>
              <a:gd name="connsiteY4" fmla="*/ 264576 h 317493"/>
              <a:gd name="connsiteX5" fmla="*/ 4701963 w 4754880"/>
              <a:gd name="connsiteY5" fmla="*/ 317493 h 317493"/>
              <a:gd name="connsiteX6" fmla="*/ 52917 w 4754880"/>
              <a:gd name="connsiteY6" fmla="*/ 317493 h 317493"/>
              <a:gd name="connsiteX7" fmla="*/ 0 w 4754880"/>
              <a:gd name="connsiteY7" fmla="*/ 264576 h 317493"/>
              <a:gd name="connsiteX8" fmla="*/ 0 w 4754880"/>
              <a:gd name="connsiteY8" fmla="*/ 52917 h 3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880" h="317493">
                <a:moveTo>
                  <a:pt x="0" y="52917"/>
                </a:moveTo>
                <a:cubicBezTo>
                  <a:pt x="0" y="23692"/>
                  <a:pt x="23692" y="0"/>
                  <a:pt x="52917" y="0"/>
                </a:cubicBezTo>
                <a:lnTo>
                  <a:pt x="4701963" y="0"/>
                </a:lnTo>
                <a:cubicBezTo>
                  <a:pt x="4731188" y="0"/>
                  <a:pt x="4754880" y="23692"/>
                  <a:pt x="4754880" y="52917"/>
                </a:cubicBezTo>
                <a:lnTo>
                  <a:pt x="4754880" y="264576"/>
                </a:lnTo>
                <a:cubicBezTo>
                  <a:pt x="4754880" y="293801"/>
                  <a:pt x="4731188" y="317493"/>
                  <a:pt x="4701963" y="317493"/>
                </a:cubicBezTo>
                <a:lnTo>
                  <a:pt x="52917" y="317493"/>
                </a:lnTo>
                <a:cubicBezTo>
                  <a:pt x="23692" y="317493"/>
                  <a:pt x="0" y="293801"/>
                  <a:pt x="0" y="264576"/>
                </a:cubicBezTo>
                <a:lnTo>
                  <a:pt x="0" y="52917"/>
                </a:lnTo>
                <a:close/>
              </a:path>
            </a:pathLst>
          </a:custGeom>
          <a:solidFill>
            <a:srgbClr val="EEAE98"/>
          </a:solidFill>
          <a:ln>
            <a:noFill/>
          </a:ln>
        </p:spPr>
        <p:style>
          <a:lnRef idx="2">
            <a:schemeClr val="lt1">
              <a:hueOff val="0"/>
              <a:satOff val="0"/>
              <a:lumOff val="0"/>
              <a:alphaOff val="0"/>
            </a:schemeClr>
          </a:lnRef>
          <a:fillRef idx="1">
            <a:schemeClr val="accent4">
              <a:hueOff val="11555804"/>
              <a:satOff val="-13266"/>
              <a:lumOff val="-981"/>
              <a:alphaOff val="0"/>
            </a:schemeClr>
          </a:fillRef>
          <a:effectRef idx="0">
            <a:schemeClr val="accent4">
              <a:hueOff val="11555804"/>
              <a:satOff val="-13266"/>
              <a:lumOff val="-981"/>
              <a:alphaOff val="0"/>
            </a:schemeClr>
          </a:effectRef>
          <a:fontRef idx="minor">
            <a:schemeClr val="lt1"/>
          </a:fontRef>
        </p:style>
        <p:txBody>
          <a:bodyPr spcFirstLastPara="0" vert="horz" wrap="square" lIns="65029" tIns="65029" rIns="65029" bIns="65029"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15: Canal Water Pump Station Upgrade</a:t>
            </a:r>
          </a:p>
        </p:txBody>
      </p:sp>
      <p:sp>
        <p:nvSpPr>
          <p:cNvPr id="22" name="Freeform: Shape 21">
            <a:extLst>
              <a:ext uri="{FF2B5EF4-FFF2-40B4-BE49-F238E27FC236}">
                <a16:creationId xmlns:a16="http://schemas.microsoft.com/office/drawing/2014/main" id="{803DBAE8-31CB-47CF-9965-4CFF517CB800}"/>
              </a:ext>
            </a:extLst>
          </p:cNvPr>
          <p:cNvSpPr/>
          <p:nvPr/>
        </p:nvSpPr>
        <p:spPr>
          <a:xfrm>
            <a:off x="4167288" y="4381301"/>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rgbClr val="EEAE98"/>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16: WRP-7 Recycled Water Delivery</a:t>
            </a:r>
          </a:p>
        </p:txBody>
      </p:sp>
      <p:sp>
        <p:nvSpPr>
          <p:cNvPr id="23" name="Freeform: Shape 22">
            <a:extLst>
              <a:ext uri="{FF2B5EF4-FFF2-40B4-BE49-F238E27FC236}">
                <a16:creationId xmlns:a16="http://schemas.microsoft.com/office/drawing/2014/main" id="{5DB18E36-57D3-4CBA-892F-4C8DE4D64435}"/>
              </a:ext>
            </a:extLst>
          </p:cNvPr>
          <p:cNvSpPr/>
          <p:nvPr/>
        </p:nvSpPr>
        <p:spPr>
          <a:xfrm>
            <a:off x="4167288" y="4715822"/>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rgbClr val="EEAE98"/>
          </a:solidFill>
          <a:ln>
            <a:noFill/>
          </a:ln>
        </p:spPr>
        <p:style>
          <a:lnRef idx="2">
            <a:schemeClr val="lt1">
              <a:hueOff val="0"/>
              <a:satOff val="0"/>
              <a:lumOff val="0"/>
              <a:alphaOff val="0"/>
            </a:schemeClr>
          </a:lnRef>
          <a:fillRef idx="1">
            <a:schemeClr val="accent5">
              <a:hueOff val="-548691"/>
              <a:satOff val="-57"/>
              <a:lumOff val="-1463"/>
              <a:alphaOff val="0"/>
            </a:schemeClr>
          </a:fillRef>
          <a:effectRef idx="0">
            <a:schemeClr val="accent5">
              <a:hueOff val="-548691"/>
              <a:satOff val="-57"/>
              <a:lumOff val="-1463"/>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17: WRP-4 Tertiary Expansion &amp; Delivery</a:t>
            </a:r>
          </a:p>
        </p:txBody>
      </p:sp>
      <p:sp>
        <p:nvSpPr>
          <p:cNvPr id="24" name="Freeform: Shape 23">
            <a:extLst>
              <a:ext uri="{FF2B5EF4-FFF2-40B4-BE49-F238E27FC236}">
                <a16:creationId xmlns:a16="http://schemas.microsoft.com/office/drawing/2014/main" id="{2558EBB3-DD46-478C-BFE5-1C230737B3AB}"/>
              </a:ext>
            </a:extLst>
          </p:cNvPr>
          <p:cNvSpPr/>
          <p:nvPr/>
        </p:nvSpPr>
        <p:spPr>
          <a:xfrm>
            <a:off x="4167288" y="5060071"/>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rgbClr val="EEAE98"/>
          </a:solidFill>
          <a:ln>
            <a:noFill/>
          </a:ln>
        </p:spPr>
        <p:style>
          <a:lnRef idx="2">
            <a:schemeClr val="lt1">
              <a:hueOff val="0"/>
              <a:satOff val="0"/>
              <a:lumOff val="0"/>
              <a:alphaOff val="0"/>
            </a:schemeClr>
          </a:lnRef>
          <a:fillRef idx="1">
            <a:schemeClr val="accent5">
              <a:hueOff val="-1097382"/>
              <a:satOff val="-114"/>
              <a:lumOff val="-2926"/>
              <a:alphaOff val="0"/>
            </a:schemeClr>
          </a:fillRef>
          <a:effectRef idx="0">
            <a:schemeClr val="accent5">
              <a:hueOff val="-1097382"/>
              <a:satOff val="-114"/>
              <a:lumOff val="-2926"/>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18: DWA WRP Recycled Water Delivery</a:t>
            </a:r>
          </a:p>
        </p:txBody>
      </p:sp>
      <p:sp>
        <p:nvSpPr>
          <p:cNvPr id="25" name="Freeform: Shape 24">
            <a:extLst>
              <a:ext uri="{FF2B5EF4-FFF2-40B4-BE49-F238E27FC236}">
                <a16:creationId xmlns:a16="http://schemas.microsoft.com/office/drawing/2014/main" id="{216DCD5E-1457-48D9-AC3F-73EAD5B14372}"/>
              </a:ext>
            </a:extLst>
          </p:cNvPr>
          <p:cNvSpPr/>
          <p:nvPr/>
        </p:nvSpPr>
        <p:spPr>
          <a:xfrm>
            <a:off x="4167288" y="5394592"/>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rgbClr val="EEAE98"/>
          </a:solidFill>
          <a:ln>
            <a:noFill/>
          </a:ln>
        </p:spPr>
        <p:style>
          <a:lnRef idx="2">
            <a:schemeClr val="lt1">
              <a:hueOff val="0"/>
              <a:satOff val="0"/>
              <a:lumOff val="0"/>
              <a:alphaOff val="0"/>
            </a:schemeClr>
          </a:lnRef>
          <a:fillRef idx="1">
            <a:schemeClr val="accent5">
              <a:hueOff val="-1646073"/>
              <a:satOff val="-171"/>
              <a:lumOff val="-4389"/>
              <a:alphaOff val="0"/>
            </a:schemeClr>
          </a:fillRef>
          <a:effectRef idx="0">
            <a:schemeClr val="accent5">
              <a:hueOff val="-1646073"/>
              <a:satOff val="-171"/>
              <a:lumOff val="-4389"/>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19: PD-GRF Phase 2 Expansion</a:t>
            </a:r>
          </a:p>
        </p:txBody>
      </p:sp>
      <p:sp>
        <p:nvSpPr>
          <p:cNvPr id="26" name="Freeform: Shape 25">
            <a:extLst>
              <a:ext uri="{FF2B5EF4-FFF2-40B4-BE49-F238E27FC236}">
                <a16:creationId xmlns:a16="http://schemas.microsoft.com/office/drawing/2014/main" id="{C4723D81-A652-4931-90FE-0331CEEE4E6C}"/>
              </a:ext>
            </a:extLst>
          </p:cNvPr>
          <p:cNvSpPr/>
          <p:nvPr/>
        </p:nvSpPr>
        <p:spPr>
          <a:xfrm>
            <a:off x="4167288" y="5729113"/>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rgbClr val="EEAE98"/>
          </a:solidFill>
          <a:ln>
            <a:noFill/>
          </a:ln>
        </p:spPr>
        <p:style>
          <a:lnRef idx="2">
            <a:schemeClr val="lt1">
              <a:hueOff val="0"/>
              <a:satOff val="0"/>
              <a:lumOff val="0"/>
              <a:alphaOff val="0"/>
            </a:schemeClr>
          </a:lnRef>
          <a:fillRef idx="1">
            <a:schemeClr val="accent5">
              <a:hueOff val="-2194764"/>
              <a:satOff val="-228"/>
              <a:lumOff val="-5852"/>
              <a:alphaOff val="0"/>
            </a:schemeClr>
          </a:fillRef>
          <a:effectRef idx="0">
            <a:schemeClr val="accent5">
              <a:hueOff val="-2194764"/>
              <a:satOff val="-228"/>
              <a:lumOff val="-5852"/>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20: TEL-GRF Expansion</a:t>
            </a:r>
          </a:p>
        </p:txBody>
      </p:sp>
      <p:sp>
        <p:nvSpPr>
          <p:cNvPr id="27" name="Freeform: Shape 26">
            <a:extLst>
              <a:ext uri="{FF2B5EF4-FFF2-40B4-BE49-F238E27FC236}">
                <a16:creationId xmlns:a16="http://schemas.microsoft.com/office/drawing/2014/main" id="{A6CE842B-4B8D-4939-A5C1-6CFADB750483}"/>
              </a:ext>
            </a:extLst>
          </p:cNvPr>
          <p:cNvSpPr/>
          <p:nvPr/>
        </p:nvSpPr>
        <p:spPr>
          <a:xfrm>
            <a:off x="4167288" y="6073362"/>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rgbClr val="EEAE98"/>
          </a:solidFill>
          <a:ln>
            <a:noFill/>
          </a:ln>
        </p:spPr>
        <p:style>
          <a:lnRef idx="2">
            <a:schemeClr val="lt1">
              <a:hueOff val="0"/>
              <a:satOff val="0"/>
              <a:lumOff val="0"/>
              <a:alphaOff val="0"/>
            </a:schemeClr>
          </a:lnRef>
          <a:fillRef idx="1">
            <a:schemeClr val="accent5">
              <a:hueOff val="-2743456"/>
              <a:satOff val="-285"/>
              <a:lumOff val="-7315"/>
              <a:alphaOff val="0"/>
            </a:schemeClr>
          </a:fillRef>
          <a:effectRef idx="0">
            <a:schemeClr val="accent5">
              <a:hueOff val="-2743456"/>
              <a:satOff val="-285"/>
              <a:lumOff val="-7315"/>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21: WWR-GRF Operation</a:t>
            </a:r>
          </a:p>
        </p:txBody>
      </p:sp>
      <p:sp>
        <p:nvSpPr>
          <p:cNvPr id="28" name="Freeform: Shape 27">
            <a:extLst>
              <a:ext uri="{FF2B5EF4-FFF2-40B4-BE49-F238E27FC236}">
                <a16:creationId xmlns:a16="http://schemas.microsoft.com/office/drawing/2014/main" id="{ECEF731F-2F6D-4578-82A9-615FC79603CD}"/>
              </a:ext>
            </a:extLst>
          </p:cNvPr>
          <p:cNvSpPr/>
          <p:nvPr/>
        </p:nvSpPr>
        <p:spPr>
          <a:xfrm>
            <a:off x="8129692" y="2354053"/>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chemeClr val="accent3">
              <a:lumMod val="90000"/>
            </a:schemeClr>
          </a:solidFill>
          <a:ln>
            <a:noFill/>
          </a:ln>
        </p:spPr>
        <p:style>
          <a:lnRef idx="2">
            <a:schemeClr val="lt1">
              <a:hueOff val="0"/>
              <a:satOff val="0"/>
              <a:lumOff val="0"/>
              <a:alphaOff val="0"/>
            </a:schemeClr>
          </a:lnRef>
          <a:fillRef idx="1">
            <a:schemeClr val="accent5">
              <a:hueOff val="-3292147"/>
              <a:satOff val="-342"/>
              <a:lumOff val="-8778"/>
              <a:alphaOff val="0"/>
            </a:schemeClr>
          </a:fillRef>
          <a:effectRef idx="0">
            <a:schemeClr val="accent5">
              <a:hueOff val="-3292147"/>
              <a:satOff val="-342"/>
              <a:lumOff val="-8778"/>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22: Eliminate Wastewater Percolation</a:t>
            </a:r>
          </a:p>
        </p:txBody>
      </p:sp>
      <p:sp>
        <p:nvSpPr>
          <p:cNvPr id="29" name="Freeform: Shape 28">
            <a:extLst>
              <a:ext uri="{FF2B5EF4-FFF2-40B4-BE49-F238E27FC236}">
                <a16:creationId xmlns:a16="http://schemas.microsoft.com/office/drawing/2014/main" id="{8A3FE47F-FD4B-4B3F-B314-96FA12B5C017}"/>
              </a:ext>
            </a:extLst>
          </p:cNvPr>
          <p:cNvSpPr/>
          <p:nvPr/>
        </p:nvSpPr>
        <p:spPr>
          <a:xfrm>
            <a:off x="8129692" y="2694812"/>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chemeClr val="accent3">
              <a:lumMod val="90000"/>
            </a:schemeClr>
          </a:solidFill>
          <a:ln>
            <a:noFill/>
          </a:ln>
        </p:spPr>
        <p:style>
          <a:lnRef idx="2">
            <a:schemeClr val="lt1">
              <a:hueOff val="0"/>
              <a:satOff val="0"/>
              <a:lumOff val="0"/>
              <a:alphaOff val="0"/>
            </a:schemeClr>
          </a:lnRef>
          <a:fillRef idx="1">
            <a:schemeClr val="accent5">
              <a:hueOff val="-3840838"/>
              <a:satOff val="-400"/>
              <a:lumOff val="-10241"/>
              <a:alphaOff val="0"/>
            </a:schemeClr>
          </a:fillRef>
          <a:effectRef idx="0">
            <a:schemeClr val="accent5">
              <a:hueOff val="-3840838"/>
              <a:satOff val="-400"/>
              <a:lumOff val="-10241"/>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23: Wellhead Treatment</a:t>
            </a:r>
          </a:p>
        </p:txBody>
      </p:sp>
      <p:sp>
        <p:nvSpPr>
          <p:cNvPr id="30" name="Freeform: Shape 29">
            <a:extLst>
              <a:ext uri="{FF2B5EF4-FFF2-40B4-BE49-F238E27FC236}">
                <a16:creationId xmlns:a16="http://schemas.microsoft.com/office/drawing/2014/main" id="{43885822-0535-4345-9594-745D7F4CB074}"/>
              </a:ext>
            </a:extLst>
          </p:cNvPr>
          <p:cNvSpPr/>
          <p:nvPr/>
        </p:nvSpPr>
        <p:spPr>
          <a:xfrm>
            <a:off x="8129692" y="3035571"/>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chemeClr val="accent3">
              <a:lumMod val="90000"/>
            </a:schemeClr>
          </a:solidFill>
          <a:ln>
            <a:noFill/>
          </a:ln>
        </p:spPr>
        <p:style>
          <a:lnRef idx="2">
            <a:schemeClr val="lt1">
              <a:hueOff val="0"/>
              <a:satOff val="0"/>
              <a:lumOff val="0"/>
              <a:alphaOff val="0"/>
            </a:schemeClr>
          </a:lnRef>
          <a:fillRef idx="1">
            <a:schemeClr val="accent5">
              <a:hueOff val="-4389529"/>
              <a:satOff val="-457"/>
              <a:lumOff val="-11704"/>
              <a:alphaOff val="0"/>
            </a:schemeClr>
          </a:fillRef>
          <a:effectRef idx="0">
            <a:schemeClr val="accent5">
              <a:hueOff val="-4389529"/>
              <a:satOff val="-457"/>
              <a:lumOff val="-11704"/>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24: Small Water System Consolidations</a:t>
            </a:r>
          </a:p>
        </p:txBody>
      </p:sp>
      <p:sp>
        <p:nvSpPr>
          <p:cNvPr id="31" name="Freeform: Shape 30">
            <a:extLst>
              <a:ext uri="{FF2B5EF4-FFF2-40B4-BE49-F238E27FC236}">
                <a16:creationId xmlns:a16="http://schemas.microsoft.com/office/drawing/2014/main" id="{C806590D-EB37-415E-91F3-E3685B688280}"/>
              </a:ext>
            </a:extLst>
          </p:cNvPr>
          <p:cNvSpPr/>
          <p:nvPr/>
        </p:nvSpPr>
        <p:spPr>
          <a:xfrm>
            <a:off x="8129692" y="3376330"/>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chemeClr val="accent3">
              <a:lumMod val="90000"/>
            </a:schemeClr>
          </a:solidFill>
          <a:ln>
            <a:noFill/>
          </a:ln>
        </p:spPr>
        <p:style>
          <a:lnRef idx="2">
            <a:schemeClr val="lt1">
              <a:hueOff val="0"/>
              <a:satOff val="0"/>
              <a:lumOff val="0"/>
              <a:alphaOff val="0"/>
            </a:schemeClr>
          </a:lnRef>
          <a:fillRef idx="1">
            <a:schemeClr val="accent5">
              <a:hueOff val="-4938220"/>
              <a:satOff val="-514"/>
              <a:lumOff val="-13167"/>
              <a:alphaOff val="0"/>
            </a:schemeClr>
          </a:fillRef>
          <a:effectRef idx="0">
            <a:schemeClr val="accent5">
              <a:hueOff val="-4938220"/>
              <a:satOff val="-514"/>
              <a:lumOff val="-13167"/>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25: Septic to Sewer Conversions</a:t>
            </a:r>
          </a:p>
        </p:txBody>
      </p:sp>
      <p:sp>
        <p:nvSpPr>
          <p:cNvPr id="32" name="Freeform: Shape 31">
            <a:extLst>
              <a:ext uri="{FF2B5EF4-FFF2-40B4-BE49-F238E27FC236}">
                <a16:creationId xmlns:a16="http://schemas.microsoft.com/office/drawing/2014/main" id="{75C33B56-F330-471B-BDE8-8317AF23B343}"/>
              </a:ext>
            </a:extLst>
          </p:cNvPr>
          <p:cNvSpPr/>
          <p:nvPr/>
        </p:nvSpPr>
        <p:spPr>
          <a:xfrm>
            <a:off x="8129691" y="3717089"/>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chemeClr val="accent3">
              <a:lumMod val="90000"/>
            </a:schemeClr>
          </a:solidFill>
          <a:ln>
            <a:noFill/>
          </a:ln>
        </p:spPr>
        <p:style>
          <a:lnRef idx="2">
            <a:schemeClr val="lt1">
              <a:hueOff val="0"/>
              <a:satOff val="0"/>
              <a:lumOff val="0"/>
              <a:alphaOff val="0"/>
            </a:schemeClr>
          </a:lnRef>
          <a:fillRef idx="1">
            <a:schemeClr val="accent5">
              <a:hueOff val="-5486911"/>
              <a:satOff val="-571"/>
              <a:lumOff val="-14630"/>
              <a:alphaOff val="0"/>
            </a:schemeClr>
          </a:fillRef>
          <a:effectRef idx="0">
            <a:schemeClr val="accent5">
              <a:hueOff val="-5486911"/>
              <a:satOff val="-571"/>
              <a:lumOff val="-14630"/>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26: CV-SNMP GW Monitoring Program Workplan</a:t>
            </a:r>
          </a:p>
        </p:txBody>
      </p:sp>
      <p:sp>
        <p:nvSpPr>
          <p:cNvPr id="33" name="Freeform: Shape 32">
            <a:extLst>
              <a:ext uri="{FF2B5EF4-FFF2-40B4-BE49-F238E27FC236}">
                <a16:creationId xmlns:a16="http://schemas.microsoft.com/office/drawing/2014/main" id="{A798E8D1-872F-4E44-BA3A-6A5C5A4B089D}"/>
              </a:ext>
            </a:extLst>
          </p:cNvPr>
          <p:cNvSpPr/>
          <p:nvPr/>
        </p:nvSpPr>
        <p:spPr>
          <a:xfrm>
            <a:off x="8129692" y="4057848"/>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chemeClr val="accent3">
              <a:lumMod val="90000"/>
            </a:schemeClr>
          </a:solidFill>
          <a:ln>
            <a:noFill/>
          </a:ln>
        </p:spPr>
        <p:style>
          <a:lnRef idx="2">
            <a:schemeClr val="lt1">
              <a:hueOff val="0"/>
              <a:satOff val="0"/>
              <a:lumOff val="0"/>
              <a:alphaOff val="0"/>
            </a:schemeClr>
          </a:lnRef>
          <a:fillRef idx="1">
            <a:schemeClr val="accent5">
              <a:hueOff val="-6035602"/>
              <a:satOff val="-628"/>
              <a:lumOff val="-16093"/>
              <a:alphaOff val="0"/>
            </a:schemeClr>
          </a:fillRef>
          <a:effectRef idx="0">
            <a:schemeClr val="accent5">
              <a:hueOff val="-6035602"/>
              <a:satOff val="-628"/>
              <a:lumOff val="-16093"/>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27: CV-SNMP Development Workplan</a:t>
            </a:r>
          </a:p>
        </p:txBody>
      </p:sp>
      <p:sp>
        <p:nvSpPr>
          <p:cNvPr id="34" name="Freeform: Shape 33">
            <a:extLst>
              <a:ext uri="{FF2B5EF4-FFF2-40B4-BE49-F238E27FC236}">
                <a16:creationId xmlns:a16="http://schemas.microsoft.com/office/drawing/2014/main" id="{E852D555-1563-40B5-BA74-26053722EB35}"/>
              </a:ext>
            </a:extLst>
          </p:cNvPr>
          <p:cNvSpPr/>
          <p:nvPr/>
        </p:nvSpPr>
        <p:spPr>
          <a:xfrm>
            <a:off x="8129692" y="4398607"/>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chemeClr val="accent3">
              <a:lumMod val="90000"/>
            </a:schemeClr>
          </a:solidFill>
          <a:ln>
            <a:noFill/>
          </a:ln>
        </p:spPr>
        <p:style>
          <a:lnRef idx="2">
            <a:schemeClr val="lt1">
              <a:hueOff val="0"/>
              <a:satOff val="0"/>
              <a:lumOff val="0"/>
              <a:alphaOff val="0"/>
            </a:schemeClr>
          </a:lnRef>
          <a:fillRef idx="1">
            <a:schemeClr val="accent5">
              <a:hueOff val="-6584293"/>
              <a:satOff val="-685"/>
              <a:lumOff val="-17556"/>
              <a:alphaOff val="0"/>
            </a:schemeClr>
          </a:fillRef>
          <a:effectRef idx="0">
            <a:schemeClr val="accent5">
              <a:hueOff val="-6584293"/>
              <a:satOff val="-685"/>
              <a:lumOff val="-17556"/>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28: Colorado River Salinity Forum</a:t>
            </a:r>
          </a:p>
        </p:txBody>
      </p:sp>
      <p:sp>
        <p:nvSpPr>
          <p:cNvPr id="35" name="Freeform: Shape 34">
            <a:extLst>
              <a:ext uri="{FF2B5EF4-FFF2-40B4-BE49-F238E27FC236}">
                <a16:creationId xmlns:a16="http://schemas.microsoft.com/office/drawing/2014/main" id="{453B728A-2AF5-429A-9EC4-11DD399B4C7E}"/>
              </a:ext>
            </a:extLst>
          </p:cNvPr>
          <p:cNvSpPr/>
          <p:nvPr/>
        </p:nvSpPr>
        <p:spPr>
          <a:xfrm>
            <a:off x="8129692" y="4739367"/>
            <a:ext cx="3857423" cy="320040"/>
          </a:xfrm>
          <a:custGeom>
            <a:avLst/>
            <a:gdLst>
              <a:gd name="connsiteX0" fmla="*/ 0 w 4753350"/>
              <a:gd name="connsiteY0" fmla="*/ 54991 h 329939"/>
              <a:gd name="connsiteX1" fmla="*/ 54991 w 4753350"/>
              <a:gd name="connsiteY1" fmla="*/ 0 h 329939"/>
              <a:gd name="connsiteX2" fmla="*/ 4698359 w 4753350"/>
              <a:gd name="connsiteY2" fmla="*/ 0 h 329939"/>
              <a:gd name="connsiteX3" fmla="*/ 4753350 w 4753350"/>
              <a:gd name="connsiteY3" fmla="*/ 54991 h 329939"/>
              <a:gd name="connsiteX4" fmla="*/ 4753350 w 4753350"/>
              <a:gd name="connsiteY4" fmla="*/ 274948 h 329939"/>
              <a:gd name="connsiteX5" fmla="*/ 4698359 w 4753350"/>
              <a:gd name="connsiteY5" fmla="*/ 329939 h 329939"/>
              <a:gd name="connsiteX6" fmla="*/ 54991 w 4753350"/>
              <a:gd name="connsiteY6" fmla="*/ 329939 h 329939"/>
              <a:gd name="connsiteX7" fmla="*/ 0 w 4753350"/>
              <a:gd name="connsiteY7" fmla="*/ 274948 h 329939"/>
              <a:gd name="connsiteX8" fmla="*/ 0 w 4753350"/>
              <a:gd name="connsiteY8" fmla="*/ 54991 h 3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50" h="329939">
                <a:moveTo>
                  <a:pt x="0" y="54991"/>
                </a:moveTo>
                <a:cubicBezTo>
                  <a:pt x="0" y="24620"/>
                  <a:pt x="24620" y="0"/>
                  <a:pt x="54991" y="0"/>
                </a:cubicBezTo>
                <a:lnTo>
                  <a:pt x="4698359" y="0"/>
                </a:lnTo>
                <a:cubicBezTo>
                  <a:pt x="4728730" y="0"/>
                  <a:pt x="4753350" y="24620"/>
                  <a:pt x="4753350" y="54991"/>
                </a:cubicBezTo>
                <a:lnTo>
                  <a:pt x="4753350" y="274948"/>
                </a:lnTo>
                <a:cubicBezTo>
                  <a:pt x="4753350" y="305319"/>
                  <a:pt x="4728730" y="329939"/>
                  <a:pt x="4698359" y="329939"/>
                </a:cubicBezTo>
                <a:lnTo>
                  <a:pt x="54991" y="329939"/>
                </a:lnTo>
                <a:cubicBezTo>
                  <a:pt x="24620" y="329939"/>
                  <a:pt x="0" y="305319"/>
                  <a:pt x="0" y="274948"/>
                </a:cubicBezTo>
                <a:lnTo>
                  <a:pt x="0" y="54991"/>
                </a:lnTo>
                <a:close/>
              </a:path>
            </a:pathLst>
          </a:custGeom>
          <a:solidFill>
            <a:schemeClr val="accent3">
              <a:lumMod val="90000"/>
            </a:schemeClr>
          </a:solidFill>
          <a:ln>
            <a:noFill/>
          </a:ln>
        </p:spPr>
        <p:style>
          <a:lnRef idx="2">
            <a:schemeClr val="lt1">
              <a:hueOff val="0"/>
              <a:satOff val="0"/>
              <a:lumOff val="0"/>
              <a:alphaOff val="0"/>
            </a:schemeClr>
          </a:lnRef>
          <a:fillRef idx="1">
            <a:schemeClr val="accent5">
              <a:hueOff val="-7132984"/>
              <a:satOff val="-742"/>
              <a:lumOff val="-19019"/>
              <a:alphaOff val="0"/>
            </a:schemeClr>
          </a:fillRef>
          <a:effectRef idx="0">
            <a:schemeClr val="accent5">
              <a:hueOff val="-7132984"/>
              <a:satOff val="-742"/>
              <a:lumOff val="-19019"/>
              <a:alphaOff val="0"/>
            </a:schemeClr>
          </a:effectRef>
          <a:fontRef idx="minor">
            <a:schemeClr val="lt1"/>
          </a:fontRef>
        </p:style>
        <p:txBody>
          <a:bodyPr spcFirstLastPara="0" vert="horz" wrap="square" lIns="65636" tIns="65636" rIns="65636" bIns="65636" numCol="1" spcCol="1270" anchor="ctr" anchorCtr="0">
            <a:noAutofit/>
          </a:bodyPr>
          <a:lstStyle/>
          <a:p>
            <a:pPr marL="0" lvl="0" indent="0" algn="l" defTabSz="577850">
              <a:lnSpc>
                <a:spcPct val="90000"/>
              </a:lnSpc>
              <a:spcBef>
                <a:spcPct val="0"/>
              </a:spcBef>
              <a:spcAft>
                <a:spcPct val="35000"/>
              </a:spcAft>
              <a:buNone/>
            </a:pPr>
            <a:r>
              <a:rPr lang="en-US" sz="1300" kern="1200">
                <a:solidFill>
                  <a:schemeClr val="bg1"/>
                </a:solidFill>
              </a:rPr>
              <a:t>29: Source Water Protection</a:t>
            </a:r>
          </a:p>
        </p:txBody>
      </p:sp>
      <p:sp>
        <p:nvSpPr>
          <p:cNvPr id="37" name="Rectangle: Rounded Corners 36">
            <a:extLst>
              <a:ext uri="{FF2B5EF4-FFF2-40B4-BE49-F238E27FC236}">
                <a16:creationId xmlns:a16="http://schemas.microsoft.com/office/drawing/2014/main" id="{684E22C5-65A2-48D2-BDEC-3C956A2D6F3C}"/>
              </a:ext>
            </a:extLst>
          </p:cNvPr>
          <p:cNvSpPr/>
          <p:nvPr/>
        </p:nvSpPr>
        <p:spPr>
          <a:xfrm>
            <a:off x="214616" y="3645392"/>
            <a:ext cx="2817943" cy="457200"/>
          </a:xfrm>
          <a:prstGeom prst="roundRect">
            <a:avLst/>
          </a:prstGeom>
          <a:solidFill>
            <a:srgbClr val="D0EB99"/>
          </a:solidFill>
          <a:ln w="28575">
            <a:noFill/>
          </a:ln>
        </p:spPr>
        <p:style>
          <a:lnRef idx="2">
            <a:schemeClr val="accent5">
              <a:hueOff val="-2377662"/>
              <a:satOff val="-247"/>
              <a:lumOff val="-6340"/>
              <a:alphaOff val="0"/>
            </a:schemeClr>
          </a:lnRef>
          <a:fillRef idx="1">
            <a:schemeClr val="accent5">
              <a:hueOff val="-2377662"/>
              <a:satOff val="-247"/>
              <a:lumOff val="-6340"/>
              <a:alphaOff val="0"/>
            </a:schemeClr>
          </a:fillRef>
          <a:effectRef idx="0">
            <a:schemeClr val="accent5">
              <a:hueOff val="-2377662"/>
              <a:satOff val="-247"/>
              <a:lumOff val="-634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600" b="1" kern="1200">
                <a:solidFill>
                  <a:schemeClr val="bg1"/>
                </a:solidFill>
              </a:rPr>
              <a:t>Water Supply Development</a:t>
            </a:r>
          </a:p>
        </p:txBody>
      </p:sp>
      <p:sp>
        <p:nvSpPr>
          <p:cNvPr id="38" name="Rectangle: Rounded Corners 37">
            <a:extLst>
              <a:ext uri="{FF2B5EF4-FFF2-40B4-BE49-F238E27FC236}">
                <a16:creationId xmlns:a16="http://schemas.microsoft.com/office/drawing/2014/main" id="{A39EC56E-77A3-40EB-8F50-7425D060940B}"/>
              </a:ext>
            </a:extLst>
          </p:cNvPr>
          <p:cNvSpPr/>
          <p:nvPr/>
        </p:nvSpPr>
        <p:spPr>
          <a:xfrm>
            <a:off x="4167288" y="1790715"/>
            <a:ext cx="2817943" cy="457200"/>
          </a:xfrm>
          <a:prstGeom prst="roundRect">
            <a:avLst/>
          </a:prstGeom>
          <a:solidFill>
            <a:srgbClr val="EEAE98"/>
          </a:solidFill>
          <a:ln w="28575">
            <a:noFill/>
          </a:ln>
        </p:spPr>
        <p:style>
          <a:lnRef idx="2">
            <a:schemeClr val="accent5">
              <a:hueOff val="-4755323"/>
              <a:satOff val="-495"/>
              <a:lumOff val="-12679"/>
              <a:alphaOff val="0"/>
            </a:schemeClr>
          </a:lnRef>
          <a:fillRef idx="1">
            <a:schemeClr val="accent5">
              <a:hueOff val="-4755323"/>
              <a:satOff val="-495"/>
              <a:lumOff val="-12679"/>
              <a:alphaOff val="0"/>
            </a:schemeClr>
          </a:fillRef>
          <a:effectRef idx="0">
            <a:schemeClr val="accent5">
              <a:hueOff val="-4755323"/>
              <a:satOff val="-495"/>
              <a:lumOff val="-12679"/>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600" b="1" kern="1200">
                <a:solidFill>
                  <a:schemeClr val="bg1"/>
                </a:solidFill>
              </a:rPr>
              <a:t>Source Substitution &amp; Replenishment</a:t>
            </a:r>
          </a:p>
        </p:txBody>
      </p:sp>
      <p:sp>
        <p:nvSpPr>
          <p:cNvPr id="39" name="Rectangle: Rounded Corners 38">
            <a:extLst>
              <a:ext uri="{FF2B5EF4-FFF2-40B4-BE49-F238E27FC236}">
                <a16:creationId xmlns:a16="http://schemas.microsoft.com/office/drawing/2014/main" id="{B5FC6E49-F09F-4F19-BBDF-B08F9022510A}"/>
              </a:ext>
            </a:extLst>
          </p:cNvPr>
          <p:cNvSpPr/>
          <p:nvPr/>
        </p:nvSpPr>
        <p:spPr>
          <a:xfrm>
            <a:off x="8119960" y="1790715"/>
            <a:ext cx="2817943" cy="457200"/>
          </a:xfrm>
          <a:prstGeom prst="roundRect">
            <a:avLst/>
          </a:prstGeom>
          <a:solidFill>
            <a:schemeClr val="accent3">
              <a:lumMod val="90000"/>
            </a:schemeClr>
          </a:solidFill>
          <a:ln w="28575">
            <a:noFill/>
          </a:ln>
        </p:spPr>
        <p:style>
          <a:lnRef idx="2">
            <a:schemeClr val="accent5">
              <a:hueOff val="-7132984"/>
              <a:satOff val="-742"/>
              <a:lumOff val="-19019"/>
              <a:alphaOff val="0"/>
            </a:schemeClr>
          </a:lnRef>
          <a:fillRef idx="1">
            <a:schemeClr val="accent5">
              <a:hueOff val="-7132984"/>
              <a:satOff val="-742"/>
              <a:lumOff val="-19019"/>
              <a:alphaOff val="0"/>
            </a:schemeClr>
          </a:fillRef>
          <a:effectRef idx="0">
            <a:schemeClr val="accent5">
              <a:hueOff val="-7132984"/>
              <a:satOff val="-742"/>
              <a:lumOff val="-19019"/>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600" b="1" kern="1200">
                <a:solidFill>
                  <a:schemeClr val="bg1"/>
                </a:solidFill>
              </a:rPr>
              <a:t>Water Quality Protection</a:t>
            </a:r>
          </a:p>
        </p:txBody>
      </p:sp>
      <p:sp>
        <p:nvSpPr>
          <p:cNvPr id="40" name="Rectangle: Rounded Corners 39">
            <a:extLst>
              <a:ext uri="{FF2B5EF4-FFF2-40B4-BE49-F238E27FC236}">
                <a16:creationId xmlns:a16="http://schemas.microsoft.com/office/drawing/2014/main" id="{4B04BD1F-55AE-4C1E-8516-80230B17B601}"/>
              </a:ext>
            </a:extLst>
          </p:cNvPr>
          <p:cNvSpPr/>
          <p:nvPr/>
        </p:nvSpPr>
        <p:spPr>
          <a:xfrm>
            <a:off x="214616" y="1783544"/>
            <a:ext cx="2817943" cy="457200"/>
          </a:xfrm>
          <a:prstGeom prst="roundRect">
            <a:avLst/>
          </a:prstGeom>
          <a:ln w="28575">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600" b="1" kern="1200">
                <a:solidFill>
                  <a:schemeClr val="bg1"/>
                </a:solidFill>
              </a:rPr>
              <a:t>Water Conservation</a:t>
            </a:r>
          </a:p>
        </p:txBody>
      </p:sp>
      <p:sp>
        <p:nvSpPr>
          <p:cNvPr id="41" name="Slide Number Placeholder 3">
            <a:extLst>
              <a:ext uri="{FF2B5EF4-FFF2-40B4-BE49-F238E27FC236}">
                <a16:creationId xmlns:a16="http://schemas.microsoft.com/office/drawing/2014/main" id="{B5628D48-EEED-4520-BB2A-81DB6B51CC23}"/>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52</a:t>
            </a:fld>
            <a:endParaRPr lang="en-US" sz="2000" b="1"/>
          </a:p>
        </p:txBody>
      </p:sp>
    </p:spTree>
    <p:extLst>
      <p:ext uri="{BB962C8B-B14F-4D97-AF65-F5344CB8AC3E}">
        <p14:creationId xmlns:p14="http://schemas.microsoft.com/office/powerpoint/2010/main" val="1366851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C7AA-0DBB-419F-8EAE-9D81C895EC05}"/>
              </a:ext>
            </a:extLst>
          </p:cNvPr>
          <p:cNvSpPr>
            <a:spLocks noGrp="1"/>
          </p:cNvSpPr>
          <p:nvPr>
            <p:ph type="title"/>
          </p:nvPr>
        </p:nvSpPr>
        <p:spPr/>
        <p:txBody>
          <a:bodyPr/>
          <a:lstStyle/>
          <a:p>
            <a:r>
              <a:rPr lang="en-US"/>
              <a:t>Plan Scenarios Reflect Varying Water Supplies </a:t>
            </a:r>
            <a:br>
              <a:rPr lang="en-US"/>
            </a:br>
            <a:r>
              <a:rPr lang="en-US"/>
              <a:t>and PMAs</a:t>
            </a:r>
          </a:p>
        </p:txBody>
      </p:sp>
      <p:pic>
        <p:nvPicPr>
          <p:cNvPr id="1028" name="Picture 4">
            <a:extLst>
              <a:ext uri="{FF2B5EF4-FFF2-40B4-BE49-F238E27FC236}">
                <a16:creationId xmlns:a16="http://schemas.microsoft.com/office/drawing/2014/main" id="{D180E712-E1C8-49D2-8313-19D3DF483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85999"/>
            <a:ext cx="6037438" cy="33960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C3D70B8-B103-4504-AAFB-D33AF74AE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5999"/>
            <a:ext cx="6037438" cy="339605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7C48864F-BA7E-4318-A057-764AEECC0A0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53</a:t>
            </a:fld>
            <a:endParaRPr lang="en-US" sz="2000" b="1"/>
          </a:p>
        </p:txBody>
      </p:sp>
    </p:spTree>
    <p:extLst>
      <p:ext uri="{BB962C8B-B14F-4D97-AF65-F5344CB8AC3E}">
        <p14:creationId xmlns:p14="http://schemas.microsoft.com/office/powerpoint/2010/main" val="355739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F5069A-EA87-497F-AD14-B77A5914E5C7}"/>
              </a:ext>
            </a:extLst>
          </p:cNvPr>
          <p:cNvSpPr>
            <a:spLocks noGrp="1"/>
          </p:cNvSpPr>
          <p:nvPr>
            <p:ph type="title"/>
          </p:nvPr>
        </p:nvSpPr>
        <p:spPr/>
        <p:txBody>
          <a:bodyPr/>
          <a:lstStyle/>
          <a:p>
            <a:r>
              <a:rPr lang="en-US"/>
              <a:t>Simulation Results are Positive with Implementation of PMAs </a:t>
            </a:r>
          </a:p>
        </p:txBody>
      </p:sp>
      <p:pic>
        <p:nvPicPr>
          <p:cNvPr id="3076" name="Picture 4" descr="Map&#10;&#10;Description automatically generated">
            <a:extLst>
              <a:ext uri="{FF2B5EF4-FFF2-40B4-BE49-F238E27FC236}">
                <a16:creationId xmlns:a16="http://schemas.microsoft.com/office/drawing/2014/main" id="{286EB50C-41A6-497A-B6FA-934227F3FF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20"/>
          <a:stretch/>
        </p:blipFill>
        <p:spPr bwMode="auto">
          <a:xfrm>
            <a:off x="6172199" y="2019749"/>
            <a:ext cx="6019800" cy="439004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08083C79-D06B-491B-ABD6-7E933927687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54</a:t>
            </a:fld>
            <a:endParaRPr lang="en-US" sz="2000" b="1"/>
          </a:p>
        </p:txBody>
      </p:sp>
      <p:sp>
        <p:nvSpPr>
          <p:cNvPr id="3" name="TextBox 2">
            <a:extLst>
              <a:ext uri="{FF2B5EF4-FFF2-40B4-BE49-F238E27FC236}">
                <a16:creationId xmlns:a16="http://schemas.microsoft.com/office/drawing/2014/main" id="{820525E1-224F-4374-97C1-D1FD719954CE}"/>
              </a:ext>
            </a:extLst>
          </p:cNvPr>
          <p:cNvSpPr txBox="1"/>
          <p:nvPr/>
        </p:nvSpPr>
        <p:spPr>
          <a:xfrm>
            <a:off x="399741" y="1646764"/>
            <a:ext cx="5202899" cy="338554"/>
          </a:xfrm>
          <a:prstGeom prst="rect">
            <a:avLst/>
          </a:prstGeom>
          <a:noFill/>
        </p:spPr>
        <p:txBody>
          <a:bodyPr wrap="none" rtlCol="0">
            <a:spAutoFit/>
          </a:bodyPr>
          <a:lstStyle/>
          <a:p>
            <a:r>
              <a:rPr lang="en-US" sz="1600" b="1" dirty="0"/>
              <a:t>Simulated 2020-2070 Cumulative Change in Storage</a:t>
            </a:r>
          </a:p>
        </p:txBody>
      </p:sp>
      <p:grpSp>
        <p:nvGrpSpPr>
          <p:cNvPr id="5" name="Group 4">
            <a:extLst>
              <a:ext uri="{FF2B5EF4-FFF2-40B4-BE49-F238E27FC236}">
                <a16:creationId xmlns:a16="http://schemas.microsoft.com/office/drawing/2014/main" id="{024E2F4E-4787-4FB7-B99F-D7DB29FF2D8C}"/>
              </a:ext>
            </a:extLst>
          </p:cNvPr>
          <p:cNvGrpSpPr/>
          <p:nvPr/>
        </p:nvGrpSpPr>
        <p:grpSpPr>
          <a:xfrm>
            <a:off x="0" y="2019749"/>
            <a:ext cx="6019800" cy="4390049"/>
            <a:chOff x="1" y="1825624"/>
            <a:chExt cx="6019800" cy="4390049"/>
          </a:xfrm>
        </p:grpSpPr>
        <p:pic>
          <p:nvPicPr>
            <p:cNvPr id="3074" name="Picture 2" descr="Chart, line chart&#10;&#10;Description automatically generated">
              <a:extLst>
                <a:ext uri="{FF2B5EF4-FFF2-40B4-BE49-F238E27FC236}">
                  <a16:creationId xmlns:a16="http://schemas.microsoft.com/office/drawing/2014/main" id="{38B4FAC8-EE69-455A-A96F-05E03AEA6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25624"/>
              <a:ext cx="6019800" cy="43900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F71AB7-F10C-4E57-8E77-9F7EC54FFF5F}"/>
                </a:ext>
              </a:extLst>
            </p:cNvPr>
            <p:cNvSpPr txBox="1"/>
            <p:nvPr/>
          </p:nvSpPr>
          <p:spPr>
            <a:xfrm>
              <a:off x="838199" y="2219043"/>
              <a:ext cx="3261919" cy="830997"/>
            </a:xfrm>
            <a:prstGeom prst="rect">
              <a:avLst/>
            </a:prstGeom>
            <a:solidFill>
              <a:schemeClr val="tx1"/>
            </a:solidFill>
            <a:ln>
              <a:solidFill>
                <a:schemeClr val="bg1"/>
              </a:solidFill>
            </a:ln>
          </p:spPr>
          <p:txBody>
            <a:bodyPr wrap="none" rtlCol="0">
              <a:spAutoFit/>
            </a:bodyPr>
            <a:lstStyle/>
            <a:p>
              <a:pPr marL="339725"/>
              <a:r>
                <a:rPr lang="en-US" sz="1200" dirty="0">
                  <a:solidFill>
                    <a:schemeClr val="bg1"/>
                  </a:solidFill>
                </a:rPr>
                <a:t>Baseline w/Climate Change</a:t>
              </a:r>
            </a:p>
            <a:p>
              <a:pPr marL="339725"/>
              <a:r>
                <a:rPr lang="en-US" sz="1200" dirty="0">
                  <a:solidFill>
                    <a:schemeClr val="bg1"/>
                  </a:solidFill>
                </a:rPr>
                <a:t>Five-Year Plan w/Climate change</a:t>
              </a:r>
            </a:p>
            <a:p>
              <a:pPr marL="339725"/>
              <a:r>
                <a:rPr lang="en-US" sz="1200" dirty="0">
                  <a:solidFill>
                    <a:schemeClr val="bg1"/>
                  </a:solidFill>
                </a:rPr>
                <a:t>Future Projects w/Climate Change</a:t>
              </a:r>
            </a:p>
            <a:p>
              <a:pPr marL="339725"/>
              <a:r>
                <a:rPr lang="en-US" sz="1200" dirty="0">
                  <a:solidFill>
                    <a:schemeClr val="bg1"/>
                  </a:solidFill>
                </a:rPr>
                <a:t>Expanded Agriculture w/Climate Change</a:t>
              </a:r>
            </a:p>
          </p:txBody>
        </p:sp>
        <p:pic>
          <p:nvPicPr>
            <p:cNvPr id="11" name="Picture 10">
              <a:extLst>
                <a:ext uri="{FF2B5EF4-FFF2-40B4-BE49-F238E27FC236}">
                  <a16:creationId xmlns:a16="http://schemas.microsoft.com/office/drawing/2014/main" id="{EB8153E2-86B4-424A-B24E-3EFC1A9ED288}"/>
                </a:ext>
              </a:extLst>
            </p:cNvPr>
            <p:cNvPicPr>
              <a:picLocks noChangeAspect="1"/>
            </p:cNvPicPr>
            <p:nvPr/>
          </p:nvPicPr>
          <p:blipFill rotWithShape="1">
            <a:blip r:embed="rId5">
              <a:extLst>
                <a:ext uri="{28A0092B-C50C-407E-A947-70E740481C1C}">
                  <a14:useLocalDpi xmlns:a14="http://schemas.microsoft.com/office/drawing/2010/main" val="0"/>
                </a:ext>
              </a:extLst>
            </a:blip>
            <a:srcRect l="49671" t="68422" r="46847" b="14823"/>
            <a:stretch/>
          </p:blipFill>
          <p:spPr>
            <a:xfrm>
              <a:off x="913225" y="2249186"/>
              <a:ext cx="303796" cy="775368"/>
            </a:xfrm>
            <a:prstGeom prst="rect">
              <a:avLst/>
            </a:prstGeom>
            <a:solidFill>
              <a:schemeClr val="tx1"/>
            </a:solidFill>
            <a:ln>
              <a:noFill/>
            </a:ln>
          </p:spPr>
        </p:pic>
      </p:grpSp>
      <p:sp>
        <p:nvSpPr>
          <p:cNvPr id="15" name="TextBox 14">
            <a:extLst>
              <a:ext uri="{FF2B5EF4-FFF2-40B4-BE49-F238E27FC236}">
                <a16:creationId xmlns:a16="http://schemas.microsoft.com/office/drawing/2014/main" id="{C7C70395-AD07-4E40-8369-47E5FDE0AAEB}"/>
              </a:ext>
            </a:extLst>
          </p:cNvPr>
          <p:cNvSpPr txBox="1"/>
          <p:nvPr/>
        </p:nvSpPr>
        <p:spPr>
          <a:xfrm>
            <a:off x="6436962" y="1646764"/>
            <a:ext cx="5223225" cy="338554"/>
          </a:xfrm>
          <a:prstGeom prst="rect">
            <a:avLst/>
          </a:prstGeom>
          <a:noFill/>
        </p:spPr>
        <p:txBody>
          <a:bodyPr wrap="none" rtlCol="0">
            <a:spAutoFit/>
          </a:bodyPr>
          <a:lstStyle/>
          <a:p>
            <a:r>
              <a:rPr lang="en-US" sz="1600" b="1" dirty="0"/>
              <a:t>Simulated 2009-2045 Change in Groundwater Levels</a:t>
            </a:r>
          </a:p>
        </p:txBody>
      </p:sp>
    </p:spTree>
    <p:extLst>
      <p:ext uri="{BB962C8B-B14F-4D97-AF65-F5344CB8AC3E}">
        <p14:creationId xmlns:p14="http://schemas.microsoft.com/office/powerpoint/2010/main" val="2524720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28A4-062E-4742-8484-AB64EECB5D6E}"/>
              </a:ext>
            </a:extLst>
          </p:cNvPr>
          <p:cNvSpPr>
            <a:spLocks noGrp="1"/>
          </p:cNvSpPr>
          <p:nvPr>
            <p:ph type="title"/>
          </p:nvPr>
        </p:nvSpPr>
        <p:spPr>
          <a:xfrm>
            <a:off x="838200" y="18255"/>
            <a:ext cx="11279736" cy="1325563"/>
          </a:xfrm>
        </p:spPr>
        <p:txBody>
          <a:bodyPr>
            <a:normAutofit/>
          </a:bodyPr>
          <a:lstStyle/>
          <a:p>
            <a:r>
              <a:rPr lang="en-US" dirty="0"/>
              <a:t>Simulation Results – Take </a:t>
            </a:r>
            <a:r>
              <a:rPr lang="en-US" dirty="0" err="1"/>
              <a:t>Aways</a:t>
            </a:r>
            <a:endParaRPr lang="en-US" dirty="0"/>
          </a:p>
        </p:txBody>
      </p:sp>
      <p:sp>
        <p:nvSpPr>
          <p:cNvPr id="3" name="Content Placeholder 2">
            <a:extLst>
              <a:ext uri="{FF2B5EF4-FFF2-40B4-BE49-F238E27FC236}">
                <a16:creationId xmlns:a16="http://schemas.microsoft.com/office/drawing/2014/main" id="{64B8EE06-BE54-4340-ADE2-833FBC5868F2}"/>
              </a:ext>
            </a:extLst>
          </p:cNvPr>
          <p:cNvSpPr>
            <a:spLocks noGrp="1"/>
          </p:cNvSpPr>
          <p:nvPr>
            <p:ph idx="1"/>
          </p:nvPr>
        </p:nvSpPr>
        <p:spPr>
          <a:xfrm>
            <a:off x="838200" y="1572426"/>
            <a:ext cx="10515600" cy="4604537"/>
          </a:xfrm>
        </p:spPr>
        <p:txBody>
          <a:bodyPr>
            <a:normAutofit/>
          </a:bodyPr>
          <a:lstStyle/>
          <a:p>
            <a:r>
              <a:rPr lang="en-US" dirty="0"/>
              <a:t>Baseline scenario is not realistic and does not achieve basin sustainability</a:t>
            </a:r>
          </a:p>
          <a:p>
            <a:r>
              <a:rPr lang="en-US" dirty="0"/>
              <a:t>“With Project” scenarios show gradual increases in groundwater levels and cumulative increases in storage </a:t>
            </a:r>
          </a:p>
          <a:p>
            <a:r>
              <a:rPr lang="en-US" dirty="0"/>
              <a:t>Five-Year Plan PMAs are needed for supply-demand balance</a:t>
            </a:r>
          </a:p>
          <a:p>
            <a:r>
              <a:rPr lang="en-US" dirty="0"/>
              <a:t>Additional Future PMAs are needed for reliability in the face of climate change and uncertain future water demands</a:t>
            </a:r>
          </a:p>
          <a:p>
            <a:endParaRPr lang="en-US" dirty="0"/>
          </a:p>
        </p:txBody>
      </p:sp>
      <p:sp>
        <p:nvSpPr>
          <p:cNvPr id="6" name="Slide Number Placeholder 3">
            <a:extLst>
              <a:ext uri="{FF2B5EF4-FFF2-40B4-BE49-F238E27FC236}">
                <a16:creationId xmlns:a16="http://schemas.microsoft.com/office/drawing/2014/main" id="{D78F4D6C-0180-4E38-8465-A120CA0F627B}"/>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55</a:t>
            </a:fld>
            <a:endParaRPr lang="en-US" sz="2000" b="1" dirty="0"/>
          </a:p>
        </p:txBody>
      </p:sp>
    </p:spTree>
    <p:extLst>
      <p:ext uri="{BB962C8B-B14F-4D97-AF65-F5344CB8AC3E}">
        <p14:creationId xmlns:p14="http://schemas.microsoft.com/office/powerpoint/2010/main" val="3662390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38980-1BD3-40C1-809A-9D1D22E35716}"/>
              </a:ext>
            </a:extLst>
          </p:cNvPr>
          <p:cNvSpPr>
            <a:spLocks noGrp="1"/>
          </p:cNvSpPr>
          <p:nvPr>
            <p:ph type="title"/>
          </p:nvPr>
        </p:nvSpPr>
        <p:spPr/>
        <p:txBody>
          <a:bodyPr/>
          <a:lstStyle/>
          <a:p>
            <a:br>
              <a:rPr lang="en-US"/>
            </a:br>
            <a:endParaRPr lang="en-US"/>
          </a:p>
        </p:txBody>
      </p:sp>
      <p:sp>
        <p:nvSpPr>
          <p:cNvPr id="3" name="Content Placeholder 2">
            <a:extLst>
              <a:ext uri="{FF2B5EF4-FFF2-40B4-BE49-F238E27FC236}">
                <a16:creationId xmlns:a16="http://schemas.microsoft.com/office/drawing/2014/main" id="{BDF6A2D5-75B8-40ED-9CE6-34F361175ABF}"/>
              </a:ext>
            </a:extLst>
          </p:cNvPr>
          <p:cNvSpPr>
            <a:spLocks noGrp="1"/>
          </p:cNvSpPr>
          <p:nvPr>
            <p:ph type="body" idx="1"/>
          </p:nvPr>
        </p:nvSpPr>
        <p:spPr>
          <a:xfrm>
            <a:off x="844550" y="3628765"/>
            <a:ext cx="10515600" cy="1500187"/>
          </a:xfrm>
        </p:spPr>
        <p:txBody>
          <a:bodyPr>
            <a:normAutofit/>
          </a:bodyPr>
          <a:lstStyle/>
          <a:p>
            <a:r>
              <a:rPr lang="en-US" sz="5400"/>
              <a:t>Questions? </a:t>
            </a:r>
          </a:p>
        </p:txBody>
      </p:sp>
      <p:sp>
        <p:nvSpPr>
          <p:cNvPr id="5" name="Slide Number Placeholder 3">
            <a:extLst>
              <a:ext uri="{FF2B5EF4-FFF2-40B4-BE49-F238E27FC236}">
                <a16:creationId xmlns:a16="http://schemas.microsoft.com/office/drawing/2014/main" id="{600C1CE5-5C7D-4C61-8CBE-16529CE3C510}"/>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56</a:t>
            </a:fld>
            <a:endParaRPr lang="en-US" sz="2000" b="1"/>
          </a:p>
        </p:txBody>
      </p:sp>
    </p:spTree>
    <p:extLst>
      <p:ext uri="{BB962C8B-B14F-4D97-AF65-F5344CB8AC3E}">
        <p14:creationId xmlns:p14="http://schemas.microsoft.com/office/powerpoint/2010/main" val="19623067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a:xfrm>
            <a:off x="609599" y="1572426"/>
            <a:ext cx="11210925" cy="4604537"/>
          </a:xfrm>
        </p:spPr>
        <p:txBody>
          <a:bodyPr vert="horz" lIns="91440" tIns="45720" rIns="91440" bIns="45720" rtlCol="0" anchor="t">
            <a:normAutofit/>
          </a:bodyPr>
          <a:lstStyle/>
          <a:p>
            <a:r>
              <a:rPr lang="en-US" dirty="0"/>
              <a:t>Welcome and Introductions</a:t>
            </a:r>
          </a:p>
          <a:p>
            <a:r>
              <a:rPr lang="en-US" dirty="0"/>
              <a:t>2022 Water Management Plan Update (Alternative Plan Update)</a:t>
            </a:r>
            <a:endParaRPr lang="en-US" dirty="0">
              <a:cs typeface="segoe ui"/>
            </a:endParaRPr>
          </a:p>
          <a:p>
            <a:r>
              <a:rPr lang="en-US" dirty="0"/>
              <a:t>Groundwater Conditions and Sustainable Management</a:t>
            </a:r>
            <a:endParaRPr lang="en-US" dirty="0">
              <a:cs typeface="segoe ui"/>
            </a:endParaRPr>
          </a:p>
          <a:p>
            <a:r>
              <a:rPr lang="en-US" dirty="0"/>
              <a:t>Water Demands and Supplies</a:t>
            </a:r>
            <a:endParaRPr lang="en-US" dirty="0">
              <a:cs typeface="segoe ui"/>
            </a:endParaRPr>
          </a:p>
          <a:p>
            <a:r>
              <a:rPr lang="en-US" dirty="0">
                <a:ea typeface="+mn-lt"/>
                <a:cs typeface="+mn-lt"/>
              </a:rPr>
              <a:t>Numerical Model, Plan Scenarios, and Projects &amp; Management Actions (PMAs)</a:t>
            </a:r>
          </a:p>
          <a:p>
            <a:r>
              <a:rPr lang="en-US" b="1" dirty="0"/>
              <a:t>Plan Evaluation and Implementation</a:t>
            </a:r>
            <a:endParaRPr lang="en-US" b="1" dirty="0">
              <a:cs typeface="segoe ui"/>
            </a:endParaRPr>
          </a:p>
          <a:p>
            <a:r>
              <a:rPr lang="en-US" dirty="0"/>
              <a:t>Public Comment</a:t>
            </a:r>
            <a:endParaRPr lang="en-US" dirty="0">
              <a:cs typeface="segoe ui"/>
            </a:endParaRPr>
          </a:p>
          <a:p>
            <a:r>
              <a:rPr lang="en-US" dirty="0"/>
              <a:t>Get Involved</a:t>
            </a:r>
            <a:endParaRPr lang="en-US" dirty="0">
              <a:cs typeface="segoe ui"/>
            </a:endParaRP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57</a:t>
            </a:fld>
            <a:endParaRPr lang="en-US" sz="2000" b="1"/>
          </a:p>
        </p:txBody>
      </p:sp>
    </p:spTree>
    <p:extLst>
      <p:ext uri="{BB962C8B-B14F-4D97-AF65-F5344CB8AC3E}">
        <p14:creationId xmlns:p14="http://schemas.microsoft.com/office/powerpoint/2010/main" val="2472333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02958-1662-42F6-9551-2E44C240F696}"/>
              </a:ext>
            </a:extLst>
          </p:cNvPr>
          <p:cNvSpPr>
            <a:spLocks noGrp="1"/>
          </p:cNvSpPr>
          <p:nvPr>
            <p:ph type="title"/>
          </p:nvPr>
        </p:nvSpPr>
        <p:spPr/>
        <p:txBody>
          <a:bodyPr/>
          <a:lstStyle/>
          <a:p>
            <a:r>
              <a:rPr lang="en-US"/>
              <a:t>Plan Implementation Activities</a:t>
            </a:r>
          </a:p>
        </p:txBody>
      </p:sp>
      <p:graphicFrame>
        <p:nvGraphicFramePr>
          <p:cNvPr id="22" name="Content Placeholder 3">
            <a:extLst>
              <a:ext uri="{FF2B5EF4-FFF2-40B4-BE49-F238E27FC236}">
                <a16:creationId xmlns:a16="http://schemas.microsoft.com/office/drawing/2014/main" id="{8698AC1C-645E-4EBB-8CC2-3D6A642483F7}"/>
              </a:ext>
            </a:extLst>
          </p:cNvPr>
          <p:cNvGraphicFramePr>
            <a:graphicFrameLocks noGrp="1"/>
          </p:cNvGraphicFramePr>
          <p:nvPr>
            <p:ph idx="1"/>
          </p:nvPr>
        </p:nvGraphicFramePr>
        <p:xfrm>
          <a:off x="2764072" y="1582753"/>
          <a:ext cx="7427992" cy="4827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Slide Number Placeholder 3">
            <a:extLst>
              <a:ext uri="{FF2B5EF4-FFF2-40B4-BE49-F238E27FC236}">
                <a16:creationId xmlns:a16="http://schemas.microsoft.com/office/drawing/2014/main" id="{73830F88-7103-442C-9BCF-A9EBDBFA08B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58</a:t>
            </a:fld>
            <a:endParaRPr lang="en-US" sz="2000" b="1"/>
          </a:p>
        </p:txBody>
      </p:sp>
    </p:spTree>
    <p:extLst>
      <p:ext uri="{BB962C8B-B14F-4D97-AF65-F5344CB8AC3E}">
        <p14:creationId xmlns:p14="http://schemas.microsoft.com/office/powerpoint/2010/main" val="20551443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CA29-F2FC-4D34-8A16-BD4A619E8CCD}"/>
              </a:ext>
            </a:extLst>
          </p:cNvPr>
          <p:cNvSpPr>
            <a:spLocks noGrp="1"/>
          </p:cNvSpPr>
          <p:nvPr>
            <p:ph type="title"/>
          </p:nvPr>
        </p:nvSpPr>
        <p:spPr>
          <a:xfrm>
            <a:off x="838200" y="18255"/>
            <a:ext cx="11279736" cy="1325563"/>
          </a:xfrm>
        </p:spPr>
        <p:txBody>
          <a:bodyPr>
            <a:normAutofit/>
          </a:bodyPr>
          <a:lstStyle/>
          <a:p>
            <a:r>
              <a:rPr lang="en-US" dirty="0"/>
              <a:t>GSA Priorities in PMA Implementation</a:t>
            </a:r>
          </a:p>
        </p:txBody>
      </p:sp>
      <p:sp>
        <p:nvSpPr>
          <p:cNvPr id="3" name="Content Placeholder 2">
            <a:extLst>
              <a:ext uri="{FF2B5EF4-FFF2-40B4-BE49-F238E27FC236}">
                <a16:creationId xmlns:a16="http://schemas.microsoft.com/office/drawing/2014/main" id="{4A3DB7B2-B844-4635-A5E1-DAB97EB431FE}"/>
              </a:ext>
            </a:extLst>
          </p:cNvPr>
          <p:cNvSpPr>
            <a:spLocks noGrp="1"/>
          </p:cNvSpPr>
          <p:nvPr>
            <p:ph idx="1"/>
          </p:nvPr>
        </p:nvSpPr>
        <p:spPr>
          <a:xfrm>
            <a:off x="838200" y="1572426"/>
            <a:ext cx="10515600" cy="4604537"/>
          </a:xfrm>
        </p:spPr>
        <p:txBody>
          <a:bodyPr vert="horz" lIns="91440" tIns="45720" rIns="91440" bIns="45720" rtlCol="0" anchor="t">
            <a:normAutofit/>
          </a:bodyPr>
          <a:lstStyle/>
          <a:p>
            <a:pPr lvl="0"/>
            <a:r>
              <a:rPr lang="en-US" dirty="0"/>
              <a:t>GSAs established the following priorities:</a:t>
            </a:r>
          </a:p>
          <a:p>
            <a:pPr lvl="1" fontAlgn="base">
              <a:buFont typeface="Arial" panose="020B0604020202020204" pitchFamily="34" charset="0"/>
              <a:buChar char="•"/>
            </a:pPr>
            <a:r>
              <a:rPr lang="en-US" dirty="0"/>
              <a:t>Fully use available Colorado River water supplies </a:t>
            </a:r>
          </a:p>
          <a:p>
            <a:pPr lvl="1" fontAlgn="base">
              <a:buFont typeface="Arial" panose="020B0604020202020204" pitchFamily="34" charset="0"/>
              <a:buChar char="•"/>
            </a:pPr>
            <a:r>
              <a:rPr lang="en-US" dirty="0"/>
              <a:t>Support improvement of the long-term reliability of SWP supplies, including participation in the Delta Conveyance Facility  </a:t>
            </a:r>
          </a:p>
          <a:p>
            <a:pPr lvl="1" fontAlgn="base">
              <a:buFont typeface="Arial" panose="020B0604020202020204" pitchFamily="34" charset="0"/>
              <a:buChar char="•"/>
            </a:pPr>
            <a:r>
              <a:rPr lang="en-US" dirty="0"/>
              <a:t>Continue developing recycled water as a reliable local water supply </a:t>
            </a:r>
          </a:p>
          <a:p>
            <a:pPr lvl="1" fontAlgn="base">
              <a:buFont typeface="Arial" panose="020B0604020202020204" pitchFamily="34" charset="0"/>
              <a:buChar char="•"/>
            </a:pPr>
            <a:r>
              <a:rPr lang="en-US" dirty="0"/>
              <a:t>Implement source substitution and replenishment for resilience in response to changing conditions and for maintenance of long-term groundwater supply reliability </a:t>
            </a:r>
          </a:p>
          <a:p>
            <a:pPr lvl="1" fontAlgn="base">
              <a:buFont typeface="Arial" panose="020B0604020202020204" pitchFamily="34" charset="0"/>
              <a:buChar char="•"/>
            </a:pPr>
            <a:r>
              <a:rPr lang="en-US" dirty="0"/>
              <a:t>Increase water-use efficiency across all sectors </a:t>
            </a:r>
          </a:p>
          <a:p>
            <a:pPr lvl="1" algn="just" fontAlgn="base">
              <a:buFont typeface="Arial" panose="020B0604020202020204" pitchFamily="34" charset="0"/>
              <a:buChar char="•"/>
            </a:pPr>
            <a:r>
              <a:rPr lang="en-US" dirty="0"/>
              <a:t>Participate in development of the CV-SNMP to address salt and nutrient management in the Indio Subbasin</a:t>
            </a:r>
          </a:p>
        </p:txBody>
      </p:sp>
      <p:sp>
        <p:nvSpPr>
          <p:cNvPr id="9" name="Slide Number Placeholder 3">
            <a:extLst>
              <a:ext uri="{FF2B5EF4-FFF2-40B4-BE49-F238E27FC236}">
                <a16:creationId xmlns:a16="http://schemas.microsoft.com/office/drawing/2014/main" id="{47CEFF2F-C5E0-4807-BC11-1E7834DA05B7}"/>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59</a:t>
            </a:fld>
            <a:endParaRPr lang="en-US" sz="2000" b="1"/>
          </a:p>
        </p:txBody>
      </p:sp>
    </p:spTree>
    <p:extLst>
      <p:ext uri="{BB962C8B-B14F-4D97-AF65-F5344CB8AC3E}">
        <p14:creationId xmlns:p14="http://schemas.microsoft.com/office/powerpoint/2010/main" val="2535432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p:txBody>
          <a:bodyPr/>
          <a:lstStyle/>
          <a:p>
            <a:r>
              <a:rPr lang="en-US" dirty="0"/>
              <a:t>Project Consultants</a:t>
            </a:r>
          </a:p>
          <a:p>
            <a:pPr lvl="1"/>
            <a:r>
              <a:rPr lang="en-US" dirty="0"/>
              <a:t>Todd Groundwater</a:t>
            </a:r>
          </a:p>
          <a:p>
            <a:pPr lvl="1"/>
            <a:r>
              <a:rPr lang="en-US" dirty="0"/>
              <a:t>Woodard &amp; Curran</a:t>
            </a:r>
          </a:p>
          <a:p>
            <a:pPr lvl="1"/>
            <a:endParaRPr lang="en-US" dirty="0"/>
          </a:p>
          <a:p>
            <a:r>
              <a:rPr lang="en-US" dirty="0"/>
              <a:t>Indio Subbasin Groundwater Sustainability Agencies </a:t>
            </a:r>
          </a:p>
          <a:p>
            <a:pPr lvl="1"/>
            <a:r>
              <a:rPr lang="en-US" dirty="0"/>
              <a:t>Coachella Valley Water District</a:t>
            </a:r>
          </a:p>
          <a:p>
            <a:pPr lvl="1"/>
            <a:r>
              <a:rPr lang="en-US" dirty="0"/>
              <a:t>Coachella Water Authority</a:t>
            </a:r>
          </a:p>
          <a:p>
            <a:pPr lvl="1"/>
            <a:r>
              <a:rPr lang="en-US" dirty="0"/>
              <a:t>Desert Water Agency</a:t>
            </a:r>
          </a:p>
          <a:p>
            <a:pPr lvl="1"/>
            <a:r>
              <a:rPr lang="en-US" dirty="0"/>
              <a:t>Indio Water Authority</a:t>
            </a:r>
          </a:p>
          <a:p>
            <a:pPr marL="457200" lvl="1" indent="0">
              <a:buNone/>
            </a:pPr>
            <a:endParaRPr lang="en-US" dirty="0"/>
          </a:p>
          <a:p>
            <a:pPr lvl="1"/>
            <a:endParaRPr lang="en-US" dirty="0">
              <a:solidFill>
                <a:schemeClr val="tx1">
                  <a:lumMod val="85000"/>
                </a:schemeClr>
              </a:solidFill>
            </a:endParaRPr>
          </a:p>
        </p:txBody>
      </p:sp>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Plan Update Team</a:t>
            </a:r>
          </a:p>
        </p:txBody>
      </p:sp>
      <p:sp>
        <p:nvSpPr>
          <p:cNvPr id="7" name="Rectangle 6">
            <a:extLst>
              <a:ext uri="{FF2B5EF4-FFF2-40B4-BE49-F238E27FC236}">
                <a16:creationId xmlns:a16="http://schemas.microsoft.com/office/drawing/2014/main" id="{65A8CBAC-4233-4099-BE7F-76492D1A99C9}"/>
              </a:ext>
            </a:extLst>
          </p:cNvPr>
          <p:cNvSpPr/>
          <p:nvPr/>
        </p:nvSpPr>
        <p:spPr>
          <a:xfrm>
            <a:off x="2209354" y="5508269"/>
            <a:ext cx="7762374" cy="834941"/>
          </a:xfrm>
          <a:prstGeom prst="rect">
            <a:avLst/>
          </a:prstGeom>
          <a:ln w="25400">
            <a:solidFill>
              <a:schemeClr val="accent5">
                <a:lumMod val="75000"/>
              </a:schemeClr>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a:t>`</a:t>
            </a:r>
          </a:p>
        </p:txBody>
      </p:sp>
      <p:grpSp>
        <p:nvGrpSpPr>
          <p:cNvPr id="16" name="Group 15">
            <a:extLst>
              <a:ext uri="{FF2B5EF4-FFF2-40B4-BE49-F238E27FC236}">
                <a16:creationId xmlns:a16="http://schemas.microsoft.com/office/drawing/2014/main" id="{6E15AF7C-6942-42B4-8976-47B05C7C1189}"/>
              </a:ext>
            </a:extLst>
          </p:cNvPr>
          <p:cNvGrpSpPr/>
          <p:nvPr/>
        </p:nvGrpSpPr>
        <p:grpSpPr>
          <a:xfrm>
            <a:off x="4511301" y="2052886"/>
            <a:ext cx="2764852" cy="834941"/>
            <a:chOff x="3680417" y="4581402"/>
            <a:chExt cx="3225284" cy="961220"/>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CB7E8E7A-FF3C-4BDF-8EE8-D987CCB85931}"/>
                </a:ext>
              </a:extLst>
            </p:cNvPr>
            <p:cNvSpPr/>
            <p:nvPr/>
          </p:nvSpPr>
          <p:spPr>
            <a:xfrm>
              <a:off x="3680417" y="4581402"/>
              <a:ext cx="3225284" cy="961220"/>
            </a:xfrm>
            <a:prstGeom prst="rect">
              <a:avLst/>
            </a:prstGeom>
            <a:ln w="25400">
              <a:solidFill>
                <a:srgbClr val="0070C0"/>
              </a:solidFill>
            </a:ln>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612FA9D9-5584-443F-9571-454BC6D190C7}"/>
                </a:ext>
              </a:extLst>
            </p:cNvPr>
            <p:cNvPicPr>
              <a:picLocks noChangeAspect="1"/>
            </p:cNvPicPr>
            <p:nvPr/>
          </p:nvPicPr>
          <p:blipFill>
            <a:blip r:embed="rId3"/>
            <a:stretch>
              <a:fillRect/>
            </a:stretch>
          </p:blipFill>
          <p:spPr>
            <a:xfrm>
              <a:off x="3928054" y="4794089"/>
              <a:ext cx="1871429" cy="528947"/>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184913A7-F187-4536-9565-E151D644C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4625" y="4693429"/>
              <a:ext cx="545112" cy="684720"/>
            </a:xfrm>
            <a:prstGeom prst="rect">
              <a:avLst/>
            </a:prstGeom>
          </p:spPr>
        </p:pic>
      </p:grpSp>
      <p:grpSp>
        <p:nvGrpSpPr>
          <p:cNvPr id="17" name="Group 16">
            <a:extLst>
              <a:ext uri="{FF2B5EF4-FFF2-40B4-BE49-F238E27FC236}">
                <a16:creationId xmlns:a16="http://schemas.microsoft.com/office/drawing/2014/main" id="{BDC923BE-B042-4DB7-80F6-0C14E7802C46}"/>
              </a:ext>
            </a:extLst>
          </p:cNvPr>
          <p:cNvGrpSpPr/>
          <p:nvPr/>
        </p:nvGrpSpPr>
        <p:grpSpPr>
          <a:xfrm>
            <a:off x="2408821" y="5575151"/>
            <a:ext cx="7261254" cy="659180"/>
            <a:chOff x="2731687" y="6091559"/>
            <a:chExt cx="7261254" cy="659180"/>
          </a:xfrm>
        </p:grpSpPr>
        <p:pic>
          <p:nvPicPr>
            <p:cNvPr id="18" name="Picture 17" descr="A picture containing drawing&#10;&#10;Description automatically generated">
              <a:extLst>
                <a:ext uri="{FF2B5EF4-FFF2-40B4-BE49-F238E27FC236}">
                  <a16:creationId xmlns:a16="http://schemas.microsoft.com/office/drawing/2014/main" id="{9C24F903-35F8-49D6-B438-167AFB630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1687" y="6143451"/>
              <a:ext cx="719782" cy="576399"/>
            </a:xfrm>
            <a:prstGeom prst="rect">
              <a:avLst/>
            </a:prstGeom>
          </p:spPr>
        </p:pic>
        <p:pic>
          <p:nvPicPr>
            <p:cNvPr id="19" name="Picture 18" descr="A close up of a sign&#10;&#10;Description automatically generated">
              <a:extLst>
                <a:ext uri="{FF2B5EF4-FFF2-40B4-BE49-F238E27FC236}">
                  <a16:creationId xmlns:a16="http://schemas.microsoft.com/office/drawing/2014/main" id="{12221F1E-9FE0-4322-9003-2B71541590FE}"/>
                </a:ext>
              </a:extLst>
            </p:cNvPr>
            <p:cNvPicPr>
              <a:picLocks noChangeAspect="1"/>
            </p:cNvPicPr>
            <p:nvPr/>
          </p:nvPicPr>
          <p:blipFill rotWithShape="1">
            <a:blip r:embed="rId6">
              <a:extLst>
                <a:ext uri="{28A0092B-C50C-407E-A947-70E740481C1C}">
                  <a14:useLocalDpi xmlns:a14="http://schemas.microsoft.com/office/drawing/2010/main" val="0"/>
                </a:ext>
              </a:extLst>
            </a:blip>
            <a:srcRect l="8669" t="13156" r="7523" b="18241"/>
            <a:stretch/>
          </p:blipFill>
          <p:spPr>
            <a:xfrm>
              <a:off x="3768859" y="6136185"/>
              <a:ext cx="1780161" cy="548883"/>
            </a:xfrm>
            <a:prstGeom prst="rect">
              <a:avLst/>
            </a:prstGeom>
          </p:spPr>
        </p:pic>
        <p:pic>
          <p:nvPicPr>
            <p:cNvPr id="20" name="Picture 19" descr="A close up of a logo&#10;&#10;Description automatically generated">
              <a:extLst>
                <a:ext uri="{FF2B5EF4-FFF2-40B4-BE49-F238E27FC236}">
                  <a16:creationId xmlns:a16="http://schemas.microsoft.com/office/drawing/2014/main" id="{ADFB8F9A-6877-4B06-A2B7-AE1C5BB859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8190" y="6112564"/>
              <a:ext cx="1628775" cy="638175"/>
            </a:xfrm>
            <a:prstGeom prst="rect">
              <a:avLst/>
            </a:prstGeom>
          </p:spPr>
        </p:pic>
        <p:pic>
          <p:nvPicPr>
            <p:cNvPr id="21" name="Picture 20" descr="A close up of a logo&#10;&#10;Description automatically generated">
              <a:extLst>
                <a:ext uri="{FF2B5EF4-FFF2-40B4-BE49-F238E27FC236}">
                  <a16:creationId xmlns:a16="http://schemas.microsoft.com/office/drawing/2014/main" id="{EABD4BBB-FFEE-49E4-8AE1-D6536670C8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9019" y="6091559"/>
              <a:ext cx="2393922" cy="614952"/>
            </a:xfrm>
            <a:prstGeom prst="rect">
              <a:avLst/>
            </a:prstGeom>
          </p:spPr>
        </p:pic>
      </p:grpSp>
      <p:sp>
        <p:nvSpPr>
          <p:cNvPr id="23" name="Slide Number Placeholder 3">
            <a:extLst>
              <a:ext uri="{FF2B5EF4-FFF2-40B4-BE49-F238E27FC236}">
                <a16:creationId xmlns:a16="http://schemas.microsoft.com/office/drawing/2014/main" id="{5DF290E4-C1E0-48B3-88AB-592984B74AB4}"/>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6</a:t>
            </a:fld>
            <a:endParaRPr lang="en-US" sz="2000" b="1"/>
          </a:p>
        </p:txBody>
      </p:sp>
    </p:spTree>
    <p:extLst>
      <p:ext uri="{BB962C8B-B14F-4D97-AF65-F5344CB8AC3E}">
        <p14:creationId xmlns:p14="http://schemas.microsoft.com/office/powerpoint/2010/main" val="1649681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92D8-2433-4FAD-997C-214C107FBB0C}"/>
              </a:ext>
            </a:extLst>
          </p:cNvPr>
          <p:cNvSpPr>
            <a:spLocks noGrp="1"/>
          </p:cNvSpPr>
          <p:nvPr>
            <p:ph type="title"/>
          </p:nvPr>
        </p:nvSpPr>
        <p:spPr/>
        <p:txBody>
          <a:bodyPr/>
          <a:lstStyle/>
          <a:p>
            <a:r>
              <a:rPr lang="en-US" dirty="0"/>
              <a:t>All “With Project” Scenarios have Adequate Supply to Meet Projected Demands</a:t>
            </a:r>
          </a:p>
        </p:txBody>
      </p:sp>
      <p:pic>
        <p:nvPicPr>
          <p:cNvPr id="4098" name="Picture 2" descr="Graphic showing the comparison of planned supplies and demands under Plan Scenarios in the year 2045">
            <a:extLst>
              <a:ext uri="{FF2B5EF4-FFF2-40B4-BE49-F238E27FC236}">
                <a16:creationId xmlns:a16="http://schemas.microsoft.com/office/drawing/2014/main" id="{A981651F-B86A-4E1B-BDBD-069C0649F7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194"/>
          <a:stretch/>
        </p:blipFill>
        <p:spPr bwMode="auto">
          <a:xfrm>
            <a:off x="1850989" y="1353345"/>
            <a:ext cx="8490022"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2DD6BAB1-B37A-4CB2-8FC8-99D1B73F9F5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60</a:t>
            </a:fld>
            <a:endParaRPr lang="en-US" sz="2000" b="1"/>
          </a:p>
        </p:txBody>
      </p:sp>
    </p:spTree>
    <p:extLst>
      <p:ext uri="{BB962C8B-B14F-4D97-AF65-F5344CB8AC3E}">
        <p14:creationId xmlns:p14="http://schemas.microsoft.com/office/powerpoint/2010/main" val="4222182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94772-781C-43CA-A079-F439F8B05309}"/>
              </a:ext>
            </a:extLst>
          </p:cNvPr>
          <p:cNvSpPr>
            <a:spLocks noGrp="1"/>
          </p:cNvSpPr>
          <p:nvPr>
            <p:ph type="title"/>
          </p:nvPr>
        </p:nvSpPr>
        <p:spPr>
          <a:xfrm>
            <a:off x="838200" y="-1828"/>
            <a:ext cx="10739037" cy="1344853"/>
          </a:xfrm>
        </p:spPr>
        <p:txBody>
          <a:bodyPr>
            <a:normAutofit/>
          </a:bodyPr>
          <a:lstStyle/>
          <a:p>
            <a:r>
              <a:rPr lang="en-US"/>
              <a:t>Simulated Water Balance Includes More Inflows than Outflows</a:t>
            </a:r>
          </a:p>
        </p:txBody>
      </p:sp>
      <p:pic>
        <p:nvPicPr>
          <p:cNvPr id="5122" name="Picture 2">
            <a:extLst>
              <a:ext uri="{FF2B5EF4-FFF2-40B4-BE49-F238E27FC236}">
                <a16:creationId xmlns:a16="http://schemas.microsoft.com/office/drawing/2014/main" id="{DE2566F5-768A-4A09-A14D-E3AC73E14B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3" t="9722" r="2878" b="38115"/>
          <a:stretch/>
        </p:blipFill>
        <p:spPr bwMode="auto">
          <a:xfrm>
            <a:off x="1240034" y="1524192"/>
            <a:ext cx="6879902" cy="51267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4303154D-CA0F-4F78-9F09-49C1877A56D9}"/>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61</a:t>
            </a:fld>
            <a:endParaRPr lang="en-US" sz="2000" b="1"/>
          </a:p>
        </p:txBody>
      </p:sp>
      <p:grpSp>
        <p:nvGrpSpPr>
          <p:cNvPr id="8" name="Group 7">
            <a:extLst>
              <a:ext uri="{FF2B5EF4-FFF2-40B4-BE49-F238E27FC236}">
                <a16:creationId xmlns:a16="http://schemas.microsoft.com/office/drawing/2014/main" id="{579045CD-4AD2-478B-9B69-2A221ED847A0}"/>
              </a:ext>
            </a:extLst>
          </p:cNvPr>
          <p:cNvGrpSpPr/>
          <p:nvPr/>
        </p:nvGrpSpPr>
        <p:grpSpPr>
          <a:xfrm>
            <a:off x="8290560" y="1604650"/>
            <a:ext cx="3069730" cy="4284617"/>
            <a:chOff x="8290560" y="1534981"/>
            <a:chExt cx="3069730" cy="4284617"/>
          </a:xfrm>
        </p:grpSpPr>
        <p:sp>
          <p:nvSpPr>
            <p:cNvPr id="4" name="Rectangle 3">
              <a:extLst>
                <a:ext uri="{FF2B5EF4-FFF2-40B4-BE49-F238E27FC236}">
                  <a16:creationId xmlns:a16="http://schemas.microsoft.com/office/drawing/2014/main" id="{374B97F7-DDA7-4FA9-8811-72F1830BF650}"/>
                </a:ext>
              </a:extLst>
            </p:cNvPr>
            <p:cNvSpPr/>
            <p:nvPr/>
          </p:nvSpPr>
          <p:spPr>
            <a:xfrm>
              <a:off x="8290560" y="1534981"/>
              <a:ext cx="3069730" cy="42846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35B49156-8388-45FE-ADEA-A76D3BE41B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89" t="61962" r="60732" b="25838"/>
            <a:stretch/>
          </p:blipFill>
          <p:spPr bwMode="auto">
            <a:xfrm>
              <a:off x="8443898" y="1551630"/>
              <a:ext cx="2129225" cy="1658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5182C80-2F54-495F-A646-39078C75F1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48" t="62934" r="33272" b="25838"/>
            <a:stretch/>
          </p:blipFill>
          <p:spPr bwMode="auto">
            <a:xfrm>
              <a:off x="8426481" y="3037211"/>
              <a:ext cx="2933809" cy="15259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5E11ACD-6BA4-4841-B309-DDBE5B4317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165" t="62934" r="11181" b="28593"/>
            <a:stretch/>
          </p:blipFill>
          <p:spPr bwMode="auto">
            <a:xfrm>
              <a:off x="8443899" y="4387170"/>
              <a:ext cx="2277577" cy="115148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87F5A508-AB69-45F3-8A58-65ACDB996C93}"/>
              </a:ext>
            </a:extLst>
          </p:cNvPr>
          <p:cNvSpPr txBox="1"/>
          <p:nvPr/>
        </p:nvSpPr>
        <p:spPr>
          <a:xfrm>
            <a:off x="2917372" y="3799212"/>
            <a:ext cx="704039" cy="307777"/>
          </a:xfrm>
          <a:prstGeom prst="rect">
            <a:avLst/>
          </a:prstGeom>
          <a:noFill/>
        </p:spPr>
        <p:txBody>
          <a:bodyPr wrap="none" rtlCol="0">
            <a:spAutoFit/>
          </a:bodyPr>
          <a:lstStyle/>
          <a:p>
            <a:r>
              <a:rPr lang="en-US" sz="1350" dirty="0">
                <a:solidFill>
                  <a:schemeClr val="bg1"/>
                </a:solidFill>
              </a:rPr>
              <a:t>30,306</a:t>
            </a:r>
          </a:p>
        </p:txBody>
      </p:sp>
      <p:sp>
        <p:nvSpPr>
          <p:cNvPr id="11" name="TextBox 10">
            <a:extLst>
              <a:ext uri="{FF2B5EF4-FFF2-40B4-BE49-F238E27FC236}">
                <a16:creationId xmlns:a16="http://schemas.microsoft.com/office/drawing/2014/main" id="{66CD9F4E-703F-4129-BF17-B5A2303B8A17}"/>
              </a:ext>
            </a:extLst>
          </p:cNvPr>
          <p:cNvSpPr txBox="1"/>
          <p:nvPr/>
        </p:nvSpPr>
        <p:spPr>
          <a:xfrm>
            <a:off x="4523685" y="3799211"/>
            <a:ext cx="704039" cy="307777"/>
          </a:xfrm>
          <a:prstGeom prst="rect">
            <a:avLst/>
          </a:prstGeom>
          <a:noFill/>
        </p:spPr>
        <p:txBody>
          <a:bodyPr wrap="none" rtlCol="0">
            <a:spAutoFit/>
          </a:bodyPr>
          <a:lstStyle/>
          <a:p>
            <a:r>
              <a:rPr lang="en-US" sz="1350" dirty="0">
                <a:solidFill>
                  <a:schemeClr val="bg1"/>
                </a:solidFill>
              </a:rPr>
              <a:t>35,282</a:t>
            </a:r>
          </a:p>
        </p:txBody>
      </p:sp>
      <p:sp>
        <p:nvSpPr>
          <p:cNvPr id="12" name="TextBox 11">
            <a:extLst>
              <a:ext uri="{FF2B5EF4-FFF2-40B4-BE49-F238E27FC236}">
                <a16:creationId xmlns:a16="http://schemas.microsoft.com/office/drawing/2014/main" id="{2BFC289F-8C38-4C9D-8CB1-2A01FC91A802}"/>
              </a:ext>
            </a:extLst>
          </p:cNvPr>
          <p:cNvSpPr txBox="1"/>
          <p:nvPr/>
        </p:nvSpPr>
        <p:spPr>
          <a:xfrm>
            <a:off x="6129998" y="3799211"/>
            <a:ext cx="704039" cy="307777"/>
          </a:xfrm>
          <a:prstGeom prst="rect">
            <a:avLst/>
          </a:prstGeom>
          <a:noFill/>
        </p:spPr>
        <p:txBody>
          <a:bodyPr wrap="none" rtlCol="0">
            <a:spAutoFit/>
          </a:bodyPr>
          <a:lstStyle/>
          <a:p>
            <a:r>
              <a:rPr lang="en-US" sz="1350" dirty="0">
                <a:solidFill>
                  <a:schemeClr val="bg1"/>
                </a:solidFill>
              </a:rPr>
              <a:t>22,229</a:t>
            </a:r>
          </a:p>
        </p:txBody>
      </p:sp>
    </p:spTree>
    <p:extLst>
      <p:ext uri="{BB962C8B-B14F-4D97-AF65-F5344CB8AC3E}">
        <p14:creationId xmlns:p14="http://schemas.microsoft.com/office/powerpoint/2010/main" val="9545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067E-7E6B-4846-AF19-E8C6A3135B81}"/>
              </a:ext>
            </a:extLst>
          </p:cNvPr>
          <p:cNvSpPr>
            <a:spLocks noGrp="1"/>
          </p:cNvSpPr>
          <p:nvPr>
            <p:ph type="title"/>
          </p:nvPr>
        </p:nvSpPr>
        <p:spPr/>
        <p:txBody>
          <a:bodyPr>
            <a:noAutofit/>
          </a:bodyPr>
          <a:lstStyle/>
          <a:p>
            <a:r>
              <a:rPr lang="en-US" sz="3600" b="0" i="0" dirty="0">
                <a:effectLst/>
                <a:latin typeface="Calibri" panose="020F0502020204030204" pitchFamily="34" charset="0"/>
              </a:rPr>
              <a:t>The </a:t>
            </a:r>
            <a:r>
              <a:rPr lang="en-US" sz="3600" b="0" dirty="0">
                <a:effectLst/>
                <a:latin typeface="Calibri" panose="020F0502020204030204" pitchFamily="34" charset="0"/>
              </a:rPr>
              <a:t>Plan Update </a:t>
            </a:r>
            <a:r>
              <a:rPr lang="en-US" sz="3600" b="0" i="0" dirty="0">
                <a:effectLst/>
                <a:latin typeface="Calibri" panose="020F0502020204030204" pitchFamily="34" charset="0"/>
              </a:rPr>
              <a:t>demonstrates that the GSAs can meet the established Plan goal “</a:t>
            </a:r>
            <a:r>
              <a:rPr lang="en-US" sz="3600" b="0" i="1" dirty="0">
                <a:effectLst/>
                <a:latin typeface="Calibri" panose="020F0502020204030204" pitchFamily="34" charset="0"/>
              </a:rPr>
              <a:t>to reliably meet current and future water demands in a cost-effective and sustainable manner”.</a:t>
            </a:r>
            <a:br>
              <a:rPr lang="en-US" sz="3600" b="0" i="1" dirty="0">
                <a:effectLst/>
                <a:latin typeface="Calibri" panose="020F0502020204030204" pitchFamily="34" charset="0"/>
              </a:rPr>
            </a:br>
            <a:br>
              <a:rPr lang="en-US" sz="3600" b="0" i="1" dirty="0">
                <a:effectLst/>
                <a:latin typeface="Calibri" panose="020F0502020204030204" pitchFamily="34" charset="0"/>
              </a:rPr>
            </a:br>
            <a:r>
              <a:rPr lang="en-US" sz="3600" b="0" dirty="0">
                <a:effectLst/>
                <a:latin typeface="Calibri" panose="020F0502020204030204" pitchFamily="34" charset="0"/>
              </a:rPr>
              <a:t>As they have been doing over the last 20 years, GSAs will monitor trends in demand and supply availability and implement PMAs as needed. </a:t>
            </a:r>
            <a:endParaRPr lang="en-US" sz="7200" dirty="0"/>
          </a:p>
        </p:txBody>
      </p:sp>
      <p:sp>
        <p:nvSpPr>
          <p:cNvPr id="4" name="Slide Number Placeholder 3">
            <a:extLst>
              <a:ext uri="{FF2B5EF4-FFF2-40B4-BE49-F238E27FC236}">
                <a16:creationId xmlns:a16="http://schemas.microsoft.com/office/drawing/2014/main" id="{7187B91E-BFD2-46E7-B10F-4A8714441202}"/>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62</a:t>
            </a:fld>
            <a:endParaRPr lang="en-US" sz="2000" b="1"/>
          </a:p>
        </p:txBody>
      </p:sp>
    </p:spTree>
    <p:extLst>
      <p:ext uri="{BB962C8B-B14F-4D97-AF65-F5344CB8AC3E}">
        <p14:creationId xmlns:p14="http://schemas.microsoft.com/office/powerpoint/2010/main" val="506265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38980-1BD3-40C1-809A-9D1D22E35716}"/>
              </a:ext>
            </a:extLst>
          </p:cNvPr>
          <p:cNvSpPr>
            <a:spLocks noGrp="1"/>
          </p:cNvSpPr>
          <p:nvPr>
            <p:ph type="title"/>
          </p:nvPr>
        </p:nvSpPr>
        <p:spPr/>
        <p:txBody>
          <a:bodyPr/>
          <a:lstStyle/>
          <a:p>
            <a:br>
              <a:rPr lang="en-US"/>
            </a:br>
            <a:endParaRPr lang="en-US"/>
          </a:p>
        </p:txBody>
      </p:sp>
      <p:sp>
        <p:nvSpPr>
          <p:cNvPr id="3" name="Content Placeholder 2">
            <a:extLst>
              <a:ext uri="{FF2B5EF4-FFF2-40B4-BE49-F238E27FC236}">
                <a16:creationId xmlns:a16="http://schemas.microsoft.com/office/drawing/2014/main" id="{BDF6A2D5-75B8-40ED-9CE6-34F361175ABF}"/>
              </a:ext>
            </a:extLst>
          </p:cNvPr>
          <p:cNvSpPr>
            <a:spLocks noGrp="1"/>
          </p:cNvSpPr>
          <p:nvPr>
            <p:ph type="body" idx="1"/>
          </p:nvPr>
        </p:nvSpPr>
        <p:spPr>
          <a:xfrm>
            <a:off x="844550" y="3628765"/>
            <a:ext cx="10515600" cy="1500187"/>
          </a:xfrm>
        </p:spPr>
        <p:txBody>
          <a:bodyPr>
            <a:normAutofit/>
          </a:bodyPr>
          <a:lstStyle/>
          <a:p>
            <a:r>
              <a:rPr lang="en-US" sz="5400"/>
              <a:t>Questions? </a:t>
            </a:r>
          </a:p>
        </p:txBody>
      </p:sp>
      <p:sp>
        <p:nvSpPr>
          <p:cNvPr id="5" name="Slide Number Placeholder 3">
            <a:extLst>
              <a:ext uri="{FF2B5EF4-FFF2-40B4-BE49-F238E27FC236}">
                <a16:creationId xmlns:a16="http://schemas.microsoft.com/office/drawing/2014/main" id="{600C1CE5-5C7D-4C61-8CBE-16529CE3C510}"/>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63</a:t>
            </a:fld>
            <a:endParaRPr lang="en-US" sz="2000" b="1"/>
          </a:p>
        </p:txBody>
      </p:sp>
    </p:spTree>
    <p:extLst>
      <p:ext uri="{BB962C8B-B14F-4D97-AF65-F5344CB8AC3E}">
        <p14:creationId xmlns:p14="http://schemas.microsoft.com/office/powerpoint/2010/main" val="3938167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C043-22A0-45CB-BF43-5DDB254C0252}"/>
              </a:ext>
            </a:extLst>
          </p:cNvPr>
          <p:cNvSpPr>
            <a:spLocks noGrp="1"/>
          </p:cNvSpPr>
          <p:nvPr>
            <p:ph type="title"/>
          </p:nvPr>
        </p:nvSpPr>
        <p:spPr/>
        <p:txBody>
          <a:bodyPr/>
          <a:lstStyle/>
          <a:p>
            <a:r>
              <a:rPr lang="en-US"/>
              <a:t>Public Comment</a:t>
            </a:r>
          </a:p>
        </p:txBody>
      </p:sp>
      <p:sp>
        <p:nvSpPr>
          <p:cNvPr id="3" name="Text Placeholder 2">
            <a:extLst>
              <a:ext uri="{FF2B5EF4-FFF2-40B4-BE49-F238E27FC236}">
                <a16:creationId xmlns:a16="http://schemas.microsoft.com/office/drawing/2014/main" id="{DACE4BEA-B80C-40F6-9A62-CF46FAEFAA6D}"/>
              </a:ext>
            </a:extLst>
          </p:cNvPr>
          <p:cNvSpPr>
            <a:spLocks noGrp="1"/>
          </p:cNvSpPr>
          <p:nvPr>
            <p:ph type="body" idx="1"/>
          </p:nvPr>
        </p:nvSpPr>
        <p:spPr>
          <a:xfrm>
            <a:off x="831850" y="3959225"/>
            <a:ext cx="10515600" cy="1500187"/>
          </a:xfrm>
        </p:spPr>
        <p:txBody>
          <a:bodyPr/>
          <a:lstStyle/>
          <a:p>
            <a:r>
              <a:rPr lang="en-US"/>
              <a:t>Input and feedback are welcomed</a:t>
            </a:r>
          </a:p>
          <a:p>
            <a:r>
              <a:rPr lang="en-US"/>
              <a:t>For Callers – you may need to press *6 to unmute</a:t>
            </a:r>
          </a:p>
        </p:txBody>
      </p:sp>
      <p:sp>
        <p:nvSpPr>
          <p:cNvPr id="5" name="Slide Number Placeholder 3">
            <a:extLst>
              <a:ext uri="{FF2B5EF4-FFF2-40B4-BE49-F238E27FC236}">
                <a16:creationId xmlns:a16="http://schemas.microsoft.com/office/drawing/2014/main" id="{560497B0-5143-481C-8A9D-8F968E13CEFD}"/>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64</a:t>
            </a:fld>
            <a:endParaRPr lang="en-US" sz="2000" b="1" dirty="0"/>
          </a:p>
        </p:txBody>
      </p:sp>
    </p:spTree>
    <p:extLst>
      <p:ext uri="{BB962C8B-B14F-4D97-AF65-F5344CB8AC3E}">
        <p14:creationId xmlns:p14="http://schemas.microsoft.com/office/powerpoint/2010/main" val="22235594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FF1F-F4AF-4AB4-99B3-E0D3AFF92575}"/>
              </a:ext>
            </a:extLst>
          </p:cNvPr>
          <p:cNvSpPr>
            <a:spLocks noGrp="1"/>
          </p:cNvSpPr>
          <p:nvPr>
            <p:ph type="title"/>
          </p:nvPr>
        </p:nvSpPr>
        <p:spPr>
          <a:xfrm>
            <a:off x="838200" y="18255"/>
            <a:ext cx="11279736" cy="1325563"/>
          </a:xfrm>
        </p:spPr>
        <p:txBody>
          <a:bodyPr/>
          <a:lstStyle/>
          <a:p>
            <a:r>
              <a:rPr lang="en-US" dirty="0"/>
              <a:t>Next Steps – Review the Plan!</a:t>
            </a:r>
          </a:p>
        </p:txBody>
      </p:sp>
      <p:sp>
        <p:nvSpPr>
          <p:cNvPr id="3" name="Content Placeholder 2">
            <a:extLst>
              <a:ext uri="{FF2B5EF4-FFF2-40B4-BE49-F238E27FC236}">
                <a16:creationId xmlns:a16="http://schemas.microsoft.com/office/drawing/2014/main" id="{F2327983-85A0-4D14-A077-7B9905C3C4D2}"/>
              </a:ext>
            </a:extLst>
          </p:cNvPr>
          <p:cNvSpPr>
            <a:spLocks noGrp="1"/>
          </p:cNvSpPr>
          <p:nvPr>
            <p:ph idx="1"/>
          </p:nvPr>
        </p:nvSpPr>
        <p:spPr>
          <a:xfrm>
            <a:off x="838200" y="1572426"/>
            <a:ext cx="10515600" cy="4604537"/>
          </a:xfrm>
        </p:spPr>
        <p:txBody>
          <a:bodyPr/>
          <a:lstStyle/>
          <a:p>
            <a:pPr marL="0" indent="0">
              <a:buNone/>
            </a:pPr>
            <a:r>
              <a:rPr lang="en-US" sz="2900" dirty="0"/>
              <a:t>Plan Update can be downloaded:</a:t>
            </a:r>
          </a:p>
          <a:p>
            <a:pPr marL="0" indent="0">
              <a:buNone/>
            </a:pPr>
            <a:endParaRPr lang="en-US" dirty="0"/>
          </a:p>
          <a:p>
            <a:pPr marL="0" indent="0">
              <a:buNone/>
            </a:pPr>
            <a:endParaRPr lang="en-US" sz="2000" dirty="0"/>
          </a:p>
          <a:p>
            <a:pPr marL="0" indent="0">
              <a:spcAft>
                <a:spcPts val="600"/>
              </a:spcAft>
              <a:buNone/>
            </a:pPr>
            <a:r>
              <a:rPr lang="en-US" sz="2900" dirty="0"/>
              <a:t>Please review the draft Plan and share your feedback with us! </a:t>
            </a:r>
          </a:p>
          <a:p>
            <a:pPr lvl="1">
              <a:spcAft>
                <a:spcPts val="600"/>
              </a:spcAft>
            </a:pPr>
            <a:r>
              <a:rPr lang="en-US" sz="2600" dirty="0"/>
              <a:t>Comments are due on </a:t>
            </a:r>
            <a:r>
              <a:rPr lang="en-US" sz="2600" b="1" dirty="0"/>
              <a:t>October 29, 2021</a:t>
            </a:r>
          </a:p>
          <a:p>
            <a:pPr lvl="1"/>
            <a:r>
              <a:rPr lang="en-US" sz="2600" dirty="0"/>
              <a:t>Please send comments to:</a:t>
            </a:r>
          </a:p>
          <a:p>
            <a:pPr marL="457200" lvl="1" indent="0">
              <a:buNone/>
            </a:pPr>
            <a:r>
              <a:rPr lang="en-US" sz="2600" dirty="0"/>
              <a:t>	</a:t>
            </a:r>
            <a:r>
              <a:rPr lang="en-US" sz="2600" b="1" dirty="0">
                <a:solidFill>
                  <a:schemeClr val="accent3"/>
                </a:solidFill>
              </a:rPr>
              <a:t>IndioSubbasinSGMA@woodardcurran.com</a:t>
            </a:r>
          </a:p>
          <a:p>
            <a:pPr marL="457200" lvl="1" indent="0">
              <a:buNone/>
            </a:pPr>
            <a:endParaRPr lang="en-US" sz="2600" b="1" dirty="0">
              <a:solidFill>
                <a:schemeClr val="accent3"/>
              </a:solidFill>
            </a:endParaRPr>
          </a:p>
        </p:txBody>
      </p:sp>
      <p:sp>
        <p:nvSpPr>
          <p:cNvPr id="6" name="TextBox 5">
            <a:extLst>
              <a:ext uri="{FF2B5EF4-FFF2-40B4-BE49-F238E27FC236}">
                <a16:creationId xmlns:a16="http://schemas.microsoft.com/office/drawing/2014/main" id="{B40BACE2-7C7C-4067-A3D9-76D5E1490E5F}"/>
              </a:ext>
            </a:extLst>
          </p:cNvPr>
          <p:cNvSpPr txBox="1"/>
          <p:nvPr/>
        </p:nvSpPr>
        <p:spPr>
          <a:xfrm>
            <a:off x="1763556" y="2082451"/>
            <a:ext cx="8355765" cy="523220"/>
          </a:xfrm>
          <a:prstGeom prst="rect">
            <a:avLst/>
          </a:prstGeom>
          <a:noFill/>
        </p:spPr>
        <p:txBody>
          <a:bodyPr wrap="square" rtlCol="0">
            <a:spAutoFit/>
          </a:bodyPr>
          <a:lstStyle/>
          <a:p>
            <a:pPr algn="ctr"/>
            <a:r>
              <a:rPr lang="en-US" sz="2800" b="1" dirty="0">
                <a:hlinkClick r:id="rId3">
                  <a:extLst>
                    <a:ext uri="{A12FA001-AC4F-418D-AE19-62706E023703}">
                      <ahyp:hlinkClr xmlns:ahyp="http://schemas.microsoft.com/office/drawing/2018/hyperlinkcolor" val="tx"/>
                    </a:ext>
                  </a:extLst>
                </a:hlinkClick>
              </a:rPr>
              <a:t>www.IndioSubbasinSGMA.org</a:t>
            </a:r>
            <a:endParaRPr lang="en-US" sz="2800" b="1" dirty="0"/>
          </a:p>
        </p:txBody>
      </p:sp>
      <p:pic>
        <p:nvPicPr>
          <p:cNvPr id="7" name="Picture 2" descr="Image result for website icon free">
            <a:extLst>
              <a:ext uri="{FF2B5EF4-FFF2-40B4-BE49-F238E27FC236}">
                <a16:creationId xmlns:a16="http://schemas.microsoft.com/office/drawing/2014/main" id="{14256110-C1F5-47DA-B005-F0D1E58466B4}"/>
              </a:ext>
            </a:extLst>
          </p:cNvPr>
          <p:cNvPicPr>
            <a:picLocks noChangeAspect="1" noChangeArrowheads="1"/>
          </p:cNvPicPr>
          <p:nvPr/>
        </p:nvPicPr>
        <p:blipFill>
          <a:blip r:embed="rId4" cstate="hq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9222" y="1931484"/>
            <a:ext cx="877409" cy="877409"/>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FF10B55A-52BB-404B-BAAF-060D5012B8FF}"/>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65</a:t>
            </a:fld>
            <a:endParaRPr lang="en-US" sz="2000" b="1" dirty="0"/>
          </a:p>
        </p:txBody>
      </p:sp>
    </p:spTree>
    <p:extLst>
      <p:ext uri="{BB962C8B-B14F-4D97-AF65-F5344CB8AC3E}">
        <p14:creationId xmlns:p14="http://schemas.microsoft.com/office/powerpoint/2010/main" val="3154670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FF1F-F4AF-4AB4-99B3-E0D3AFF92575}"/>
              </a:ext>
            </a:extLst>
          </p:cNvPr>
          <p:cNvSpPr>
            <a:spLocks noGrp="1"/>
          </p:cNvSpPr>
          <p:nvPr>
            <p:ph type="title"/>
          </p:nvPr>
        </p:nvSpPr>
        <p:spPr>
          <a:xfrm>
            <a:off x="838200" y="18255"/>
            <a:ext cx="11279736" cy="1325563"/>
          </a:xfrm>
        </p:spPr>
        <p:txBody>
          <a:bodyPr/>
          <a:lstStyle/>
          <a:p>
            <a:r>
              <a:rPr lang="en-US" dirty="0"/>
              <a:t>Next Steps – Plan Adoption &amp; Submittal</a:t>
            </a:r>
          </a:p>
        </p:txBody>
      </p:sp>
      <p:sp>
        <p:nvSpPr>
          <p:cNvPr id="3" name="Content Placeholder 2">
            <a:extLst>
              <a:ext uri="{FF2B5EF4-FFF2-40B4-BE49-F238E27FC236}">
                <a16:creationId xmlns:a16="http://schemas.microsoft.com/office/drawing/2014/main" id="{F2327983-85A0-4D14-A077-7B9905C3C4D2}"/>
              </a:ext>
            </a:extLst>
          </p:cNvPr>
          <p:cNvSpPr>
            <a:spLocks noGrp="1"/>
          </p:cNvSpPr>
          <p:nvPr>
            <p:ph idx="1"/>
          </p:nvPr>
        </p:nvSpPr>
        <p:spPr>
          <a:xfrm>
            <a:off x="838200" y="1572426"/>
            <a:ext cx="10515600" cy="4604537"/>
          </a:xfrm>
        </p:spPr>
        <p:txBody>
          <a:bodyPr>
            <a:normAutofit lnSpcReduction="10000"/>
          </a:bodyPr>
          <a:lstStyle/>
          <a:p>
            <a:r>
              <a:rPr lang="en-US" dirty="0"/>
              <a:t>GSAs will review all comments submitted on the Plan Update and incorporate revisions as appropriate</a:t>
            </a:r>
          </a:p>
          <a:p>
            <a:r>
              <a:rPr lang="en-US" dirty="0"/>
              <a:t>Final Plan Update will be prepared </a:t>
            </a:r>
          </a:p>
          <a:p>
            <a:r>
              <a:rPr lang="en-US" dirty="0"/>
              <a:t>GSAs will each host a public hearing and consider adopting the Plan Update</a:t>
            </a:r>
          </a:p>
          <a:p>
            <a:pPr lvl="1"/>
            <a:r>
              <a:rPr lang="en-US" i="1" dirty="0"/>
              <a:t>Tentative</a:t>
            </a:r>
            <a:r>
              <a:rPr lang="en-US" dirty="0"/>
              <a:t> dates are below:</a:t>
            </a:r>
          </a:p>
          <a:p>
            <a:pPr lvl="2"/>
            <a:r>
              <a:rPr lang="en-US" dirty="0"/>
              <a:t>Coachella Valley Water District – December 7</a:t>
            </a:r>
          </a:p>
          <a:p>
            <a:pPr lvl="2"/>
            <a:r>
              <a:rPr lang="en-US" dirty="0"/>
              <a:t>Coachella Water Authority – December 8</a:t>
            </a:r>
          </a:p>
          <a:p>
            <a:pPr lvl="2"/>
            <a:r>
              <a:rPr lang="en-US" dirty="0"/>
              <a:t>Desert Water Agency – December 7</a:t>
            </a:r>
          </a:p>
          <a:p>
            <a:pPr lvl="2"/>
            <a:r>
              <a:rPr lang="en-US" dirty="0"/>
              <a:t>Indio Water Authority – December 15</a:t>
            </a:r>
          </a:p>
          <a:p>
            <a:r>
              <a:rPr lang="en-US" dirty="0"/>
              <a:t>GSAs will submit Plan Update to DWR for review and approval before January 1, 2022</a:t>
            </a:r>
          </a:p>
        </p:txBody>
      </p:sp>
      <p:sp>
        <p:nvSpPr>
          <p:cNvPr id="4" name="Slide Number Placeholder 3">
            <a:extLst>
              <a:ext uri="{FF2B5EF4-FFF2-40B4-BE49-F238E27FC236}">
                <a16:creationId xmlns:a16="http://schemas.microsoft.com/office/drawing/2014/main" id="{86E8C49F-5CC2-41F7-B540-BABB068C50CA}"/>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66</a:t>
            </a:fld>
            <a:endParaRPr lang="en-US" sz="2000" b="1" dirty="0"/>
          </a:p>
        </p:txBody>
      </p:sp>
    </p:spTree>
    <p:extLst>
      <p:ext uri="{BB962C8B-B14F-4D97-AF65-F5344CB8AC3E}">
        <p14:creationId xmlns:p14="http://schemas.microsoft.com/office/powerpoint/2010/main" val="1879383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D0DBC-5937-4997-9F73-709EBCBDE10C}"/>
              </a:ext>
            </a:extLst>
          </p:cNvPr>
          <p:cNvSpPr>
            <a:spLocks noGrp="1"/>
          </p:cNvSpPr>
          <p:nvPr>
            <p:ph type="title"/>
          </p:nvPr>
        </p:nvSpPr>
        <p:spPr/>
        <p:txBody>
          <a:bodyPr/>
          <a:lstStyle/>
          <a:p>
            <a:r>
              <a:rPr lang="en-US" dirty="0"/>
              <a:t>Stay Involved – Visit our Website </a:t>
            </a:r>
          </a:p>
        </p:txBody>
      </p:sp>
      <p:sp>
        <p:nvSpPr>
          <p:cNvPr id="7" name="TextBox 6">
            <a:extLst>
              <a:ext uri="{FF2B5EF4-FFF2-40B4-BE49-F238E27FC236}">
                <a16:creationId xmlns:a16="http://schemas.microsoft.com/office/drawing/2014/main" id="{2B154CA2-6880-47CB-A376-810661B693BF}"/>
              </a:ext>
            </a:extLst>
          </p:cNvPr>
          <p:cNvSpPr txBox="1"/>
          <p:nvPr/>
        </p:nvSpPr>
        <p:spPr>
          <a:xfrm>
            <a:off x="2042230" y="6262450"/>
            <a:ext cx="8355765" cy="461665"/>
          </a:xfrm>
          <a:prstGeom prst="rect">
            <a:avLst/>
          </a:prstGeom>
          <a:noFill/>
        </p:spPr>
        <p:txBody>
          <a:bodyPr wrap="square" rtlCol="0">
            <a:spAutoFit/>
          </a:bodyPr>
          <a:lstStyle/>
          <a:p>
            <a:pPr algn="ctr"/>
            <a:r>
              <a:rPr lang="en-US" sz="2400" b="1" dirty="0">
                <a:hlinkClick r:id="rId3">
                  <a:extLst>
                    <a:ext uri="{A12FA001-AC4F-418D-AE19-62706E023703}">
                      <ahyp:hlinkClr xmlns:ahyp="http://schemas.microsoft.com/office/drawing/2018/hyperlinkcolor" val="tx"/>
                    </a:ext>
                  </a:extLst>
                </a:hlinkClick>
              </a:rPr>
              <a:t>www.IndioSubbasinSGMA.org</a:t>
            </a:r>
            <a:endParaRPr lang="en-US" sz="2400" b="1" dirty="0"/>
          </a:p>
        </p:txBody>
      </p:sp>
      <p:pic>
        <p:nvPicPr>
          <p:cNvPr id="1026" name="Picture 2" descr="Image result for website icon free">
            <a:extLst>
              <a:ext uri="{FF2B5EF4-FFF2-40B4-BE49-F238E27FC236}">
                <a16:creationId xmlns:a16="http://schemas.microsoft.com/office/drawing/2014/main" id="{3DF2F292-322E-4196-B6E2-2263E35CC396}"/>
              </a:ext>
            </a:extLst>
          </p:cNvPr>
          <p:cNvPicPr>
            <a:picLocks noChangeAspect="1" noChangeArrowheads="1"/>
          </p:cNvPicPr>
          <p:nvPr/>
        </p:nvPicPr>
        <p:blipFill>
          <a:blip r:embed="rId4" cstate="hq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42696" y="6076764"/>
            <a:ext cx="877409" cy="877409"/>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a:extLst>
              <a:ext uri="{FF2B5EF4-FFF2-40B4-BE49-F238E27FC236}">
                <a16:creationId xmlns:a16="http://schemas.microsoft.com/office/drawing/2014/main" id="{22B76A35-8CE6-497C-B0D0-8A9B48492315}"/>
              </a:ext>
            </a:extLst>
          </p:cNvPr>
          <p:cNvPicPr>
            <a:picLocks noGrp="1" noChangeAspect="1"/>
          </p:cNvPicPr>
          <p:nvPr/>
        </p:nvPicPr>
        <p:blipFill>
          <a:blip r:embed="rId6">
            <a:extLst>
              <a:ext uri="{28A0092B-C50C-407E-A947-70E740481C1C}">
                <a14:useLocalDpi xmlns:a14="http://schemas.microsoft.com/office/drawing/2010/main" val="0"/>
              </a:ext>
            </a:extLst>
          </a:blip>
          <a:srcRect/>
          <a:stretch/>
        </p:blipFill>
        <p:spPr>
          <a:xfrm>
            <a:off x="1109859" y="1690128"/>
            <a:ext cx="9972282" cy="4319911"/>
          </a:xfrm>
          <a:prstGeom prst="rect">
            <a:avLst/>
          </a:prstGeom>
          <a:ln w="19050">
            <a:solidFill>
              <a:schemeClr val="tx1">
                <a:lumMod val="85000"/>
              </a:schemeClr>
            </a:solidFill>
          </a:ln>
        </p:spPr>
      </p:pic>
      <p:sp>
        <p:nvSpPr>
          <p:cNvPr id="9" name="Slide Number Placeholder 3">
            <a:extLst>
              <a:ext uri="{FF2B5EF4-FFF2-40B4-BE49-F238E27FC236}">
                <a16:creationId xmlns:a16="http://schemas.microsoft.com/office/drawing/2014/main" id="{0F6A6CA6-5EBD-4FE3-B8E4-BBFCF3A12254}"/>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dirty="0" smtClean="0"/>
              <a:pPr/>
              <a:t>67</a:t>
            </a:fld>
            <a:endParaRPr lang="en-US" sz="2000" b="1"/>
          </a:p>
        </p:txBody>
      </p:sp>
    </p:spTree>
    <p:extLst>
      <p:ext uri="{BB962C8B-B14F-4D97-AF65-F5344CB8AC3E}">
        <p14:creationId xmlns:p14="http://schemas.microsoft.com/office/powerpoint/2010/main" val="362655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8841-632A-4DCB-BA6F-E4D1387F16C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C65DBF7F-FD53-4A0C-A00E-9B0116B6A7E4}"/>
              </a:ext>
            </a:extLst>
          </p:cNvPr>
          <p:cNvSpPr>
            <a:spLocks noGrp="1"/>
          </p:cNvSpPr>
          <p:nvPr>
            <p:ph idx="1"/>
          </p:nvPr>
        </p:nvSpPr>
        <p:spPr>
          <a:xfrm>
            <a:off x="609599" y="1572426"/>
            <a:ext cx="11210925" cy="4604537"/>
          </a:xfrm>
        </p:spPr>
        <p:txBody>
          <a:bodyPr vert="horz" lIns="91440" tIns="45720" rIns="91440" bIns="45720" rtlCol="0" anchor="t">
            <a:normAutofit/>
          </a:bodyPr>
          <a:lstStyle/>
          <a:p>
            <a:r>
              <a:rPr lang="en-US" dirty="0"/>
              <a:t>Welcome and Introductions</a:t>
            </a:r>
          </a:p>
          <a:p>
            <a:r>
              <a:rPr lang="en-US" b="1" dirty="0"/>
              <a:t>2022 Water Management Plan Update (Alternative Plan Update)</a:t>
            </a:r>
            <a:endParaRPr lang="en-US" b="1" dirty="0">
              <a:cs typeface="segoe ui"/>
            </a:endParaRPr>
          </a:p>
          <a:p>
            <a:r>
              <a:rPr lang="en-US" dirty="0"/>
              <a:t>Groundwater Conditions and Sustainable Management</a:t>
            </a:r>
            <a:endParaRPr lang="en-US" dirty="0">
              <a:cs typeface="segoe ui"/>
            </a:endParaRPr>
          </a:p>
          <a:p>
            <a:r>
              <a:rPr lang="en-US" dirty="0"/>
              <a:t>Water Demands and Supplies</a:t>
            </a:r>
            <a:endParaRPr lang="en-US" dirty="0">
              <a:cs typeface="segoe ui"/>
            </a:endParaRPr>
          </a:p>
          <a:p>
            <a:r>
              <a:rPr lang="en-US" dirty="0">
                <a:ea typeface="+mn-lt"/>
                <a:cs typeface="+mn-lt"/>
              </a:rPr>
              <a:t>Numerical Model, Plan Scenarios, and Projects &amp; Management Actions (PMAs)</a:t>
            </a:r>
          </a:p>
          <a:p>
            <a:r>
              <a:rPr lang="en-US" dirty="0"/>
              <a:t>Plan Evaluation and Implementation</a:t>
            </a:r>
            <a:endParaRPr lang="en-US" dirty="0">
              <a:cs typeface="segoe ui"/>
            </a:endParaRPr>
          </a:p>
          <a:p>
            <a:r>
              <a:rPr lang="en-US" dirty="0"/>
              <a:t>Public Comment</a:t>
            </a:r>
            <a:endParaRPr lang="en-US" dirty="0">
              <a:cs typeface="segoe ui"/>
            </a:endParaRPr>
          </a:p>
          <a:p>
            <a:r>
              <a:rPr lang="en-US" dirty="0"/>
              <a:t>Get Involved</a:t>
            </a:r>
            <a:endParaRPr lang="en-US" dirty="0">
              <a:cs typeface="segoe ui"/>
            </a:endParaRPr>
          </a:p>
        </p:txBody>
      </p:sp>
      <p:sp>
        <p:nvSpPr>
          <p:cNvPr id="6" name="Slide Number Placeholder 3">
            <a:extLst>
              <a:ext uri="{FF2B5EF4-FFF2-40B4-BE49-F238E27FC236}">
                <a16:creationId xmlns:a16="http://schemas.microsoft.com/office/drawing/2014/main" id="{551CC4E1-C5A7-439E-AADA-4C47AEC2260C}"/>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7</a:t>
            </a:fld>
            <a:endParaRPr lang="en-US" sz="2000" b="1"/>
          </a:p>
        </p:txBody>
      </p:sp>
    </p:spTree>
    <p:extLst>
      <p:ext uri="{BB962C8B-B14F-4D97-AF65-F5344CB8AC3E}">
        <p14:creationId xmlns:p14="http://schemas.microsoft.com/office/powerpoint/2010/main" val="961733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8EDD-F8ED-4228-9C62-93831ABA04CB}"/>
              </a:ext>
            </a:extLst>
          </p:cNvPr>
          <p:cNvSpPr>
            <a:spLocks noGrp="1"/>
          </p:cNvSpPr>
          <p:nvPr>
            <p:ph type="title"/>
          </p:nvPr>
        </p:nvSpPr>
        <p:spPr/>
        <p:txBody>
          <a:bodyPr/>
          <a:lstStyle/>
          <a:p>
            <a:r>
              <a:rPr lang="en-US" dirty="0"/>
              <a:t>Introducing the 2022 Alternative Plan Update</a:t>
            </a:r>
          </a:p>
        </p:txBody>
      </p:sp>
      <p:sp>
        <p:nvSpPr>
          <p:cNvPr id="4" name="Content Placeholder 3">
            <a:extLst>
              <a:ext uri="{FF2B5EF4-FFF2-40B4-BE49-F238E27FC236}">
                <a16:creationId xmlns:a16="http://schemas.microsoft.com/office/drawing/2014/main" id="{E65B8EA7-3E3D-4E45-A36B-BBEB0203449E}"/>
              </a:ext>
            </a:extLst>
          </p:cNvPr>
          <p:cNvSpPr>
            <a:spLocks noGrp="1"/>
          </p:cNvSpPr>
          <p:nvPr>
            <p:ph sz="half" idx="1"/>
          </p:nvPr>
        </p:nvSpPr>
        <p:spPr>
          <a:xfrm>
            <a:off x="838199" y="1585482"/>
            <a:ext cx="7426233" cy="3108438"/>
          </a:xfrm>
          <a:scene3d>
            <a:camera prst="orthographicFront"/>
            <a:lightRig rig="threePt" dir="t"/>
          </a:scene3d>
          <a:sp3d>
            <a:bevelT prst="angle"/>
          </a:sp3d>
        </p:spPr>
        <p:txBody>
          <a:bodyPr>
            <a:normAutofit fontScale="92500" lnSpcReduction="10000"/>
          </a:bodyPr>
          <a:lstStyle/>
          <a:p>
            <a:pPr>
              <a:lnSpc>
                <a:spcPct val="100000"/>
              </a:lnSpc>
            </a:pPr>
            <a:r>
              <a:rPr lang="en-US" dirty="0"/>
              <a:t>Builds on </a:t>
            </a:r>
            <a:r>
              <a:rPr lang="en-US" i="1" dirty="0"/>
              <a:t>2010 Coachella Valley Water Management Plan Update </a:t>
            </a:r>
            <a:r>
              <a:rPr lang="en-US" dirty="0"/>
              <a:t>submitted in 2016 and approved by DWR as an “Alternative Plan” to a Groundwater Sustainability Plan</a:t>
            </a:r>
          </a:p>
          <a:p>
            <a:pPr>
              <a:lnSpc>
                <a:spcPct val="100000"/>
              </a:lnSpc>
            </a:pPr>
            <a:r>
              <a:rPr lang="en-US" dirty="0"/>
              <a:t>Five-Year updates are required by Sustainable Groundwater Management Act (SGMA)</a:t>
            </a:r>
          </a:p>
          <a:p>
            <a:pPr>
              <a:lnSpc>
                <a:spcPct val="100000"/>
              </a:lnSpc>
            </a:pPr>
            <a:r>
              <a:rPr lang="en-US" dirty="0"/>
              <a:t>This is the first Five-Year Update  </a:t>
            </a:r>
          </a:p>
          <a:p>
            <a:pPr marL="347662" indent="0">
              <a:lnSpc>
                <a:spcPct val="100000"/>
              </a:lnSpc>
              <a:spcBef>
                <a:spcPts val="600"/>
              </a:spcBef>
              <a:buNone/>
            </a:pPr>
            <a:endParaRPr lang="en-US" sz="2400" dirty="0"/>
          </a:p>
          <a:p>
            <a:pPr lvl="1">
              <a:lnSpc>
                <a:spcPct val="100000"/>
              </a:lnSpc>
            </a:pPr>
            <a:endParaRPr lang="en-US" sz="2000" dirty="0"/>
          </a:p>
        </p:txBody>
      </p:sp>
      <p:sp>
        <p:nvSpPr>
          <p:cNvPr id="5" name="Rectangle 4">
            <a:extLst>
              <a:ext uri="{FF2B5EF4-FFF2-40B4-BE49-F238E27FC236}">
                <a16:creationId xmlns:a16="http://schemas.microsoft.com/office/drawing/2014/main" id="{1CED1C70-038F-4293-B545-DBFC3B248EFE}"/>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41BEF331-98A0-4C1A-A446-589172815EC6}"/>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ED86BB5F-BD82-4CFB-8F58-0CB362877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4911">
            <a:off x="8724712" y="1629708"/>
            <a:ext cx="2495333" cy="3229254"/>
          </a:xfrm>
          <a:prstGeom prst="rect">
            <a:avLst/>
          </a:prstGeom>
        </p:spPr>
      </p:pic>
      <p:sp>
        <p:nvSpPr>
          <p:cNvPr id="12" name="Slide Number Placeholder 3">
            <a:extLst>
              <a:ext uri="{FF2B5EF4-FFF2-40B4-BE49-F238E27FC236}">
                <a16:creationId xmlns:a16="http://schemas.microsoft.com/office/drawing/2014/main" id="{59ACB301-22F2-466A-98EA-6492134EDDE8}"/>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8</a:t>
            </a:fld>
            <a:endParaRPr lang="en-US" sz="2000" b="1"/>
          </a:p>
        </p:txBody>
      </p:sp>
      <p:graphicFrame>
        <p:nvGraphicFramePr>
          <p:cNvPr id="3" name="Diagram 2">
            <a:extLst>
              <a:ext uri="{FF2B5EF4-FFF2-40B4-BE49-F238E27FC236}">
                <a16:creationId xmlns:a16="http://schemas.microsoft.com/office/drawing/2014/main" id="{565F5CCB-EA22-4779-9EB7-4A448CBAD778}"/>
              </a:ext>
            </a:extLst>
          </p:cNvPr>
          <p:cNvGraphicFramePr/>
          <p:nvPr>
            <p:extLst>
              <p:ext uri="{D42A27DB-BD31-4B8C-83A1-F6EECF244321}">
                <p14:modId xmlns:p14="http://schemas.microsoft.com/office/powerpoint/2010/main" val="1935135311"/>
              </p:ext>
            </p:extLst>
          </p:nvPr>
        </p:nvGraphicFramePr>
        <p:xfrm>
          <a:off x="1596571" y="4380494"/>
          <a:ext cx="8128000" cy="1749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C83F2B60-A7DA-4E34-8419-B53EB56EA99F}"/>
              </a:ext>
            </a:extLst>
          </p:cNvPr>
          <p:cNvSpPr txBox="1"/>
          <p:nvPr/>
        </p:nvSpPr>
        <p:spPr>
          <a:xfrm>
            <a:off x="884282" y="5943906"/>
            <a:ext cx="1459412" cy="646331"/>
          </a:xfrm>
          <a:prstGeom prst="rect">
            <a:avLst/>
          </a:prstGeom>
          <a:noFill/>
        </p:spPr>
        <p:txBody>
          <a:bodyPr wrap="square" rtlCol="0">
            <a:spAutoFit/>
          </a:bodyPr>
          <a:lstStyle/>
          <a:p>
            <a:pPr algn="ctr"/>
            <a:r>
              <a:rPr lang="en-US" sz="1200" b="1" dirty="0"/>
              <a:t>Alternative Plan submitted </a:t>
            </a:r>
            <a:br>
              <a:rPr lang="en-US" sz="1200" b="1" dirty="0"/>
            </a:br>
            <a:r>
              <a:rPr lang="en-US" sz="1200" b="1" dirty="0"/>
              <a:t>Dec 2016</a:t>
            </a:r>
          </a:p>
        </p:txBody>
      </p:sp>
      <p:cxnSp>
        <p:nvCxnSpPr>
          <p:cNvPr id="10" name="Straight Connector 9">
            <a:extLst>
              <a:ext uri="{FF2B5EF4-FFF2-40B4-BE49-F238E27FC236}">
                <a16:creationId xmlns:a16="http://schemas.microsoft.com/office/drawing/2014/main" id="{7855FF79-08A5-4112-8468-02E29E66E3E5}"/>
              </a:ext>
            </a:extLst>
          </p:cNvPr>
          <p:cNvCxnSpPr>
            <a:cxnSpLocks/>
          </p:cNvCxnSpPr>
          <p:nvPr/>
        </p:nvCxnSpPr>
        <p:spPr>
          <a:xfrm>
            <a:off x="1613988" y="5617028"/>
            <a:ext cx="0" cy="3268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4992F1D-A60A-41DE-937D-339BA6DD35A8}"/>
              </a:ext>
            </a:extLst>
          </p:cNvPr>
          <p:cNvSpPr txBox="1"/>
          <p:nvPr/>
        </p:nvSpPr>
        <p:spPr>
          <a:xfrm>
            <a:off x="2467429" y="5939699"/>
            <a:ext cx="1459412" cy="646331"/>
          </a:xfrm>
          <a:prstGeom prst="rect">
            <a:avLst/>
          </a:prstGeom>
          <a:noFill/>
        </p:spPr>
        <p:txBody>
          <a:bodyPr wrap="square" rtlCol="0">
            <a:spAutoFit/>
          </a:bodyPr>
          <a:lstStyle/>
          <a:p>
            <a:pPr algn="ctr"/>
            <a:r>
              <a:rPr lang="en-US" sz="1200" b="1" dirty="0">
                <a:solidFill>
                  <a:schemeClr val="accent3">
                    <a:lumMod val="90000"/>
                  </a:schemeClr>
                </a:solidFill>
              </a:rPr>
              <a:t>Plan Update to be submitted </a:t>
            </a:r>
            <a:br>
              <a:rPr lang="en-US" sz="1200" b="1" dirty="0">
                <a:solidFill>
                  <a:schemeClr val="accent3">
                    <a:lumMod val="90000"/>
                  </a:schemeClr>
                </a:solidFill>
              </a:rPr>
            </a:br>
            <a:r>
              <a:rPr lang="en-US" sz="1200" b="1" dirty="0">
                <a:solidFill>
                  <a:schemeClr val="accent3">
                    <a:lumMod val="90000"/>
                  </a:schemeClr>
                </a:solidFill>
              </a:rPr>
              <a:t>Dec 2021</a:t>
            </a:r>
          </a:p>
        </p:txBody>
      </p:sp>
      <p:cxnSp>
        <p:nvCxnSpPr>
          <p:cNvPr id="14" name="Straight Connector 13">
            <a:extLst>
              <a:ext uri="{FF2B5EF4-FFF2-40B4-BE49-F238E27FC236}">
                <a16:creationId xmlns:a16="http://schemas.microsoft.com/office/drawing/2014/main" id="{E33C2427-BE12-4421-94CD-2C8D6643C15B}"/>
              </a:ext>
            </a:extLst>
          </p:cNvPr>
          <p:cNvCxnSpPr>
            <a:cxnSpLocks/>
          </p:cNvCxnSpPr>
          <p:nvPr/>
        </p:nvCxnSpPr>
        <p:spPr>
          <a:xfrm>
            <a:off x="3197135" y="5612821"/>
            <a:ext cx="0" cy="3268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F24189-94B9-47BD-9412-C35D4A2DBFAF}"/>
              </a:ext>
            </a:extLst>
          </p:cNvPr>
          <p:cNvSpPr txBox="1"/>
          <p:nvPr/>
        </p:nvSpPr>
        <p:spPr>
          <a:xfrm>
            <a:off x="8652327" y="5935197"/>
            <a:ext cx="1459412" cy="646331"/>
          </a:xfrm>
          <a:prstGeom prst="rect">
            <a:avLst/>
          </a:prstGeom>
          <a:noFill/>
        </p:spPr>
        <p:txBody>
          <a:bodyPr wrap="square" rtlCol="0">
            <a:spAutoFit/>
          </a:bodyPr>
          <a:lstStyle/>
          <a:p>
            <a:pPr algn="ctr"/>
            <a:r>
              <a:rPr lang="en-US" sz="1200" b="1" dirty="0"/>
              <a:t>Ongoing Subbasin sustainability</a:t>
            </a:r>
          </a:p>
        </p:txBody>
      </p:sp>
      <p:cxnSp>
        <p:nvCxnSpPr>
          <p:cNvPr id="16" name="Straight Connector 15">
            <a:extLst>
              <a:ext uri="{FF2B5EF4-FFF2-40B4-BE49-F238E27FC236}">
                <a16:creationId xmlns:a16="http://schemas.microsoft.com/office/drawing/2014/main" id="{8994F385-6F04-4D5B-B534-AA457088EB8F}"/>
              </a:ext>
            </a:extLst>
          </p:cNvPr>
          <p:cNvCxnSpPr>
            <a:cxnSpLocks/>
          </p:cNvCxnSpPr>
          <p:nvPr/>
        </p:nvCxnSpPr>
        <p:spPr>
          <a:xfrm>
            <a:off x="9382033" y="5608319"/>
            <a:ext cx="0" cy="3268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D0C1163-3127-4130-BB0E-27FB2D92C43E}"/>
              </a:ext>
            </a:extLst>
          </p:cNvPr>
          <p:cNvSpPr txBox="1"/>
          <p:nvPr/>
        </p:nvSpPr>
        <p:spPr>
          <a:xfrm>
            <a:off x="4063276" y="5943906"/>
            <a:ext cx="1459412" cy="646331"/>
          </a:xfrm>
          <a:prstGeom prst="rect">
            <a:avLst/>
          </a:prstGeom>
          <a:noFill/>
        </p:spPr>
        <p:txBody>
          <a:bodyPr wrap="square" rtlCol="0">
            <a:spAutoFit/>
          </a:bodyPr>
          <a:lstStyle/>
          <a:p>
            <a:pPr algn="ctr"/>
            <a:r>
              <a:rPr lang="en-US" sz="1200" b="1" dirty="0"/>
              <a:t>Plan Update to be submitted </a:t>
            </a:r>
            <a:br>
              <a:rPr lang="en-US" sz="1200" b="1" dirty="0"/>
            </a:br>
            <a:r>
              <a:rPr lang="en-US" sz="1200" b="1" dirty="0"/>
              <a:t>Dec 2026</a:t>
            </a:r>
          </a:p>
        </p:txBody>
      </p:sp>
      <p:cxnSp>
        <p:nvCxnSpPr>
          <p:cNvPr id="18" name="Straight Connector 17">
            <a:extLst>
              <a:ext uri="{FF2B5EF4-FFF2-40B4-BE49-F238E27FC236}">
                <a16:creationId xmlns:a16="http://schemas.microsoft.com/office/drawing/2014/main" id="{2DDB83ED-CF84-4A90-9E19-5F88A87FD6AB}"/>
              </a:ext>
            </a:extLst>
          </p:cNvPr>
          <p:cNvCxnSpPr>
            <a:cxnSpLocks/>
          </p:cNvCxnSpPr>
          <p:nvPr/>
        </p:nvCxnSpPr>
        <p:spPr>
          <a:xfrm>
            <a:off x="4792982" y="5617028"/>
            <a:ext cx="0" cy="3268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42318F-98FF-4A34-A7BF-675D9F14D493}"/>
              </a:ext>
            </a:extLst>
          </p:cNvPr>
          <p:cNvSpPr txBox="1"/>
          <p:nvPr/>
        </p:nvSpPr>
        <p:spPr>
          <a:xfrm>
            <a:off x="5646423" y="5943906"/>
            <a:ext cx="1459412" cy="646331"/>
          </a:xfrm>
          <a:prstGeom prst="rect">
            <a:avLst/>
          </a:prstGeom>
          <a:noFill/>
        </p:spPr>
        <p:txBody>
          <a:bodyPr wrap="square" rtlCol="0">
            <a:spAutoFit/>
          </a:bodyPr>
          <a:lstStyle/>
          <a:p>
            <a:pPr algn="ctr"/>
            <a:r>
              <a:rPr lang="en-US" sz="1200" b="1" dirty="0"/>
              <a:t>Plan Update to be submitted </a:t>
            </a:r>
            <a:br>
              <a:rPr lang="en-US" sz="1200" b="1" dirty="0"/>
            </a:br>
            <a:r>
              <a:rPr lang="en-US" sz="1200" b="1" dirty="0"/>
              <a:t>Dec 2031</a:t>
            </a:r>
          </a:p>
        </p:txBody>
      </p:sp>
      <p:cxnSp>
        <p:nvCxnSpPr>
          <p:cNvPr id="20" name="Straight Connector 19">
            <a:extLst>
              <a:ext uri="{FF2B5EF4-FFF2-40B4-BE49-F238E27FC236}">
                <a16:creationId xmlns:a16="http://schemas.microsoft.com/office/drawing/2014/main" id="{3C97F831-5B6F-4EBB-AC5F-4316BCA4F68D}"/>
              </a:ext>
            </a:extLst>
          </p:cNvPr>
          <p:cNvCxnSpPr>
            <a:cxnSpLocks/>
          </p:cNvCxnSpPr>
          <p:nvPr/>
        </p:nvCxnSpPr>
        <p:spPr>
          <a:xfrm>
            <a:off x="6376129" y="5617028"/>
            <a:ext cx="0" cy="3268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7A02E8F-E9D4-4EE2-B228-F12167EE201D}"/>
              </a:ext>
            </a:extLst>
          </p:cNvPr>
          <p:cNvSpPr txBox="1"/>
          <p:nvPr/>
        </p:nvSpPr>
        <p:spPr>
          <a:xfrm>
            <a:off x="7237551" y="5935197"/>
            <a:ext cx="1459412" cy="646331"/>
          </a:xfrm>
          <a:prstGeom prst="rect">
            <a:avLst/>
          </a:prstGeom>
          <a:noFill/>
        </p:spPr>
        <p:txBody>
          <a:bodyPr wrap="square" rtlCol="0">
            <a:spAutoFit/>
          </a:bodyPr>
          <a:lstStyle/>
          <a:p>
            <a:pPr algn="ctr"/>
            <a:r>
              <a:rPr lang="en-US" sz="1200" b="1" dirty="0"/>
              <a:t>Plan Update to be submitted </a:t>
            </a:r>
            <a:br>
              <a:rPr lang="en-US" sz="1200" b="1" dirty="0"/>
            </a:br>
            <a:r>
              <a:rPr lang="en-US" sz="1200" b="1" dirty="0"/>
              <a:t>Dec 2036</a:t>
            </a:r>
          </a:p>
        </p:txBody>
      </p:sp>
      <p:cxnSp>
        <p:nvCxnSpPr>
          <p:cNvPr id="22" name="Straight Connector 21">
            <a:extLst>
              <a:ext uri="{FF2B5EF4-FFF2-40B4-BE49-F238E27FC236}">
                <a16:creationId xmlns:a16="http://schemas.microsoft.com/office/drawing/2014/main" id="{0E993AC9-724B-4CC6-A02D-E19BD1EB614B}"/>
              </a:ext>
            </a:extLst>
          </p:cNvPr>
          <p:cNvCxnSpPr>
            <a:cxnSpLocks/>
          </p:cNvCxnSpPr>
          <p:nvPr/>
        </p:nvCxnSpPr>
        <p:spPr>
          <a:xfrm>
            <a:off x="7967257" y="5608319"/>
            <a:ext cx="0" cy="3268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83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EF13-FF3F-4B79-8EF6-D0AF7251BEBB}"/>
              </a:ext>
            </a:extLst>
          </p:cNvPr>
          <p:cNvSpPr>
            <a:spLocks noGrp="1"/>
          </p:cNvSpPr>
          <p:nvPr>
            <p:ph type="title"/>
          </p:nvPr>
        </p:nvSpPr>
        <p:spPr/>
        <p:txBody>
          <a:bodyPr/>
          <a:lstStyle/>
          <a:p>
            <a:r>
              <a:rPr lang="en-US" dirty="0"/>
              <a:t>How Did We Engage People?</a:t>
            </a:r>
          </a:p>
        </p:txBody>
      </p:sp>
      <p:pic>
        <p:nvPicPr>
          <p:cNvPr id="6" name="Content Placeholder 5" descr="Chat with solid fill">
            <a:extLst>
              <a:ext uri="{FF2B5EF4-FFF2-40B4-BE49-F238E27FC236}">
                <a16:creationId xmlns:a16="http://schemas.microsoft.com/office/drawing/2014/main" id="{5EDF6523-85F6-4726-ABB0-0214CD27A7FF}"/>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276" y="2726030"/>
            <a:ext cx="1058088" cy="1058088"/>
          </a:xfrm>
        </p:spPr>
      </p:pic>
      <p:pic>
        <p:nvPicPr>
          <p:cNvPr id="4" name="Picture 3">
            <a:extLst>
              <a:ext uri="{FF2B5EF4-FFF2-40B4-BE49-F238E27FC236}">
                <a16:creationId xmlns:a16="http://schemas.microsoft.com/office/drawing/2014/main" id="{9957F4E7-01A3-4A8F-AC73-92846D4A8A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22"/>
          <a:stretch/>
        </p:blipFill>
        <p:spPr bwMode="auto">
          <a:xfrm>
            <a:off x="7885681" y="2055494"/>
            <a:ext cx="4057124" cy="2747011"/>
          </a:xfrm>
          <a:prstGeom prst="rect">
            <a:avLst/>
          </a:prstGeom>
          <a:noFill/>
          <a:ln>
            <a:noFill/>
          </a:ln>
          <a:extLst>
            <a:ext uri="{53640926-AAD7-44D8-BBD7-CCE9431645EC}">
              <a14:shadowObscured xmlns:a14="http://schemas.microsoft.com/office/drawing/2010/main"/>
            </a:ext>
          </a:extLst>
        </p:spPr>
      </p:pic>
      <p:pic>
        <p:nvPicPr>
          <p:cNvPr id="8" name="Graphic 7" descr="Online meeting with solid fill">
            <a:extLst>
              <a:ext uri="{FF2B5EF4-FFF2-40B4-BE49-F238E27FC236}">
                <a16:creationId xmlns:a16="http://schemas.microsoft.com/office/drawing/2014/main" id="{71D663C4-1575-4F9D-9763-9FB8071BFC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7276" y="1698954"/>
            <a:ext cx="1058089" cy="1058089"/>
          </a:xfrm>
          <a:prstGeom prst="rect">
            <a:avLst/>
          </a:prstGeom>
        </p:spPr>
      </p:pic>
      <p:sp>
        <p:nvSpPr>
          <p:cNvPr id="9" name="TextBox 8">
            <a:extLst>
              <a:ext uri="{FF2B5EF4-FFF2-40B4-BE49-F238E27FC236}">
                <a16:creationId xmlns:a16="http://schemas.microsoft.com/office/drawing/2014/main" id="{924DB675-FBD7-4D38-B80A-B7D95F5128B4}"/>
              </a:ext>
            </a:extLst>
          </p:cNvPr>
          <p:cNvSpPr txBox="1"/>
          <p:nvPr/>
        </p:nvSpPr>
        <p:spPr>
          <a:xfrm>
            <a:off x="1974441" y="1934858"/>
            <a:ext cx="3746347" cy="584775"/>
          </a:xfrm>
          <a:prstGeom prst="rect">
            <a:avLst/>
          </a:prstGeom>
          <a:noFill/>
        </p:spPr>
        <p:txBody>
          <a:bodyPr wrap="none" rtlCol="0">
            <a:spAutoFit/>
          </a:bodyPr>
          <a:lstStyle/>
          <a:p>
            <a:r>
              <a:rPr lang="en-US" sz="3200" dirty="0"/>
              <a:t>7 Public Workshops</a:t>
            </a:r>
          </a:p>
        </p:txBody>
      </p:sp>
      <p:sp>
        <p:nvSpPr>
          <p:cNvPr id="10" name="TextBox 9">
            <a:extLst>
              <a:ext uri="{FF2B5EF4-FFF2-40B4-BE49-F238E27FC236}">
                <a16:creationId xmlns:a16="http://schemas.microsoft.com/office/drawing/2014/main" id="{50731BF9-F2D0-442A-843F-78E89078A032}"/>
              </a:ext>
            </a:extLst>
          </p:cNvPr>
          <p:cNvSpPr txBox="1"/>
          <p:nvPr/>
        </p:nvSpPr>
        <p:spPr>
          <a:xfrm>
            <a:off x="1974441" y="3007656"/>
            <a:ext cx="5062283" cy="584775"/>
          </a:xfrm>
          <a:prstGeom prst="rect">
            <a:avLst/>
          </a:prstGeom>
          <a:noFill/>
        </p:spPr>
        <p:txBody>
          <a:bodyPr wrap="none" rtlCol="0">
            <a:spAutoFit/>
          </a:bodyPr>
          <a:lstStyle/>
          <a:p>
            <a:r>
              <a:rPr lang="en-US" sz="3200" dirty="0"/>
              <a:t>7 SGMA Tribal Workgroups</a:t>
            </a:r>
          </a:p>
        </p:txBody>
      </p:sp>
      <p:pic>
        <p:nvPicPr>
          <p:cNvPr id="11" name="Picture 2" descr="Image result for website icon free">
            <a:extLst>
              <a:ext uri="{FF2B5EF4-FFF2-40B4-BE49-F238E27FC236}">
                <a16:creationId xmlns:a16="http://schemas.microsoft.com/office/drawing/2014/main" id="{E25C8C93-456A-46A6-B96B-A05723CCBDC0}"/>
              </a:ext>
            </a:extLst>
          </p:cNvPr>
          <p:cNvPicPr>
            <a:picLocks noChangeAspect="1" noChangeArrowheads="1"/>
          </p:cNvPicPr>
          <p:nvPr/>
        </p:nvPicPr>
        <p:blipFill>
          <a:blip r:embed="rId8" cstate="hqprint">
            <a:duotone>
              <a:schemeClr val="accent2">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8200" y="3753105"/>
            <a:ext cx="1136241" cy="11362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33324A-51D4-4E1F-AB54-04119AE58573}"/>
              </a:ext>
            </a:extLst>
          </p:cNvPr>
          <p:cNvSpPr txBox="1"/>
          <p:nvPr/>
        </p:nvSpPr>
        <p:spPr>
          <a:xfrm>
            <a:off x="1974441" y="4080454"/>
            <a:ext cx="5756512" cy="584775"/>
          </a:xfrm>
          <a:prstGeom prst="rect">
            <a:avLst/>
          </a:prstGeom>
          <a:noFill/>
        </p:spPr>
        <p:txBody>
          <a:bodyPr wrap="none" rtlCol="0">
            <a:spAutoFit/>
          </a:bodyPr>
          <a:lstStyle/>
          <a:p>
            <a:r>
              <a:rPr lang="en-US" sz="3200" dirty="0"/>
              <a:t>Website with Monthly Updates</a:t>
            </a:r>
          </a:p>
        </p:txBody>
      </p:sp>
      <p:pic>
        <p:nvPicPr>
          <p:cNvPr id="14" name="Graphic 13" descr="Email with solid fill">
            <a:extLst>
              <a:ext uri="{FF2B5EF4-FFF2-40B4-BE49-F238E27FC236}">
                <a16:creationId xmlns:a16="http://schemas.microsoft.com/office/drawing/2014/main" id="{B1FF1172-ED24-42FB-9298-EEEFDDCD3D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9120" y="4858334"/>
            <a:ext cx="914400" cy="914400"/>
          </a:xfrm>
          <a:prstGeom prst="rect">
            <a:avLst/>
          </a:prstGeom>
        </p:spPr>
      </p:pic>
      <p:sp>
        <p:nvSpPr>
          <p:cNvPr id="15" name="TextBox 14">
            <a:extLst>
              <a:ext uri="{FF2B5EF4-FFF2-40B4-BE49-F238E27FC236}">
                <a16:creationId xmlns:a16="http://schemas.microsoft.com/office/drawing/2014/main" id="{D3FCAEC3-BE65-4B8A-B3C7-85852179D93B}"/>
              </a:ext>
            </a:extLst>
          </p:cNvPr>
          <p:cNvSpPr txBox="1"/>
          <p:nvPr/>
        </p:nvSpPr>
        <p:spPr>
          <a:xfrm>
            <a:off x="1974441" y="5153252"/>
            <a:ext cx="8114529" cy="584775"/>
          </a:xfrm>
          <a:prstGeom prst="rect">
            <a:avLst/>
          </a:prstGeom>
          <a:noFill/>
        </p:spPr>
        <p:txBody>
          <a:bodyPr wrap="none" rtlCol="0">
            <a:spAutoFit/>
          </a:bodyPr>
          <a:lstStyle/>
          <a:p>
            <a:r>
              <a:rPr lang="en-US" sz="3200" dirty="0"/>
              <a:t>Regular Email Announcements and Updates</a:t>
            </a:r>
          </a:p>
        </p:txBody>
      </p:sp>
      <p:sp>
        <p:nvSpPr>
          <p:cNvPr id="13" name="TextBox 12">
            <a:extLst>
              <a:ext uri="{FF2B5EF4-FFF2-40B4-BE49-F238E27FC236}">
                <a16:creationId xmlns:a16="http://schemas.microsoft.com/office/drawing/2014/main" id="{B668ED60-D90E-4A9B-B61B-1516B35EAD3C}"/>
              </a:ext>
            </a:extLst>
          </p:cNvPr>
          <p:cNvSpPr txBox="1"/>
          <p:nvPr/>
        </p:nvSpPr>
        <p:spPr>
          <a:xfrm>
            <a:off x="10729815" y="4494728"/>
            <a:ext cx="1247970" cy="307777"/>
          </a:xfrm>
          <a:prstGeom prst="rect">
            <a:avLst/>
          </a:prstGeom>
          <a:noFill/>
        </p:spPr>
        <p:txBody>
          <a:bodyPr wrap="none" rtlCol="0">
            <a:spAutoFit/>
          </a:bodyPr>
          <a:lstStyle/>
          <a:p>
            <a:r>
              <a:rPr lang="en-US" sz="1400" dirty="0"/>
              <a:t>Workshop #1</a:t>
            </a:r>
          </a:p>
        </p:txBody>
      </p:sp>
      <p:sp>
        <p:nvSpPr>
          <p:cNvPr id="16" name="Slide Number Placeholder 3">
            <a:extLst>
              <a:ext uri="{FF2B5EF4-FFF2-40B4-BE49-F238E27FC236}">
                <a16:creationId xmlns:a16="http://schemas.microsoft.com/office/drawing/2014/main" id="{C575DEF9-FAB7-4149-A278-4BA3B5F7358F}"/>
              </a:ext>
            </a:extLst>
          </p:cNvPr>
          <p:cNvSpPr>
            <a:spLocks noGrp="1"/>
          </p:cNvSpPr>
          <p:nvPr>
            <p:ph type="sldNum" sz="quarter" idx="12"/>
          </p:nvPr>
        </p:nvSpPr>
        <p:spPr>
          <a:xfrm>
            <a:off x="9191856" y="6405571"/>
            <a:ext cx="2743200" cy="365125"/>
          </a:xfrm>
        </p:spPr>
        <p:txBody>
          <a:bodyPr/>
          <a:lstStyle/>
          <a:p>
            <a:fld id="{98A31EDE-4099-47FA-A19B-E212578DBB07}" type="slidenum">
              <a:rPr lang="en-US" sz="2000" b="1" smtClean="0"/>
              <a:pPr/>
              <a:t>9</a:t>
            </a:fld>
            <a:endParaRPr lang="en-US" sz="2000" b="1" dirty="0"/>
          </a:p>
        </p:txBody>
      </p:sp>
    </p:spTree>
    <p:extLst>
      <p:ext uri="{BB962C8B-B14F-4D97-AF65-F5344CB8AC3E}">
        <p14:creationId xmlns:p14="http://schemas.microsoft.com/office/powerpoint/2010/main" val="3347077916"/>
      </p:ext>
    </p:extLst>
  </p:cSld>
  <p:clrMapOvr>
    <a:masterClrMapping/>
  </p:clrMapOvr>
</p:sld>
</file>

<file path=ppt/theme/theme1.xml><?xml version="1.0" encoding="utf-8"?>
<a:theme xmlns:a="http://schemas.openxmlformats.org/drawingml/2006/main" name="Office Theme">
  <a:themeElements>
    <a:clrScheme name="IndioSGMA">
      <a:dk1>
        <a:sysClr val="windowText" lastClr="000000"/>
      </a:dk1>
      <a:lt1>
        <a:sysClr val="window" lastClr="FFFFFF"/>
      </a:lt1>
      <a:dk2>
        <a:srgbClr val="014573"/>
      </a:dk2>
      <a:lt2>
        <a:srgbClr val="E7E6E6"/>
      </a:lt2>
      <a:accent1>
        <a:srgbClr val="005E9E"/>
      </a:accent1>
      <a:accent2>
        <a:srgbClr val="F58C57"/>
      </a:accent2>
      <a:accent3>
        <a:srgbClr val="FFF0A9"/>
      </a:accent3>
      <a:accent4>
        <a:srgbClr val="EEAE98"/>
      </a:accent4>
      <a:accent5>
        <a:srgbClr val="9CC3E5"/>
      </a:accent5>
      <a:accent6>
        <a:srgbClr val="92D050"/>
      </a:accent6>
      <a:hlink>
        <a:srgbClr val="0563C1"/>
      </a:hlink>
      <a:folHlink>
        <a:srgbClr val="954F72"/>
      </a:folHlink>
    </a:clrScheme>
    <a:fontScheme name="IndioSGMA">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3FF0F3E2D3644882FE1AF4471F11E8" ma:contentTypeVersion="10" ma:contentTypeDescription="Create a new document." ma:contentTypeScope="" ma:versionID="daf7c9c30c78981713672caad9db2cb0">
  <xsd:schema xmlns:xsd="http://www.w3.org/2001/XMLSchema" xmlns:xs="http://www.w3.org/2001/XMLSchema" xmlns:p="http://schemas.microsoft.com/office/2006/metadata/properties" xmlns:ns2="9b5c7cd9-0ee4-42ab-9922-53e62a94f5cd" xmlns:ns3="36842e49-217d-4834-99d3-17a747adf5f9" targetNamespace="http://schemas.microsoft.com/office/2006/metadata/properties" ma:root="true" ma:fieldsID="ee43d155b37f2143740136b08a489771" ns2:_="" ns3:_="">
    <xsd:import namespace="9b5c7cd9-0ee4-42ab-9922-53e62a94f5cd"/>
    <xsd:import namespace="36842e49-217d-4834-99d3-17a747adf5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c7cd9-0ee4-42ab-9922-53e62a94f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42e49-217d-4834-99d3-17a747adf5f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EB1A15-6AC1-4787-ADE0-EBA0C12A8CA5}">
  <ds:schemaRefs>
    <ds:schemaRef ds:uri="http://schemas.microsoft.com/sharepoint/v3/contenttype/forms"/>
  </ds:schemaRefs>
</ds:datastoreItem>
</file>

<file path=customXml/itemProps2.xml><?xml version="1.0" encoding="utf-8"?>
<ds:datastoreItem xmlns:ds="http://schemas.openxmlformats.org/officeDocument/2006/customXml" ds:itemID="{651A5EC8-B4CF-49E1-BAF1-7D6D7B8FADF5}">
  <ds:schemaRefs>
    <ds:schemaRef ds:uri="36842e49-217d-4834-99d3-17a747adf5f9"/>
    <ds:schemaRef ds:uri="9b5c7cd9-0ee4-42ab-9922-53e62a94f5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C580BD-AD13-4501-844C-C90AAD27322A}">
  <ds:schemaRefs>
    <ds:schemaRef ds:uri="http://schemas.microsoft.com/office/2006/documentManagement/types"/>
    <ds:schemaRef ds:uri="http://purl.org/dc/elements/1.1/"/>
    <ds:schemaRef ds:uri="http://purl.org/dc/terms/"/>
    <ds:schemaRef ds:uri="http://purl.org/dc/dcmitype/"/>
    <ds:schemaRef ds:uri="http://schemas.microsoft.com/office/2006/metadata/properties"/>
    <ds:schemaRef ds:uri="36842e49-217d-4834-99d3-17a747adf5f9"/>
    <ds:schemaRef ds:uri="http://schemas.microsoft.com/office/infopath/2007/PartnerControls"/>
    <ds:schemaRef ds:uri="http://www.w3.org/XML/1998/namespace"/>
    <ds:schemaRef ds:uri="9b5c7cd9-0ee4-42ab-9922-53e62a94f5cd"/>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615</TotalTime>
  <Words>5991</Words>
  <Application>Microsoft Office PowerPoint</Application>
  <PresentationFormat>Widescreen</PresentationFormat>
  <Paragraphs>967</Paragraphs>
  <Slides>67</Slides>
  <Notes>67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Arial Narrow</vt:lpstr>
      <vt:lpstr>Calibri</vt:lpstr>
      <vt:lpstr>Segoe UI</vt:lpstr>
      <vt:lpstr>Segoe UI</vt:lpstr>
      <vt:lpstr>segoe ui black</vt:lpstr>
      <vt:lpstr>Times New Roman</vt:lpstr>
      <vt:lpstr>Wingdings</vt:lpstr>
      <vt:lpstr>Office Theme</vt:lpstr>
      <vt:lpstr>2022 Indio Subbasin  Water Management Plan Update:   SGMA Alternative Plan</vt:lpstr>
      <vt:lpstr>GoToMeeting – Quick How To</vt:lpstr>
      <vt:lpstr>GoToMeeting – How to Ask a Question</vt:lpstr>
      <vt:lpstr>GoToMeeting – How to Ask a Question</vt:lpstr>
      <vt:lpstr>Agenda</vt:lpstr>
      <vt:lpstr>Plan Update Team</vt:lpstr>
      <vt:lpstr>Agenda</vt:lpstr>
      <vt:lpstr>Introducing the 2022 Alternative Plan Update</vt:lpstr>
      <vt:lpstr>How Did We Engage People?</vt:lpstr>
      <vt:lpstr>Plan Area and Groundwater Sustainability Agencies (GSAs)</vt:lpstr>
      <vt:lpstr>Plan Update Builds on a Long History of Active Local Water Management</vt:lpstr>
      <vt:lpstr>Multiple Water Sources have been Developed to Ensure a Reliable Supply</vt:lpstr>
      <vt:lpstr>PowerPoint Presentation</vt:lpstr>
      <vt:lpstr>Plan Update – Goal and Objectives</vt:lpstr>
      <vt:lpstr>How is the Water Management Plan Working?</vt:lpstr>
      <vt:lpstr>How Do We Know?</vt:lpstr>
      <vt:lpstr> </vt:lpstr>
      <vt:lpstr>Agenda</vt:lpstr>
      <vt:lpstr>Plan Update describes the Indio Subbasin and How Groundwater Flows through It</vt:lpstr>
      <vt:lpstr>All Six Potential Undesirable Results are Addressed for Indio Subbasin</vt:lpstr>
      <vt:lpstr>Identifying Undesirable Results and Minimum Thresholds for Groundwater Levels</vt:lpstr>
      <vt:lpstr>MTs as Historical Lows Measured at Key Wells</vt:lpstr>
      <vt:lpstr>Groundwater Level MTs are set at Key Wells</vt:lpstr>
      <vt:lpstr>MTs for Groundwater Levels</vt:lpstr>
      <vt:lpstr>Groundwater Level MTs are Suitable Proxies  for Groundwater Storage and for Subsidence</vt:lpstr>
      <vt:lpstr>Change in Groundwater Storage</vt:lpstr>
      <vt:lpstr>Land Subsidence</vt:lpstr>
      <vt:lpstr>Groundwater Conditions: Water Quality</vt:lpstr>
      <vt:lpstr>Groundwater Conditions: Water Quality</vt:lpstr>
      <vt:lpstr>Groundwater Quality Maps: e.g., TDS</vt:lpstr>
      <vt:lpstr>Salinity Studies/SNMP </vt:lpstr>
      <vt:lpstr>Seawater Intrusion and the Salton Sea</vt:lpstr>
      <vt:lpstr>Seawater Intrusion</vt:lpstr>
      <vt:lpstr>Interconnected Surface Water and  Groundwater Dependent Ecosystems (GDEs)</vt:lpstr>
      <vt:lpstr>Assessment and Mapping of Potential GDEs</vt:lpstr>
      <vt:lpstr> </vt:lpstr>
      <vt:lpstr>Agenda</vt:lpstr>
      <vt:lpstr>Demand Forecast – 2020-2045</vt:lpstr>
      <vt:lpstr>Municipal Demands – Forecast Process</vt:lpstr>
      <vt:lpstr>Agricultural, Golf, and Other Demands</vt:lpstr>
      <vt:lpstr>Total Projected Demand (AFY)</vt:lpstr>
      <vt:lpstr>Supply Portfolio for Indio Subbasin</vt:lpstr>
      <vt:lpstr>Supply Forecast – Projected Future Supplies with Climate Change (AFY)</vt:lpstr>
      <vt:lpstr> </vt:lpstr>
      <vt:lpstr>Agenda</vt:lpstr>
      <vt:lpstr>Indio Subbasin Groundwater Model</vt:lpstr>
      <vt:lpstr>Model Update Summary</vt:lpstr>
      <vt:lpstr>Plan Scenarios – Assumptions </vt:lpstr>
      <vt:lpstr>Plan Scenarios – Assumptions </vt:lpstr>
      <vt:lpstr>Climate Change – Assumptions </vt:lpstr>
      <vt:lpstr>Climate Change – Assumptions </vt:lpstr>
      <vt:lpstr>Projects &amp; Management Actions – Selected </vt:lpstr>
      <vt:lpstr>Plan Scenarios Reflect Varying Water Supplies  and PMAs</vt:lpstr>
      <vt:lpstr>Simulation Results are Positive with Implementation of PMAs </vt:lpstr>
      <vt:lpstr>Simulation Results – Take Aways</vt:lpstr>
      <vt:lpstr> </vt:lpstr>
      <vt:lpstr>Agenda</vt:lpstr>
      <vt:lpstr>Plan Implementation Activities</vt:lpstr>
      <vt:lpstr>GSA Priorities in PMA Implementation</vt:lpstr>
      <vt:lpstr>All “With Project” Scenarios have Adequate Supply to Meet Projected Demands</vt:lpstr>
      <vt:lpstr>Simulated Water Balance Includes More Inflows than Outflows</vt:lpstr>
      <vt:lpstr>The Plan Update demonstrates that the GSAs can meet the established Plan goal “to reliably meet current and future water demands in a cost-effective and sustainable manner”.  As they have been doing over the last 20 years, GSAs will monitor trends in demand and supply availability and implement PMAs as needed. </vt:lpstr>
      <vt:lpstr> </vt:lpstr>
      <vt:lpstr>Public Comment</vt:lpstr>
      <vt:lpstr>Next Steps – Review the Plan!</vt:lpstr>
      <vt:lpstr>Next Steps – Plan Adoption &amp; Submittal</vt:lpstr>
      <vt:lpstr>Stay Involved – Visit our Website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Employee</dc:creator>
  <cp:lastModifiedBy>Iris Priestaf</cp:lastModifiedBy>
  <cp:revision>32</cp:revision>
  <cp:lastPrinted>2021-10-19T00:30:14Z</cp:lastPrinted>
  <dcterms:created xsi:type="dcterms:W3CDTF">2020-02-03T23:17:39Z</dcterms:created>
  <dcterms:modified xsi:type="dcterms:W3CDTF">2021-10-19T02:44:46Z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0x010100B63FF0F3E2D3644882FE1AF4471F11E8</vt:lpwstr>
  </property>
</Properties>
</file>