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74"/>
  </p:notesMasterIdLst>
  <p:sldIdLst>
    <p:sldId id="845" r:id="rId6"/>
    <p:sldId id="850" r:id="rId7"/>
    <p:sldId id="854" r:id="rId8"/>
    <p:sldId id="1268" r:id="rId9"/>
    <p:sldId id="856" r:id="rId10"/>
    <p:sldId id="857" r:id="rId11"/>
    <p:sldId id="858" r:id="rId12"/>
    <p:sldId id="1275" r:id="rId13"/>
    <p:sldId id="828" r:id="rId14"/>
    <p:sldId id="837" r:id="rId15"/>
    <p:sldId id="1265" r:id="rId16"/>
    <p:sldId id="1297" r:id="rId17"/>
    <p:sldId id="1270" r:id="rId18"/>
    <p:sldId id="935" r:id="rId19"/>
    <p:sldId id="1285" r:id="rId20"/>
    <p:sldId id="1244" r:id="rId21"/>
    <p:sldId id="625" r:id="rId22"/>
    <p:sldId id="627" r:id="rId23"/>
    <p:sldId id="636" r:id="rId24"/>
    <p:sldId id="1109" r:id="rId25"/>
    <p:sldId id="1242" r:id="rId26"/>
    <p:sldId id="1108" r:id="rId27"/>
    <p:sldId id="1277" r:id="rId28"/>
    <p:sldId id="1271" r:id="rId29"/>
    <p:sldId id="1280" r:id="rId30"/>
    <p:sldId id="1287" r:id="rId31"/>
    <p:sldId id="1291" r:id="rId32"/>
    <p:sldId id="1292" r:id="rId33"/>
    <p:sldId id="1243" r:id="rId34"/>
    <p:sldId id="1157" r:id="rId35"/>
    <p:sldId id="1180" r:id="rId36"/>
    <p:sldId id="291" r:id="rId37"/>
    <p:sldId id="1181" r:id="rId38"/>
    <p:sldId id="294" r:id="rId39"/>
    <p:sldId id="1182" r:id="rId40"/>
    <p:sldId id="296" r:id="rId41"/>
    <p:sldId id="298" r:id="rId42"/>
    <p:sldId id="1281" r:id="rId43"/>
    <p:sldId id="1272" r:id="rId44"/>
    <p:sldId id="1295" r:id="rId45"/>
    <p:sldId id="1286" r:id="rId46"/>
    <p:sldId id="932" r:id="rId47"/>
    <p:sldId id="1173" r:id="rId48"/>
    <p:sldId id="1253" r:id="rId49"/>
    <p:sldId id="1254" r:id="rId50"/>
    <p:sldId id="1255" r:id="rId51"/>
    <p:sldId id="1256" r:id="rId52"/>
    <p:sldId id="1267" r:id="rId53"/>
    <p:sldId id="1279" r:id="rId54"/>
    <p:sldId id="1296" r:id="rId55"/>
    <p:sldId id="1251" r:id="rId56"/>
    <p:sldId id="1259" r:id="rId57"/>
    <p:sldId id="1257" r:id="rId58"/>
    <p:sldId id="1260" r:id="rId59"/>
    <p:sldId id="1262" r:id="rId60"/>
    <p:sldId id="1288" r:id="rId61"/>
    <p:sldId id="1289" r:id="rId62"/>
    <p:sldId id="1290" r:id="rId63"/>
    <p:sldId id="1258" r:id="rId64"/>
    <p:sldId id="1263" r:id="rId65"/>
    <p:sldId id="1264" r:id="rId66"/>
    <p:sldId id="1250" r:id="rId67"/>
    <p:sldId id="1273" r:id="rId68"/>
    <p:sldId id="930" r:id="rId69"/>
    <p:sldId id="1274" r:id="rId70"/>
    <p:sldId id="931" r:id="rId71"/>
    <p:sldId id="1269" r:id="rId72"/>
    <p:sldId id="1167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win Lin" initials="EL" lastIdx="2" clrIdx="0">
    <p:extLst>
      <p:ext uri="{19B8F6BF-5375-455C-9EA6-DF929625EA0E}">
        <p15:presenceInfo xmlns:p15="http://schemas.microsoft.com/office/powerpoint/2012/main" userId="S::ELin@toddgroundwater.com::e772c361-5053-41a1-a151-470eaaebdce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FFFF99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767918-0738-4D64-9146-A9A7D2456812}" v="15" dt="2021-08-24T15:54:29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242" autoAdjust="0"/>
  </p:normalViewPr>
  <p:slideViewPr>
    <p:cSldViewPr snapToGrid="0">
      <p:cViewPr>
        <p:scale>
          <a:sx n="130" d="100"/>
          <a:sy n="130" d="100"/>
        </p:scale>
        <p:origin x="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lyn Prickett" userId="62c260f4-8d46-40ad-85fb-d57cea02b17f" providerId="ADAL" clId="{4A767918-0738-4D64-9146-A9A7D2456812}"/>
    <pc:docChg chg="undo custSel addSld delSld modSld">
      <pc:chgData name="Rosalyn Prickett" userId="62c260f4-8d46-40ad-85fb-d57cea02b17f" providerId="ADAL" clId="{4A767918-0738-4D64-9146-A9A7D2456812}" dt="2021-08-24T15:54:31.725" v="556" actId="47"/>
      <pc:docMkLst>
        <pc:docMk/>
      </pc:docMkLst>
      <pc:sldChg chg="modSp mod">
        <pc:chgData name="Rosalyn Prickett" userId="62c260f4-8d46-40ad-85fb-d57cea02b17f" providerId="ADAL" clId="{4A767918-0738-4D64-9146-A9A7D2456812}" dt="2021-08-23T21:41:20.145" v="326" actId="14100"/>
        <pc:sldMkLst>
          <pc:docMk/>
          <pc:sldMk cId="549444475" sldId="932"/>
        </pc:sldMkLst>
        <pc:spChg chg="mod">
          <ac:chgData name="Rosalyn Prickett" userId="62c260f4-8d46-40ad-85fb-d57cea02b17f" providerId="ADAL" clId="{4A767918-0738-4D64-9146-A9A7D2456812}" dt="2021-08-23T21:40:57.364" v="315" actId="14100"/>
          <ac:spMkLst>
            <pc:docMk/>
            <pc:sldMk cId="549444475" sldId="932"/>
            <ac:spMk id="4" creationId="{0E9102B8-2167-4E77-BBDC-07CB28E2B87C}"/>
          </ac:spMkLst>
        </pc:spChg>
        <pc:spChg chg="mod">
          <ac:chgData name="Rosalyn Prickett" userId="62c260f4-8d46-40ad-85fb-d57cea02b17f" providerId="ADAL" clId="{4A767918-0738-4D64-9146-A9A7D2456812}" dt="2021-08-23T21:41:20.145" v="326" actId="14100"/>
          <ac:spMkLst>
            <pc:docMk/>
            <pc:sldMk cId="549444475" sldId="932"/>
            <ac:spMk id="7" creationId="{30AAAF14-A35B-4623-BFBF-A44D6E57899D}"/>
          </ac:spMkLst>
        </pc:spChg>
      </pc:sldChg>
      <pc:sldChg chg="modSp mod">
        <pc:chgData name="Rosalyn Prickett" userId="62c260f4-8d46-40ad-85fb-d57cea02b17f" providerId="ADAL" clId="{4A767918-0738-4D64-9146-A9A7D2456812}" dt="2021-08-23T21:52:45.608" v="554" actId="20577"/>
        <pc:sldMkLst>
          <pc:docMk/>
          <pc:sldMk cId="982697963" sldId="1167"/>
        </pc:sldMkLst>
        <pc:spChg chg="mod">
          <ac:chgData name="Rosalyn Prickett" userId="62c260f4-8d46-40ad-85fb-d57cea02b17f" providerId="ADAL" clId="{4A767918-0738-4D64-9146-A9A7D2456812}" dt="2021-08-23T21:52:45.608" v="554" actId="20577"/>
          <ac:spMkLst>
            <pc:docMk/>
            <pc:sldMk cId="982697963" sldId="1167"/>
            <ac:spMk id="9" creationId="{767D3033-8706-48A0-9988-54795819ADA4}"/>
          </ac:spMkLst>
        </pc:spChg>
      </pc:sldChg>
      <pc:sldChg chg="modSp mod">
        <pc:chgData name="Rosalyn Prickett" userId="62c260f4-8d46-40ad-85fb-d57cea02b17f" providerId="ADAL" clId="{4A767918-0738-4D64-9146-A9A7D2456812}" dt="2021-08-23T21:31:00.758" v="205" actId="404"/>
        <pc:sldMkLst>
          <pc:docMk/>
          <pc:sldMk cId="463556781" sldId="1250"/>
        </pc:sldMkLst>
        <pc:spChg chg="mod">
          <ac:chgData name="Rosalyn Prickett" userId="62c260f4-8d46-40ad-85fb-d57cea02b17f" providerId="ADAL" clId="{4A767918-0738-4D64-9146-A9A7D2456812}" dt="2021-08-23T21:31:00.758" v="205" actId="404"/>
          <ac:spMkLst>
            <pc:docMk/>
            <pc:sldMk cId="463556781" sldId="1250"/>
            <ac:spMk id="9" creationId="{D0A3B8DD-8AAF-4DD4-AA7B-437FD8F22170}"/>
          </ac:spMkLst>
        </pc:spChg>
      </pc:sldChg>
      <pc:sldChg chg="addSp delSp modSp del mod">
        <pc:chgData name="Rosalyn Prickett" userId="62c260f4-8d46-40ad-85fb-d57cea02b17f" providerId="ADAL" clId="{4A767918-0738-4D64-9146-A9A7D2456812}" dt="2021-08-23T21:41:33.731" v="327" actId="47"/>
        <pc:sldMkLst>
          <pc:docMk/>
          <pc:sldMk cId="4057788995" sldId="1252"/>
        </pc:sldMkLst>
        <pc:spChg chg="add del mod">
          <ac:chgData name="Rosalyn Prickett" userId="62c260f4-8d46-40ad-85fb-d57cea02b17f" providerId="ADAL" clId="{4A767918-0738-4D64-9146-A9A7D2456812}" dt="2021-08-23T21:36:01.203" v="259" actId="478"/>
          <ac:spMkLst>
            <pc:docMk/>
            <pc:sldMk cId="4057788995" sldId="1252"/>
            <ac:spMk id="8" creationId="{A9BCB6F6-2B60-4CE0-A2F2-1A327CE647B8}"/>
          </ac:spMkLst>
        </pc:spChg>
        <pc:spChg chg="add mod">
          <ac:chgData name="Rosalyn Prickett" userId="62c260f4-8d46-40ad-85fb-d57cea02b17f" providerId="ADAL" clId="{4A767918-0738-4D64-9146-A9A7D2456812}" dt="2021-08-23T21:36:38.892" v="268" actId="20577"/>
          <ac:spMkLst>
            <pc:docMk/>
            <pc:sldMk cId="4057788995" sldId="1252"/>
            <ac:spMk id="12" creationId="{B6A7AAD8-3726-40BA-9607-B9DD95BC743F}"/>
          </ac:spMkLst>
        </pc:spChg>
        <pc:spChg chg="add del mod">
          <ac:chgData name="Rosalyn Prickett" userId="62c260f4-8d46-40ad-85fb-d57cea02b17f" providerId="ADAL" clId="{4A767918-0738-4D64-9146-A9A7D2456812}" dt="2021-08-23T21:36:57.054" v="279" actId="478"/>
          <ac:spMkLst>
            <pc:docMk/>
            <pc:sldMk cId="4057788995" sldId="1252"/>
            <ac:spMk id="13" creationId="{6B49E844-73B6-4C2D-B934-878757BEAB79}"/>
          </ac:spMkLst>
        </pc:spChg>
        <pc:cxnChg chg="add del mod">
          <ac:chgData name="Rosalyn Prickett" userId="62c260f4-8d46-40ad-85fb-d57cea02b17f" providerId="ADAL" clId="{4A767918-0738-4D64-9146-A9A7D2456812}" dt="2021-08-23T21:36:01.789" v="260" actId="478"/>
          <ac:cxnSpMkLst>
            <pc:docMk/>
            <pc:sldMk cId="4057788995" sldId="1252"/>
            <ac:cxnSpMk id="7" creationId="{4279489E-65AD-4D4B-A04A-7B3B2BDE0442}"/>
          </ac:cxnSpMkLst>
        </pc:cxnChg>
        <pc:cxnChg chg="add del mod">
          <ac:chgData name="Rosalyn Prickett" userId="62c260f4-8d46-40ad-85fb-d57cea02b17f" providerId="ADAL" clId="{4A767918-0738-4D64-9146-A9A7D2456812}" dt="2021-08-23T21:35:59.804" v="257" actId="478"/>
          <ac:cxnSpMkLst>
            <pc:docMk/>
            <pc:sldMk cId="4057788995" sldId="1252"/>
            <ac:cxnSpMk id="10" creationId="{2AF67EA4-BE0F-4655-ABF1-5AA6B89CD16B}"/>
          </ac:cxnSpMkLst>
        </pc:cxnChg>
      </pc:sldChg>
      <pc:sldChg chg="addSp modSp mod">
        <pc:chgData name="Rosalyn Prickett" userId="62c260f4-8d46-40ad-85fb-d57cea02b17f" providerId="ADAL" clId="{4A767918-0738-4D64-9146-A9A7D2456812}" dt="2021-08-23T21:37:43.973" v="297" actId="14100"/>
        <pc:sldMkLst>
          <pc:docMk/>
          <pc:sldMk cId="3062245709" sldId="1257"/>
        </pc:sldMkLst>
        <pc:spChg chg="add mod">
          <ac:chgData name="Rosalyn Prickett" userId="62c260f4-8d46-40ad-85fb-d57cea02b17f" providerId="ADAL" clId="{4A767918-0738-4D64-9146-A9A7D2456812}" dt="2021-08-23T21:37:43.973" v="297" actId="14100"/>
          <ac:spMkLst>
            <pc:docMk/>
            <pc:sldMk cId="3062245709" sldId="1257"/>
            <ac:spMk id="7" creationId="{DCB5B929-FC33-4BC7-88BA-B3377F6C903F}"/>
          </ac:spMkLst>
        </pc:spChg>
      </pc:sldChg>
      <pc:sldChg chg="addSp modSp mod">
        <pc:chgData name="Rosalyn Prickett" userId="62c260f4-8d46-40ad-85fb-d57cea02b17f" providerId="ADAL" clId="{4A767918-0738-4D64-9146-A9A7D2456812}" dt="2021-08-23T21:49:57.329" v="552" actId="1036"/>
        <pc:sldMkLst>
          <pc:docMk/>
          <pc:sldMk cId="4076456063" sldId="1258"/>
        </pc:sldMkLst>
        <pc:spChg chg="mod">
          <ac:chgData name="Rosalyn Prickett" userId="62c260f4-8d46-40ad-85fb-d57cea02b17f" providerId="ADAL" clId="{4A767918-0738-4D64-9146-A9A7D2456812}" dt="2021-08-23T21:46:29.434" v="472" actId="1076"/>
          <ac:spMkLst>
            <pc:docMk/>
            <pc:sldMk cId="4076456063" sldId="1258"/>
            <ac:spMk id="2" creationId="{6FFBD0E0-5870-418C-989E-11752210DD5F}"/>
          </ac:spMkLst>
        </pc:spChg>
        <pc:spChg chg="add mod ord">
          <ac:chgData name="Rosalyn Prickett" userId="62c260f4-8d46-40ad-85fb-d57cea02b17f" providerId="ADAL" clId="{4A767918-0738-4D64-9146-A9A7D2456812}" dt="2021-08-23T21:49:57.329" v="552" actId="1036"/>
          <ac:spMkLst>
            <pc:docMk/>
            <pc:sldMk cId="4076456063" sldId="1258"/>
            <ac:spMk id="4" creationId="{E59227D5-F950-4026-82FA-5C1A29844728}"/>
          </ac:spMkLst>
        </pc:spChg>
        <pc:spChg chg="add mod">
          <ac:chgData name="Rosalyn Prickett" userId="62c260f4-8d46-40ad-85fb-d57cea02b17f" providerId="ADAL" clId="{4A767918-0738-4D64-9146-A9A7D2456812}" dt="2021-08-23T21:37:58.116" v="299" actId="1076"/>
          <ac:spMkLst>
            <pc:docMk/>
            <pc:sldMk cId="4076456063" sldId="1258"/>
            <ac:spMk id="6" creationId="{FC76D4D4-9797-475B-99DD-E1202E15D6A8}"/>
          </ac:spMkLst>
        </pc:spChg>
        <pc:spChg chg="add mod">
          <ac:chgData name="Rosalyn Prickett" userId="62c260f4-8d46-40ad-85fb-d57cea02b17f" providerId="ADAL" clId="{4A767918-0738-4D64-9146-A9A7D2456812}" dt="2021-08-23T21:46:05.585" v="469" actId="1076"/>
          <ac:spMkLst>
            <pc:docMk/>
            <pc:sldMk cId="4076456063" sldId="1258"/>
            <ac:spMk id="9" creationId="{4E400481-961F-48E9-AD80-F7FE66A64792}"/>
          </ac:spMkLst>
        </pc:spChg>
        <pc:spChg chg="add mod">
          <ac:chgData name="Rosalyn Prickett" userId="62c260f4-8d46-40ad-85fb-d57cea02b17f" providerId="ADAL" clId="{4A767918-0738-4D64-9146-A9A7D2456812}" dt="2021-08-23T21:49:57.329" v="552" actId="1036"/>
          <ac:spMkLst>
            <pc:docMk/>
            <pc:sldMk cId="4076456063" sldId="1258"/>
            <ac:spMk id="10" creationId="{41D3239B-811D-42ED-B2D4-6808566986A4}"/>
          </ac:spMkLst>
        </pc:spChg>
        <pc:spChg chg="add mod">
          <ac:chgData name="Rosalyn Prickett" userId="62c260f4-8d46-40ad-85fb-d57cea02b17f" providerId="ADAL" clId="{4A767918-0738-4D64-9146-A9A7D2456812}" dt="2021-08-23T21:49:57.329" v="552" actId="1036"/>
          <ac:spMkLst>
            <pc:docMk/>
            <pc:sldMk cId="4076456063" sldId="1258"/>
            <ac:spMk id="11" creationId="{F84E57F4-7429-497B-B05B-C61A78FC3CE5}"/>
          </ac:spMkLst>
        </pc:spChg>
        <pc:spChg chg="add mod">
          <ac:chgData name="Rosalyn Prickett" userId="62c260f4-8d46-40ad-85fb-d57cea02b17f" providerId="ADAL" clId="{4A767918-0738-4D64-9146-A9A7D2456812}" dt="2021-08-23T21:49:57.329" v="552" actId="1036"/>
          <ac:spMkLst>
            <pc:docMk/>
            <pc:sldMk cId="4076456063" sldId="1258"/>
            <ac:spMk id="12" creationId="{F77573D0-F1D8-4360-B97D-5A6CA4DCB547}"/>
          </ac:spMkLst>
        </pc:spChg>
        <pc:picChg chg="add mod modCrop">
          <ac:chgData name="Rosalyn Prickett" userId="62c260f4-8d46-40ad-85fb-d57cea02b17f" providerId="ADAL" clId="{4A767918-0738-4D64-9146-A9A7D2456812}" dt="2021-08-23T21:48:56.333" v="517" actId="732"/>
          <ac:picMkLst>
            <pc:docMk/>
            <pc:sldMk cId="4076456063" sldId="1258"/>
            <ac:picMk id="8" creationId="{C562D909-5A3A-4021-89C2-13D53812AF5E}"/>
          </ac:picMkLst>
        </pc:picChg>
        <pc:picChg chg="add mod modCrop">
          <ac:chgData name="Rosalyn Prickett" userId="62c260f4-8d46-40ad-85fb-d57cea02b17f" providerId="ADAL" clId="{4A767918-0738-4D64-9146-A9A7D2456812}" dt="2021-08-23T21:49:35.188" v="550" actId="1035"/>
          <ac:picMkLst>
            <pc:docMk/>
            <pc:sldMk cId="4076456063" sldId="1258"/>
            <ac:picMk id="13" creationId="{069F8701-990B-4633-B602-88477CD00FF4}"/>
          </ac:picMkLst>
        </pc:picChg>
      </pc:sldChg>
      <pc:sldChg chg="addSp modSp mod">
        <pc:chgData name="Rosalyn Prickett" userId="62c260f4-8d46-40ad-85fb-d57cea02b17f" providerId="ADAL" clId="{4A767918-0738-4D64-9146-A9A7D2456812}" dt="2021-08-23T21:37:21.065" v="290" actId="14100"/>
        <pc:sldMkLst>
          <pc:docMk/>
          <pc:sldMk cId="1060937023" sldId="1259"/>
        </pc:sldMkLst>
        <pc:spChg chg="add mod">
          <ac:chgData name="Rosalyn Prickett" userId="62c260f4-8d46-40ad-85fb-d57cea02b17f" providerId="ADAL" clId="{4A767918-0738-4D64-9146-A9A7D2456812}" dt="2021-08-23T21:37:21.065" v="290" actId="14100"/>
          <ac:spMkLst>
            <pc:docMk/>
            <pc:sldMk cId="1060937023" sldId="1259"/>
            <ac:spMk id="6" creationId="{E6B01387-F1FA-499C-AE15-0834833143BC}"/>
          </ac:spMkLst>
        </pc:spChg>
      </pc:sldChg>
      <pc:sldChg chg="addSp modSp mod">
        <pc:chgData name="Rosalyn Prickett" userId="62c260f4-8d46-40ad-85fb-d57cea02b17f" providerId="ADAL" clId="{4A767918-0738-4D64-9146-A9A7D2456812}" dt="2021-08-23T21:38:29.067" v="305" actId="14100"/>
        <pc:sldMkLst>
          <pc:docMk/>
          <pc:sldMk cId="3009041816" sldId="1263"/>
        </pc:sldMkLst>
        <pc:spChg chg="add mod">
          <ac:chgData name="Rosalyn Prickett" userId="62c260f4-8d46-40ad-85fb-d57cea02b17f" providerId="ADAL" clId="{4A767918-0738-4D64-9146-A9A7D2456812}" dt="2021-08-23T21:38:29.067" v="305" actId="14100"/>
          <ac:spMkLst>
            <pc:docMk/>
            <pc:sldMk cId="3009041816" sldId="1263"/>
            <ac:spMk id="7" creationId="{29279BB0-6176-4574-A31E-09769494CED0}"/>
          </ac:spMkLst>
        </pc:spChg>
      </pc:sldChg>
      <pc:sldChg chg="addSp modSp mod">
        <pc:chgData name="Rosalyn Prickett" userId="62c260f4-8d46-40ad-85fb-d57cea02b17f" providerId="ADAL" clId="{4A767918-0738-4D64-9146-A9A7D2456812}" dt="2021-08-23T21:38:17.956" v="303" actId="14100"/>
        <pc:sldMkLst>
          <pc:docMk/>
          <pc:sldMk cId="3952696126" sldId="1264"/>
        </pc:sldMkLst>
        <pc:spChg chg="add mod">
          <ac:chgData name="Rosalyn Prickett" userId="62c260f4-8d46-40ad-85fb-d57cea02b17f" providerId="ADAL" clId="{4A767918-0738-4D64-9146-A9A7D2456812}" dt="2021-08-23T21:38:17.956" v="303" actId="14100"/>
          <ac:spMkLst>
            <pc:docMk/>
            <pc:sldMk cId="3952696126" sldId="1264"/>
            <ac:spMk id="6" creationId="{F38B03F3-AB0A-4FAF-B300-C4543F0B3E7B}"/>
          </ac:spMkLst>
        </pc:spChg>
      </pc:sldChg>
      <pc:sldChg chg="del">
        <pc:chgData name="Rosalyn Prickett" userId="62c260f4-8d46-40ad-85fb-d57cea02b17f" providerId="ADAL" clId="{4A767918-0738-4D64-9146-A9A7D2456812}" dt="2021-08-24T15:54:31.725" v="556" actId="47"/>
        <pc:sldMkLst>
          <pc:docMk/>
          <pc:sldMk cId="533369866" sldId="1266"/>
        </pc:sldMkLst>
      </pc:sldChg>
      <pc:sldChg chg="modSp mod">
        <pc:chgData name="Rosalyn Prickett" userId="62c260f4-8d46-40ad-85fb-d57cea02b17f" providerId="ADAL" clId="{4A767918-0738-4D64-9146-A9A7D2456812}" dt="2021-08-23T21:29:16.036" v="123" actId="1035"/>
        <pc:sldMkLst>
          <pc:docMk/>
          <pc:sldMk cId="3180289514" sldId="1280"/>
        </pc:sldMkLst>
        <pc:spChg chg="mod">
          <ac:chgData name="Rosalyn Prickett" userId="62c260f4-8d46-40ad-85fb-d57cea02b17f" providerId="ADAL" clId="{4A767918-0738-4D64-9146-A9A7D2456812}" dt="2021-08-23T21:28:44.734" v="114" actId="1076"/>
          <ac:spMkLst>
            <pc:docMk/>
            <pc:sldMk cId="3180289514" sldId="1280"/>
            <ac:spMk id="9" creationId="{2BB29E28-703C-42D7-B349-DDAA2358B517}"/>
          </ac:spMkLst>
        </pc:spChg>
        <pc:spChg chg="mod">
          <ac:chgData name="Rosalyn Prickett" userId="62c260f4-8d46-40ad-85fb-d57cea02b17f" providerId="ADAL" clId="{4A767918-0738-4D64-9146-A9A7D2456812}" dt="2021-08-23T21:28:46.785" v="115" actId="1076"/>
          <ac:spMkLst>
            <pc:docMk/>
            <pc:sldMk cId="3180289514" sldId="1280"/>
            <ac:spMk id="11" creationId="{A01C4257-9FBC-45BB-8529-89A310BF6B71}"/>
          </ac:spMkLst>
        </pc:spChg>
        <pc:spChg chg="mod">
          <ac:chgData name="Rosalyn Prickett" userId="62c260f4-8d46-40ad-85fb-d57cea02b17f" providerId="ADAL" clId="{4A767918-0738-4D64-9146-A9A7D2456812}" dt="2021-08-23T21:28:50.546" v="116" actId="1076"/>
          <ac:spMkLst>
            <pc:docMk/>
            <pc:sldMk cId="3180289514" sldId="1280"/>
            <ac:spMk id="15" creationId="{2E45D56A-C4B3-4117-9B09-F549C59351BC}"/>
          </ac:spMkLst>
        </pc:spChg>
        <pc:spChg chg="mod">
          <ac:chgData name="Rosalyn Prickett" userId="62c260f4-8d46-40ad-85fb-d57cea02b17f" providerId="ADAL" clId="{4A767918-0738-4D64-9146-A9A7D2456812}" dt="2021-08-23T21:28:54.293" v="117" actId="1076"/>
          <ac:spMkLst>
            <pc:docMk/>
            <pc:sldMk cId="3180289514" sldId="1280"/>
            <ac:spMk id="20" creationId="{21614A0B-608A-419B-8AC4-9F35A7F177E9}"/>
          </ac:spMkLst>
        </pc:spChg>
        <pc:spChg chg="mod">
          <ac:chgData name="Rosalyn Prickett" userId="62c260f4-8d46-40ad-85fb-d57cea02b17f" providerId="ADAL" clId="{4A767918-0738-4D64-9146-A9A7D2456812}" dt="2021-08-23T21:29:16.036" v="123" actId="1035"/>
          <ac:spMkLst>
            <pc:docMk/>
            <pc:sldMk cId="3180289514" sldId="1280"/>
            <ac:spMk id="23" creationId="{A3E9F269-DDEF-4E16-8D50-328D4333F048}"/>
          </ac:spMkLst>
        </pc:spChg>
      </pc:sldChg>
      <pc:sldChg chg="modSp mod">
        <pc:chgData name="Rosalyn Prickett" userId="62c260f4-8d46-40ad-85fb-d57cea02b17f" providerId="ADAL" clId="{4A767918-0738-4D64-9146-A9A7D2456812}" dt="2021-08-23T21:39:37.826" v="307" actId="1076"/>
        <pc:sldMkLst>
          <pc:docMk/>
          <pc:sldMk cId="3223638038" sldId="1286"/>
        </pc:sldMkLst>
        <pc:picChg chg="mod">
          <ac:chgData name="Rosalyn Prickett" userId="62c260f4-8d46-40ad-85fb-d57cea02b17f" providerId="ADAL" clId="{4A767918-0738-4D64-9146-A9A7D2456812}" dt="2021-08-23T21:39:37.826" v="307" actId="1076"/>
          <ac:picMkLst>
            <pc:docMk/>
            <pc:sldMk cId="3223638038" sldId="1286"/>
            <ac:picMk id="6" creationId="{20CDA772-70DA-4757-9BCB-5EF3D1A3C0FC}"/>
          </ac:picMkLst>
        </pc:picChg>
      </pc:sldChg>
      <pc:sldChg chg="modSp mod">
        <pc:chgData name="Rosalyn Prickett" userId="62c260f4-8d46-40ad-85fb-d57cea02b17f" providerId="ADAL" clId="{4A767918-0738-4D64-9146-A9A7D2456812}" dt="2021-08-23T21:30:10.514" v="149" actId="20577"/>
        <pc:sldMkLst>
          <pc:docMk/>
          <pc:sldMk cId="1057610867" sldId="1287"/>
        </pc:sldMkLst>
        <pc:spChg chg="mod">
          <ac:chgData name="Rosalyn Prickett" userId="62c260f4-8d46-40ad-85fb-d57cea02b17f" providerId="ADAL" clId="{4A767918-0738-4D64-9146-A9A7D2456812}" dt="2021-08-23T21:30:10.514" v="149" actId="20577"/>
          <ac:spMkLst>
            <pc:docMk/>
            <pc:sldMk cId="1057610867" sldId="1287"/>
            <ac:spMk id="3" creationId="{7C8A883F-4910-459B-8A77-E879FED9151E}"/>
          </ac:spMkLst>
        </pc:spChg>
      </pc:sldChg>
      <pc:sldChg chg="add">
        <pc:chgData name="Rosalyn Prickett" userId="62c260f4-8d46-40ad-85fb-d57cea02b17f" providerId="ADAL" clId="{4A767918-0738-4D64-9146-A9A7D2456812}" dt="2021-08-24T15:54:29.589" v="555"/>
        <pc:sldMkLst>
          <pc:docMk/>
          <pc:sldMk cId="1920891835" sldId="129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6351BD-1620-43FC-A874-2EC663673BEF}" type="doc">
      <dgm:prSet loTypeId="urn:microsoft.com/office/officeart/2005/8/layout/b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74F10C8-19FF-46F8-873C-3FB14DDBFFEC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Assess existing Plan</a:t>
          </a:r>
        </a:p>
      </dgm:t>
    </dgm:pt>
    <dgm:pt modelId="{0187E531-5EAC-4C39-A289-B2F1B32E1C24}" type="parTrans" cxnId="{6CFFA2BE-2558-4499-BA5A-E0D49C99D16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3E4BA47-6934-4A43-8A81-4B62A4CC476B}" type="sibTrans" cxnId="{6CFFA2BE-2558-4499-BA5A-E0D49C99D16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5D28B2C-C294-4D36-A71C-76F06508ED74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Document groundwater conditions</a:t>
          </a:r>
        </a:p>
      </dgm:t>
    </dgm:pt>
    <dgm:pt modelId="{FE43FCBE-9257-4D43-B448-17003106BE81}" type="parTrans" cxnId="{F57F494F-6158-4B53-B9EB-722C0457C7A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70C05F0-A988-4F54-8BDA-9436CA640F28}" type="sibTrans" cxnId="{F57F494F-6158-4B53-B9EB-722C0457C7A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BD2D1EE-4354-42BA-9E91-5346BCAFEB6F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Evaluate water demand and supply</a:t>
          </a:r>
        </a:p>
      </dgm:t>
    </dgm:pt>
    <dgm:pt modelId="{D2042525-5DC6-43D5-A40D-C437F2761D0F}" type="parTrans" cxnId="{F0DF5C6B-428E-42C4-9A97-9583F3EF88A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25AAD35-0922-4C1F-8409-0B2CE781B10C}" type="sibTrans" cxnId="{F0DF5C6B-428E-42C4-9A97-9583F3EF88A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84DE70D-56B2-4019-9249-C0913F39A809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Update numerical model</a:t>
          </a:r>
        </a:p>
      </dgm:t>
    </dgm:pt>
    <dgm:pt modelId="{DD3CDE4D-ACB2-4F80-9BE9-37129443667E}" type="parTrans" cxnId="{DAE7AA90-1248-4224-BCFA-8ECC5575718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76968A4-679D-4970-84C0-B2E85553F9D3}" type="sibTrans" cxnId="{DAE7AA90-1248-4224-BCFA-8ECC5575718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5EBC978-4EA7-4AEE-A2EA-B8EAA9AF6D8C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Consider emerging issues</a:t>
          </a:r>
        </a:p>
      </dgm:t>
    </dgm:pt>
    <dgm:pt modelId="{12EE614B-F3B8-4FBD-BB2F-9B3DB867A69C}" type="parTrans" cxnId="{D970086C-6BD2-49D4-885F-BD46468BE7A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D7FEED6-DEB9-4A70-8122-9868D6478DCB}" type="sibTrans" cxnId="{D970086C-6BD2-49D4-885F-BD46468BE7A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0DE105B-BD2D-4A76-9CC4-E15E379B1A10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Establish sustainability goals + criteria</a:t>
          </a:r>
        </a:p>
      </dgm:t>
    </dgm:pt>
    <dgm:pt modelId="{DD22C2B1-B3D4-4BBC-A40E-830825A8FE9A}" type="parTrans" cxnId="{7071A055-BDFE-41D1-8459-B3DEA05AC5A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D4DFB1C-2BC7-4D1D-97EC-E81E9829F76C}" type="sibTrans" cxnId="{7071A055-BDFE-41D1-8459-B3DEA05AC5A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85DC583-69EE-4189-A036-4B702F6764CE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Evaluate management actions</a:t>
          </a:r>
        </a:p>
      </dgm:t>
    </dgm:pt>
    <dgm:pt modelId="{D5D37C44-E472-48DF-8264-9C2621607617}" type="parTrans" cxnId="{85BB75B6-E1CB-413B-9A1D-2E90C41B29A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FAE0A80-68D8-4433-810D-236AD23CE52D}" type="sibTrans" cxnId="{85BB75B6-E1CB-413B-9A1D-2E90C41B29A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7EBBEA1-DA95-45A2-875C-FAD632E76F26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Assess monitoring programs</a:t>
          </a:r>
        </a:p>
      </dgm:t>
    </dgm:pt>
    <dgm:pt modelId="{258BA6A5-6C7F-4C40-8241-2C9180356C41}" type="parTrans" cxnId="{F2F3BAF0-8C76-498F-B5BA-BB88168A53A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3D4A738-9A32-452E-ADAF-8C5D08B35262}" type="sibTrans" cxnId="{F2F3BAF0-8C76-498F-B5BA-BB88168A53A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14FB192-C106-4C03-AA8B-018C3E842B8D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Update implementation plan</a:t>
          </a:r>
        </a:p>
      </dgm:t>
    </dgm:pt>
    <dgm:pt modelId="{5440C51B-B7BF-42B0-BBCF-C00E129960ED}" type="parTrans" cxnId="{421ED8E6-5FD0-4C8C-B0D9-FD352C8FCE5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13774BD-E41D-40D9-961B-7803C393122C}" type="sibTrans" cxnId="{421ED8E6-5FD0-4C8C-B0D9-FD352C8FCE5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16CEC58-3ED5-445A-A5BC-5EAE0CABED51}" type="pres">
      <dgm:prSet presAssocID="{4D6351BD-1620-43FC-A874-2EC663673BEF}" presName="Name0" presStyleCnt="0">
        <dgm:presLayoutVars>
          <dgm:dir/>
          <dgm:resizeHandles/>
        </dgm:presLayoutVars>
      </dgm:prSet>
      <dgm:spPr/>
    </dgm:pt>
    <dgm:pt modelId="{C8EBBDCF-D6AB-4310-B139-0058A9677EB0}" type="pres">
      <dgm:prSet presAssocID="{A74F10C8-19FF-46F8-873C-3FB14DDBFFEC}" presName="compNode" presStyleCnt="0"/>
      <dgm:spPr/>
    </dgm:pt>
    <dgm:pt modelId="{DC28C2F2-7514-4290-B37F-FCB280972BFC}" type="pres">
      <dgm:prSet presAssocID="{A74F10C8-19FF-46F8-873C-3FB14DDBFFEC}" presName="dummyConnPt" presStyleCnt="0"/>
      <dgm:spPr/>
    </dgm:pt>
    <dgm:pt modelId="{AB86E846-F6AA-480F-A933-07834B35D284}" type="pres">
      <dgm:prSet presAssocID="{A74F10C8-19FF-46F8-873C-3FB14DDBFFEC}" presName="node" presStyleLbl="node1" presStyleIdx="0" presStyleCnt="9">
        <dgm:presLayoutVars>
          <dgm:bulletEnabled val="1"/>
        </dgm:presLayoutVars>
      </dgm:prSet>
      <dgm:spPr/>
    </dgm:pt>
    <dgm:pt modelId="{6FC6C8BA-A8CA-4B41-AC2C-2594A74B562A}" type="pres">
      <dgm:prSet presAssocID="{B3E4BA47-6934-4A43-8A81-4B62A4CC476B}" presName="sibTrans" presStyleLbl="bgSibTrans2D1" presStyleIdx="0" presStyleCnt="8"/>
      <dgm:spPr/>
    </dgm:pt>
    <dgm:pt modelId="{38E3327B-45D9-45E0-8072-526B02483C3F}" type="pres">
      <dgm:prSet presAssocID="{A5D28B2C-C294-4D36-A71C-76F06508ED74}" presName="compNode" presStyleCnt="0"/>
      <dgm:spPr/>
    </dgm:pt>
    <dgm:pt modelId="{42EBFF39-2C76-4CEA-AE20-D0EEF510C412}" type="pres">
      <dgm:prSet presAssocID="{A5D28B2C-C294-4D36-A71C-76F06508ED74}" presName="dummyConnPt" presStyleCnt="0"/>
      <dgm:spPr/>
    </dgm:pt>
    <dgm:pt modelId="{6F68EDB6-CF9D-42E4-9DB5-FB1B66D36880}" type="pres">
      <dgm:prSet presAssocID="{A5D28B2C-C294-4D36-A71C-76F06508ED74}" presName="node" presStyleLbl="node1" presStyleIdx="1" presStyleCnt="9">
        <dgm:presLayoutVars>
          <dgm:bulletEnabled val="1"/>
        </dgm:presLayoutVars>
      </dgm:prSet>
      <dgm:spPr/>
    </dgm:pt>
    <dgm:pt modelId="{F2D580F7-770F-44DA-AD39-DE87F1FF4C56}" type="pres">
      <dgm:prSet presAssocID="{270C05F0-A988-4F54-8BDA-9436CA640F28}" presName="sibTrans" presStyleLbl="bgSibTrans2D1" presStyleIdx="1" presStyleCnt="8"/>
      <dgm:spPr/>
    </dgm:pt>
    <dgm:pt modelId="{3A31A10D-D95E-4D82-8DBC-CCDE1BF3062D}" type="pres">
      <dgm:prSet presAssocID="{4BD2D1EE-4354-42BA-9E91-5346BCAFEB6F}" presName="compNode" presStyleCnt="0"/>
      <dgm:spPr/>
    </dgm:pt>
    <dgm:pt modelId="{E518E6CA-2CCC-42E5-AC89-606E189851FD}" type="pres">
      <dgm:prSet presAssocID="{4BD2D1EE-4354-42BA-9E91-5346BCAFEB6F}" presName="dummyConnPt" presStyleCnt="0"/>
      <dgm:spPr/>
    </dgm:pt>
    <dgm:pt modelId="{2DEA3B5D-EADC-4CED-8844-1A377FD64ACF}" type="pres">
      <dgm:prSet presAssocID="{4BD2D1EE-4354-42BA-9E91-5346BCAFEB6F}" presName="node" presStyleLbl="node1" presStyleIdx="2" presStyleCnt="9">
        <dgm:presLayoutVars>
          <dgm:bulletEnabled val="1"/>
        </dgm:presLayoutVars>
      </dgm:prSet>
      <dgm:spPr/>
    </dgm:pt>
    <dgm:pt modelId="{6794D71C-69BC-4CD4-ACED-D6FE2BE0933F}" type="pres">
      <dgm:prSet presAssocID="{C25AAD35-0922-4C1F-8409-0B2CE781B10C}" presName="sibTrans" presStyleLbl="bgSibTrans2D1" presStyleIdx="2" presStyleCnt="8"/>
      <dgm:spPr/>
    </dgm:pt>
    <dgm:pt modelId="{BA80478C-1AF7-4737-B1C1-C2A918EB69A7}" type="pres">
      <dgm:prSet presAssocID="{084DE70D-56B2-4019-9249-C0913F39A809}" presName="compNode" presStyleCnt="0"/>
      <dgm:spPr/>
    </dgm:pt>
    <dgm:pt modelId="{6EE1F573-1427-4AE6-8FA0-8C199013AD56}" type="pres">
      <dgm:prSet presAssocID="{084DE70D-56B2-4019-9249-C0913F39A809}" presName="dummyConnPt" presStyleCnt="0"/>
      <dgm:spPr/>
    </dgm:pt>
    <dgm:pt modelId="{100F18DF-DA4A-424E-954A-0D03A44D0F10}" type="pres">
      <dgm:prSet presAssocID="{084DE70D-56B2-4019-9249-C0913F39A809}" presName="node" presStyleLbl="node1" presStyleIdx="3" presStyleCnt="9">
        <dgm:presLayoutVars>
          <dgm:bulletEnabled val="1"/>
        </dgm:presLayoutVars>
      </dgm:prSet>
      <dgm:spPr/>
    </dgm:pt>
    <dgm:pt modelId="{99E7CE73-6A18-4CFE-91C9-BAB9EF5A51F8}" type="pres">
      <dgm:prSet presAssocID="{A76968A4-679D-4970-84C0-B2E85553F9D3}" presName="sibTrans" presStyleLbl="bgSibTrans2D1" presStyleIdx="3" presStyleCnt="8"/>
      <dgm:spPr/>
    </dgm:pt>
    <dgm:pt modelId="{3BCDE724-60A3-4441-9407-0DAC6DC84BAB}" type="pres">
      <dgm:prSet presAssocID="{A5EBC978-4EA7-4AEE-A2EA-B8EAA9AF6D8C}" presName="compNode" presStyleCnt="0"/>
      <dgm:spPr/>
    </dgm:pt>
    <dgm:pt modelId="{EE4E4A6F-640B-482D-9D19-4891EE14B5C5}" type="pres">
      <dgm:prSet presAssocID="{A5EBC978-4EA7-4AEE-A2EA-B8EAA9AF6D8C}" presName="dummyConnPt" presStyleCnt="0"/>
      <dgm:spPr/>
    </dgm:pt>
    <dgm:pt modelId="{D0B90077-51A8-49C2-B53F-005CFF6AE47E}" type="pres">
      <dgm:prSet presAssocID="{A5EBC978-4EA7-4AEE-A2EA-B8EAA9AF6D8C}" presName="node" presStyleLbl="node1" presStyleIdx="4" presStyleCnt="9">
        <dgm:presLayoutVars>
          <dgm:bulletEnabled val="1"/>
        </dgm:presLayoutVars>
      </dgm:prSet>
      <dgm:spPr/>
    </dgm:pt>
    <dgm:pt modelId="{B5856920-0BD2-4ADA-8260-90D2F807EF3B}" type="pres">
      <dgm:prSet presAssocID="{CD7FEED6-DEB9-4A70-8122-9868D6478DCB}" presName="sibTrans" presStyleLbl="bgSibTrans2D1" presStyleIdx="4" presStyleCnt="8"/>
      <dgm:spPr/>
    </dgm:pt>
    <dgm:pt modelId="{1FF8EC9C-C820-4720-BA46-3919561EE268}" type="pres">
      <dgm:prSet presAssocID="{60DE105B-BD2D-4A76-9CC4-E15E379B1A10}" presName="compNode" presStyleCnt="0"/>
      <dgm:spPr/>
    </dgm:pt>
    <dgm:pt modelId="{B7B866E4-D73E-49F7-B2E0-3F5FB5882777}" type="pres">
      <dgm:prSet presAssocID="{60DE105B-BD2D-4A76-9CC4-E15E379B1A10}" presName="dummyConnPt" presStyleCnt="0"/>
      <dgm:spPr/>
    </dgm:pt>
    <dgm:pt modelId="{943DEE54-EBB3-49A9-AC83-04D92E7847CA}" type="pres">
      <dgm:prSet presAssocID="{60DE105B-BD2D-4A76-9CC4-E15E379B1A10}" presName="node" presStyleLbl="node1" presStyleIdx="5" presStyleCnt="9">
        <dgm:presLayoutVars>
          <dgm:bulletEnabled val="1"/>
        </dgm:presLayoutVars>
      </dgm:prSet>
      <dgm:spPr/>
    </dgm:pt>
    <dgm:pt modelId="{94A3F93A-C5BC-4BA4-AFB1-6ADD17F199E8}" type="pres">
      <dgm:prSet presAssocID="{2D4DFB1C-2BC7-4D1D-97EC-E81E9829F76C}" presName="sibTrans" presStyleLbl="bgSibTrans2D1" presStyleIdx="5" presStyleCnt="8"/>
      <dgm:spPr/>
    </dgm:pt>
    <dgm:pt modelId="{072DD2A5-088D-4B42-906F-881CB972A7EF}" type="pres">
      <dgm:prSet presAssocID="{585DC583-69EE-4189-A036-4B702F6764CE}" presName="compNode" presStyleCnt="0"/>
      <dgm:spPr/>
    </dgm:pt>
    <dgm:pt modelId="{0ACD4B9D-5715-4847-A1FF-3F4B6FF7CBF9}" type="pres">
      <dgm:prSet presAssocID="{585DC583-69EE-4189-A036-4B702F6764CE}" presName="dummyConnPt" presStyleCnt="0"/>
      <dgm:spPr/>
    </dgm:pt>
    <dgm:pt modelId="{12894B44-D09F-480D-904E-EDAAA132B899}" type="pres">
      <dgm:prSet presAssocID="{585DC583-69EE-4189-A036-4B702F6764CE}" presName="node" presStyleLbl="node1" presStyleIdx="6" presStyleCnt="9">
        <dgm:presLayoutVars>
          <dgm:bulletEnabled val="1"/>
        </dgm:presLayoutVars>
      </dgm:prSet>
      <dgm:spPr/>
    </dgm:pt>
    <dgm:pt modelId="{33933D23-3FB7-4830-9122-DD3C921A66B9}" type="pres">
      <dgm:prSet presAssocID="{DFAE0A80-68D8-4433-810D-236AD23CE52D}" presName="sibTrans" presStyleLbl="bgSibTrans2D1" presStyleIdx="6" presStyleCnt="8"/>
      <dgm:spPr/>
    </dgm:pt>
    <dgm:pt modelId="{2FCFCCD6-C5E5-4C9C-BDCE-76DD8887E168}" type="pres">
      <dgm:prSet presAssocID="{97EBBEA1-DA95-45A2-875C-FAD632E76F26}" presName="compNode" presStyleCnt="0"/>
      <dgm:spPr/>
    </dgm:pt>
    <dgm:pt modelId="{01232A4A-A689-48E7-AF88-9073460CA08B}" type="pres">
      <dgm:prSet presAssocID="{97EBBEA1-DA95-45A2-875C-FAD632E76F26}" presName="dummyConnPt" presStyleCnt="0"/>
      <dgm:spPr/>
    </dgm:pt>
    <dgm:pt modelId="{E74A3112-A746-40F0-8CFF-618472A4BD0F}" type="pres">
      <dgm:prSet presAssocID="{97EBBEA1-DA95-45A2-875C-FAD632E76F26}" presName="node" presStyleLbl="node1" presStyleIdx="7" presStyleCnt="9">
        <dgm:presLayoutVars>
          <dgm:bulletEnabled val="1"/>
        </dgm:presLayoutVars>
      </dgm:prSet>
      <dgm:spPr/>
    </dgm:pt>
    <dgm:pt modelId="{A3C4D622-BEE1-45C6-9AC5-E9BEECF74A73}" type="pres">
      <dgm:prSet presAssocID="{23D4A738-9A32-452E-ADAF-8C5D08B35262}" presName="sibTrans" presStyleLbl="bgSibTrans2D1" presStyleIdx="7" presStyleCnt="8"/>
      <dgm:spPr/>
    </dgm:pt>
    <dgm:pt modelId="{33179535-4CFE-47BB-8D73-3226F81D52C0}" type="pres">
      <dgm:prSet presAssocID="{414FB192-C106-4C03-AA8B-018C3E842B8D}" presName="compNode" presStyleCnt="0"/>
      <dgm:spPr/>
    </dgm:pt>
    <dgm:pt modelId="{48ACF74E-8145-4995-B803-E0A57FF724EE}" type="pres">
      <dgm:prSet presAssocID="{414FB192-C106-4C03-AA8B-018C3E842B8D}" presName="dummyConnPt" presStyleCnt="0"/>
      <dgm:spPr/>
    </dgm:pt>
    <dgm:pt modelId="{F3578D85-3B45-4C33-A63E-673D7D717F86}" type="pres">
      <dgm:prSet presAssocID="{414FB192-C106-4C03-AA8B-018C3E842B8D}" presName="node" presStyleLbl="node1" presStyleIdx="8" presStyleCnt="9">
        <dgm:presLayoutVars>
          <dgm:bulletEnabled val="1"/>
        </dgm:presLayoutVars>
      </dgm:prSet>
      <dgm:spPr/>
    </dgm:pt>
  </dgm:ptLst>
  <dgm:cxnLst>
    <dgm:cxn modelId="{50A44202-B970-4C59-A094-CDAEBF730DC4}" type="presOf" srcId="{23D4A738-9A32-452E-ADAF-8C5D08B35262}" destId="{A3C4D622-BEE1-45C6-9AC5-E9BEECF74A73}" srcOrd="0" destOrd="0" presId="urn:microsoft.com/office/officeart/2005/8/layout/bProcess4"/>
    <dgm:cxn modelId="{9FB8E702-1276-4373-80A5-BCC11D6AA304}" type="presOf" srcId="{4D6351BD-1620-43FC-A874-2EC663673BEF}" destId="{B16CEC58-3ED5-445A-A5BC-5EAE0CABED51}" srcOrd="0" destOrd="0" presId="urn:microsoft.com/office/officeart/2005/8/layout/bProcess4"/>
    <dgm:cxn modelId="{060B7D0A-FD53-4D44-9695-A67DD5480377}" type="presOf" srcId="{414FB192-C106-4C03-AA8B-018C3E842B8D}" destId="{F3578D85-3B45-4C33-A63E-673D7D717F86}" srcOrd="0" destOrd="0" presId="urn:microsoft.com/office/officeart/2005/8/layout/bProcess4"/>
    <dgm:cxn modelId="{9DBFC60E-E2A8-4CBE-A91D-FDE0EA4FA282}" type="presOf" srcId="{DFAE0A80-68D8-4433-810D-236AD23CE52D}" destId="{33933D23-3FB7-4830-9122-DD3C921A66B9}" srcOrd="0" destOrd="0" presId="urn:microsoft.com/office/officeart/2005/8/layout/bProcess4"/>
    <dgm:cxn modelId="{E4D0641A-90F0-4E33-B835-04C3EEBD94ED}" type="presOf" srcId="{585DC583-69EE-4189-A036-4B702F6764CE}" destId="{12894B44-D09F-480D-904E-EDAAA132B899}" srcOrd="0" destOrd="0" presId="urn:microsoft.com/office/officeart/2005/8/layout/bProcess4"/>
    <dgm:cxn modelId="{F223B232-9F70-4DE4-B36C-0E70E9AADAC8}" type="presOf" srcId="{60DE105B-BD2D-4A76-9CC4-E15E379B1A10}" destId="{943DEE54-EBB3-49A9-AC83-04D92E7847CA}" srcOrd="0" destOrd="0" presId="urn:microsoft.com/office/officeart/2005/8/layout/bProcess4"/>
    <dgm:cxn modelId="{86DCD85F-F0F0-4FB2-8686-088128282E59}" type="presOf" srcId="{2D4DFB1C-2BC7-4D1D-97EC-E81E9829F76C}" destId="{94A3F93A-C5BC-4BA4-AFB1-6ADD17F199E8}" srcOrd="0" destOrd="0" presId="urn:microsoft.com/office/officeart/2005/8/layout/bProcess4"/>
    <dgm:cxn modelId="{767F5960-375E-4378-9C13-0458F96AA27F}" type="presOf" srcId="{A5EBC978-4EA7-4AEE-A2EA-B8EAA9AF6D8C}" destId="{D0B90077-51A8-49C2-B53F-005CFF6AE47E}" srcOrd="0" destOrd="0" presId="urn:microsoft.com/office/officeart/2005/8/layout/bProcess4"/>
    <dgm:cxn modelId="{F5424343-CB5C-41AB-9BC8-01086A6EC9C2}" type="presOf" srcId="{084DE70D-56B2-4019-9249-C0913F39A809}" destId="{100F18DF-DA4A-424E-954A-0D03A44D0F10}" srcOrd="0" destOrd="0" presId="urn:microsoft.com/office/officeart/2005/8/layout/bProcess4"/>
    <dgm:cxn modelId="{60CDB465-8500-4A7A-A383-3EEB1A6B2380}" type="presOf" srcId="{A74F10C8-19FF-46F8-873C-3FB14DDBFFEC}" destId="{AB86E846-F6AA-480F-A933-07834B35D284}" srcOrd="0" destOrd="0" presId="urn:microsoft.com/office/officeart/2005/8/layout/bProcess4"/>
    <dgm:cxn modelId="{F0DF5C6B-428E-42C4-9A97-9583F3EF88A3}" srcId="{4D6351BD-1620-43FC-A874-2EC663673BEF}" destId="{4BD2D1EE-4354-42BA-9E91-5346BCAFEB6F}" srcOrd="2" destOrd="0" parTransId="{D2042525-5DC6-43D5-A40D-C437F2761D0F}" sibTransId="{C25AAD35-0922-4C1F-8409-0B2CE781B10C}"/>
    <dgm:cxn modelId="{D970086C-6BD2-49D4-885F-BD46468BE7A1}" srcId="{4D6351BD-1620-43FC-A874-2EC663673BEF}" destId="{A5EBC978-4EA7-4AEE-A2EA-B8EAA9AF6D8C}" srcOrd="4" destOrd="0" parTransId="{12EE614B-F3B8-4FBD-BB2F-9B3DB867A69C}" sibTransId="{CD7FEED6-DEB9-4A70-8122-9868D6478DCB}"/>
    <dgm:cxn modelId="{F57F494F-6158-4B53-B9EB-722C0457C7A9}" srcId="{4D6351BD-1620-43FC-A874-2EC663673BEF}" destId="{A5D28B2C-C294-4D36-A71C-76F06508ED74}" srcOrd="1" destOrd="0" parTransId="{FE43FCBE-9257-4D43-B448-17003106BE81}" sibTransId="{270C05F0-A988-4F54-8BDA-9436CA640F28}"/>
    <dgm:cxn modelId="{9DF18C4F-9447-4D76-83D2-81B1DFDC2702}" type="presOf" srcId="{CD7FEED6-DEB9-4A70-8122-9868D6478DCB}" destId="{B5856920-0BD2-4ADA-8260-90D2F807EF3B}" srcOrd="0" destOrd="0" presId="urn:microsoft.com/office/officeart/2005/8/layout/bProcess4"/>
    <dgm:cxn modelId="{7071A055-BDFE-41D1-8459-B3DEA05AC5A8}" srcId="{4D6351BD-1620-43FC-A874-2EC663673BEF}" destId="{60DE105B-BD2D-4A76-9CC4-E15E379B1A10}" srcOrd="5" destOrd="0" parTransId="{DD22C2B1-B3D4-4BBC-A40E-830825A8FE9A}" sibTransId="{2D4DFB1C-2BC7-4D1D-97EC-E81E9829F76C}"/>
    <dgm:cxn modelId="{6A09ED58-8F56-4D1C-81A5-1027179F0096}" type="presOf" srcId="{A76968A4-679D-4970-84C0-B2E85553F9D3}" destId="{99E7CE73-6A18-4CFE-91C9-BAB9EF5A51F8}" srcOrd="0" destOrd="0" presId="urn:microsoft.com/office/officeart/2005/8/layout/bProcess4"/>
    <dgm:cxn modelId="{8B891A89-F8B5-42B6-9AC9-D6F43708B245}" type="presOf" srcId="{270C05F0-A988-4F54-8BDA-9436CA640F28}" destId="{F2D580F7-770F-44DA-AD39-DE87F1FF4C56}" srcOrd="0" destOrd="0" presId="urn:microsoft.com/office/officeart/2005/8/layout/bProcess4"/>
    <dgm:cxn modelId="{DAE7AA90-1248-4224-BCFA-8ECC55757189}" srcId="{4D6351BD-1620-43FC-A874-2EC663673BEF}" destId="{084DE70D-56B2-4019-9249-C0913F39A809}" srcOrd="3" destOrd="0" parTransId="{DD3CDE4D-ACB2-4F80-9BE9-37129443667E}" sibTransId="{A76968A4-679D-4970-84C0-B2E85553F9D3}"/>
    <dgm:cxn modelId="{F0F9129D-A1E6-43C3-AA8B-3AE4A46A5DA9}" type="presOf" srcId="{B3E4BA47-6934-4A43-8A81-4B62A4CC476B}" destId="{6FC6C8BA-A8CA-4B41-AC2C-2594A74B562A}" srcOrd="0" destOrd="0" presId="urn:microsoft.com/office/officeart/2005/8/layout/bProcess4"/>
    <dgm:cxn modelId="{85BB75B6-E1CB-413B-9A1D-2E90C41B29AA}" srcId="{4D6351BD-1620-43FC-A874-2EC663673BEF}" destId="{585DC583-69EE-4189-A036-4B702F6764CE}" srcOrd="6" destOrd="0" parTransId="{D5D37C44-E472-48DF-8264-9C2621607617}" sibTransId="{DFAE0A80-68D8-4433-810D-236AD23CE52D}"/>
    <dgm:cxn modelId="{6CFFA2BE-2558-4499-BA5A-E0D49C99D169}" srcId="{4D6351BD-1620-43FC-A874-2EC663673BEF}" destId="{A74F10C8-19FF-46F8-873C-3FB14DDBFFEC}" srcOrd="0" destOrd="0" parTransId="{0187E531-5EAC-4C39-A289-B2F1B32E1C24}" sibTransId="{B3E4BA47-6934-4A43-8A81-4B62A4CC476B}"/>
    <dgm:cxn modelId="{3BA086C3-DCBE-40F5-AEFF-D2E3135B3882}" type="presOf" srcId="{4BD2D1EE-4354-42BA-9E91-5346BCAFEB6F}" destId="{2DEA3B5D-EADC-4CED-8844-1A377FD64ACF}" srcOrd="0" destOrd="0" presId="urn:microsoft.com/office/officeart/2005/8/layout/bProcess4"/>
    <dgm:cxn modelId="{51F237E6-8E97-4848-8507-A65F4350944A}" type="presOf" srcId="{97EBBEA1-DA95-45A2-875C-FAD632E76F26}" destId="{E74A3112-A746-40F0-8CFF-618472A4BD0F}" srcOrd="0" destOrd="0" presId="urn:microsoft.com/office/officeart/2005/8/layout/bProcess4"/>
    <dgm:cxn modelId="{421ED8E6-5FD0-4C8C-B0D9-FD352C8FCE57}" srcId="{4D6351BD-1620-43FC-A874-2EC663673BEF}" destId="{414FB192-C106-4C03-AA8B-018C3E842B8D}" srcOrd="8" destOrd="0" parTransId="{5440C51B-B7BF-42B0-BBCF-C00E129960ED}" sibTransId="{213774BD-E41D-40D9-961B-7803C393122C}"/>
    <dgm:cxn modelId="{2DB9CAEF-098F-4EF7-87A0-307CD665B1BF}" type="presOf" srcId="{A5D28B2C-C294-4D36-A71C-76F06508ED74}" destId="{6F68EDB6-CF9D-42E4-9DB5-FB1B66D36880}" srcOrd="0" destOrd="0" presId="urn:microsoft.com/office/officeart/2005/8/layout/bProcess4"/>
    <dgm:cxn modelId="{F2F3BAF0-8C76-498F-B5BA-BB88168A53AA}" srcId="{4D6351BD-1620-43FC-A874-2EC663673BEF}" destId="{97EBBEA1-DA95-45A2-875C-FAD632E76F26}" srcOrd="7" destOrd="0" parTransId="{258BA6A5-6C7F-4C40-8241-2C9180356C41}" sibTransId="{23D4A738-9A32-452E-ADAF-8C5D08B35262}"/>
    <dgm:cxn modelId="{5917ADF9-15FC-4A5B-AC13-CEB5885D8D42}" type="presOf" srcId="{C25AAD35-0922-4C1F-8409-0B2CE781B10C}" destId="{6794D71C-69BC-4CD4-ACED-D6FE2BE0933F}" srcOrd="0" destOrd="0" presId="urn:microsoft.com/office/officeart/2005/8/layout/bProcess4"/>
    <dgm:cxn modelId="{22C510B8-459D-4CD1-B010-E2A9258F28F7}" type="presParOf" srcId="{B16CEC58-3ED5-445A-A5BC-5EAE0CABED51}" destId="{C8EBBDCF-D6AB-4310-B139-0058A9677EB0}" srcOrd="0" destOrd="0" presId="urn:microsoft.com/office/officeart/2005/8/layout/bProcess4"/>
    <dgm:cxn modelId="{61414A46-B01C-48D1-A7C1-03CB6E1359E2}" type="presParOf" srcId="{C8EBBDCF-D6AB-4310-B139-0058A9677EB0}" destId="{DC28C2F2-7514-4290-B37F-FCB280972BFC}" srcOrd="0" destOrd="0" presId="urn:microsoft.com/office/officeart/2005/8/layout/bProcess4"/>
    <dgm:cxn modelId="{4D1A1C46-343B-4D06-BEA3-192CC83F8975}" type="presParOf" srcId="{C8EBBDCF-D6AB-4310-B139-0058A9677EB0}" destId="{AB86E846-F6AA-480F-A933-07834B35D284}" srcOrd="1" destOrd="0" presId="urn:microsoft.com/office/officeart/2005/8/layout/bProcess4"/>
    <dgm:cxn modelId="{957585A5-3659-4C44-879E-78E4F51A131A}" type="presParOf" srcId="{B16CEC58-3ED5-445A-A5BC-5EAE0CABED51}" destId="{6FC6C8BA-A8CA-4B41-AC2C-2594A74B562A}" srcOrd="1" destOrd="0" presId="urn:microsoft.com/office/officeart/2005/8/layout/bProcess4"/>
    <dgm:cxn modelId="{79071507-F298-4ECA-AD5E-2E7200DA0907}" type="presParOf" srcId="{B16CEC58-3ED5-445A-A5BC-5EAE0CABED51}" destId="{38E3327B-45D9-45E0-8072-526B02483C3F}" srcOrd="2" destOrd="0" presId="urn:microsoft.com/office/officeart/2005/8/layout/bProcess4"/>
    <dgm:cxn modelId="{56C84B01-C3FE-4306-8CB7-D3A91C2B4E36}" type="presParOf" srcId="{38E3327B-45D9-45E0-8072-526B02483C3F}" destId="{42EBFF39-2C76-4CEA-AE20-D0EEF510C412}" srcOrd="0" destOrd="0" presId="urn:microsoft.com/office/officeart/2005/8/layout/bProcess4"/>
    <dgm:cxn modelId="{0399BB34-494A-407A-976B-C145F615341C}" type="presParOf" srcId="{38E3327B-45D9-45E0-8072-526B02483C3F}" destId="{6F68EDB6-CF9D-42E4-9DB5-FB1B66D36880}" srcOrd="1" destOrd="0" presId="urn:microsoft.com/office/officeart/2005/8/layout/bProcess4"/>
    <dgm:cxn modelId="{81B5B560-E6B4-4354-B7EB-D96934474B93}" type="presParOf" srcId="{B16CEC58-3ED5-445A-A5BC-5EAE0CABED51}" destId="{F2D580F7-770F-44DA-AD39-DE87F1FF4C56}" srcOrd="3" destOrd="0" presId="urn:microsoft.com/office/officeart/2005/8/layout/bProcess4"/>
    <dgm:cxn modelId="{F3D5D54A-EE16-4D6B-BD5C-07E1EE8726A2}" type="presParOf" srcId="{B16CEC58-3ED5-445A-A5BC-5EAE0CABED51}" destId="{3A31A10D-D95E-4D82-8DBC-CCDE1BF3062D}" srcOrd="4" destOrd="0" presId="urn:microsoft.com/office/officeart/2005/8/layout/bProcess4"/>
    <dgm:cxn modelId="{A9F81ECB-BAAF-44B2-8944-FD64C0F2B1BF}" type="presParOf" srcId="{3A31A10D-D95E-4D82-8DBC-CCDE1BF3062D}" destId="{E518E6CA-2CCC-42E5-AC89-606E189851FD}" srcOrd="0" destOrd="0" presId="urn:microsoft.com/office/officeart/2005/8/layout/bProcess4"/>
    <dgm:cxn modelId="{D5865D80-9161-4251-B25D-A68563A805FB}" type="presParOf" srcId="{3A31A10D-D95E-4D82-8DBC-CCDE1BF3062D}" destId="{2DEA3B5D-EADC-4CED-8844-1A377FD64ACF}" srcOrd="1" destOrd="0" presId="urn:microsoft.com/office/officeart/2005/8/layout/bProcess4"/>
    <dgm:cxn modelId="{93EC0F41-7427-4AD4-8C23-63883C7DAA32}" type="presParOf" srcId="{B16CEC58-3ED5-445A-A5BC-5EAE0CABED51}" destId="{6794D71C-69BC-4CD4-ACED-D6FE2BE0933F}" srcOrd="5" destOrd="0" presId="urn:microsoft.com/office/officeart/2005/8/layout/bProcess4"/>
    <dgm:cxn modelId="{DA7D3A09-0153-40D2-9E01-B89ED57B0439}" type="presParOf" srcId="{B16CEC58-3ED5-445A-A5BC-5EAE0CABED51}" destId="{BA80478C-1AF7-4737-B1C1-C2A918EB69A7}" srcOrd="6" destOrd="0" presId="urn:microsoft.com/office/officeart/2005/8/layout/bProcess4"/>
    <dgm:cxn modelId="{B7A04E95-F552-4B09-A086-3915D30650EA}" type="presParOf" srcId="{BA80478C-1AF7-4737-B1C1-C2A918EB69A7}" destId="{6EE1F573-1427-4AE6-8FA0-8C199013AD56}" srcOrd="0" destOrd="0" presId="urn:microsoft.com/office/officeart/2005/8/layout/bProcess4"/>
    <dgm:cxn modelId="{0677DB92-96ED-446C-921A-EFFAA2652059}" type="presParOf" srcId="{BA80478C-1AF7-4737-B1C1-C2A918EB69A7}" destId="{100F18DF-DA4A-424E-954A-0D03A44D0F10}" srcOrd="1" destOrd="0" presId="urn:microsoft.com/office/officeart/2005/8/layout/bProcess4"/>
    <dgm:cxn modelId="{870ED49C-EA93-4FBC-AC19-3621AA21B815}" type="presParOf" srcId="{B16CEC58-3ED5-445A-A5BC-5EAE0CABED51}" destId="{99E7CE73-6A18-4CFE-91C9-BAB9EF5A51F8}" srcOrd="7" destOrd="0" presId="urn:microsoft.com/office/officeart/2005/8/layout/bProcess4"/>
    <dgm:cxn modelId="{24FB1AAF-4618-42C0-8DF2-3F2867A0253E}" type="presParOf" srcId="{B16CEC58-3ED5-445A-A5BC-5EAE0CABED51}" destId="{3BCDE724-60A3-4441-9407-0DAC6DC84BAB}" srcOrd="8" destOrd="0" presId="urn:microsoft.com/office/officeart/2005/8/layout/bProcess4"/>
    <dgm:cxn modelId="{1BCFE0A7-2340-4073-B403-2D189F945872}" type="presParOf" srcId="{3BCDE724-60A3-4441-9407-0DAC6DC84BAB}" destId="{EE4E4A6F-640B-482D-9D19-4891EE14B5C5}" srcOrd="0" destOrd="0" presId="urn:microsoft.com/office/officeart/2005/8/layout/bProcess4"/>
    <dgm:cxn modelId="{B08A5EB8-DEC6-42E8-A7FD-1AB042398809}" type="presParOf" srcId="{3BCDE724-60A3-4441-9407-0DAC6DC84BAB}" destId="{D0B90077-51A8-49C2-B53F-005CFF6AE47E}" srcOrd="1" destOrd="0" presId="urn:microsoft.com/office/officeart/2005/8/layout/bProcess4"/>
    <dgm:cxn modelId="{EFC375C4-DFF9-45CF-BBD5-D154962C8C24}" type="presParOf" srcId="{B16CEC58-3ED5-445A-A5BC-5EAE0CABED51}" destId="{B5856920-0BD2-4ADA-8260-90D2F807EF3B}" srcOrd="9" destOrd="0" presId="urn:microsoft.com/office/officeart/2005/8/layout/bProcess4"/>
    <dgm:cxn modelId="{43887F35-4F67-4DE4-A93C-F681BDEF26B7}" type="presParOf" srcId="{B16CEC58-3ED5-445A-A5BC-5EAE0CABED51}" destId="{1FF8EC9C-C820-4720-BA46-3919561EE268}" srcOrd="10" destOrd="0" presId="urn:microsoft.com/office/officeart/2005/8/layout/bProcess4"/>
    <dgm:cxn modelId="{D611DAC2-57F3-4ABB-AD99-1D60E0EC9264}" type="presParOf" srcId="{1FF8EC9C-C820-4720-BA46-3919561EE268}" destId="{B7B866E4-D73E-49F7-B2E0-3F5FB5882777}" srcOrd="0" destOrd="0" presId="urn:microsoft.com/office/officeart/2005/8/layout/bProcess4"/>
    <dgm:cxn modelId="{F33D9E01-F8EF-441A-9D39-620A0F61CE87}" type="presParOf" srcId="{1FF8EC9C-C820-4720-BA46-3919561EE268}" destId="{943DEE54-EBB3-49A9-AC83-04D92E7847CA}" srcOrd="1" destOrd="0" presId="urn:microsoft.com/office/officeart/2005/8/layout/bProcess4"/>
    <dgm:cxn modelId="{A1F9372E-59EE-44E7-99B6-E94D0AF0612D}" type="presParOf" srcId="{B16CEC58-3ED5-445A-A5BC-5EAE0CABED51}" destId="{94A3F93A-C5BC-4BA4-AFB1-6ADD17F199E8}" srcOrd="11" destOrd="0" presId="urn:microsoft.com/office/officeart/2005/8/layout/bProcess4"/>
    <dgm:cxn modelId="{5D642C90-7A2D-4DA6-9D5F-7D10DF5FFE63}" type="presParOf" srcId="{B16CEC58-3ED5-445A-A5BC-5EAE0CABED51}" destId="{072DD2A5-088D-4B42-906F-881CB972A7EF}" srcOrd="12" destOrd="0" presId="urn:microsoft.com/office/officeart/2005/8/layout/bProcess4"/>
    <dgm:cxn modelId="{AABF0CCA-E9EF-4DE5-90AC-43B635DB7843}" type="presParOf" srcId="{072DD2A5-088D-4B42-906F-881CB972A7EF}" destId="{0ACD4B9D-5715-4847-A1FF-3F4B6FF7CBF9}" srcOrd="0" destOrd="0" presId="urn:microsoft.com/office/officeart/2005/8/layout/bProcess4"/>
    <dgm:cxn modelId="{9A45795E-03C5-47A1-8826-351E95A04F3D}" type="presParOf" srcId="{072DD2A5-088D-4B42-906F-881CB972A7EF}" destId="{12894B44-D09F-480D-904E-EDAAA132B899}" srcOrd="1" destOrd="0" presId="urn:microsoft.com/office/officeart/2005/8/layout/bProcess4"/>
    <dgm:cxn modelId="{E9E4EC32-8032-4685-B6AA-B9CA6A5C9CEE}" type="presParOf" srcId="{B16CEC58-3ED5-445A-A5BC-5EAE0CABED51}" destId="{33933D23-3FB7-4830-9122-DD3C921A66B9}" srcOrd="13" destOrd="0" presId="urn:microsoft.com/office/officeart/2005/8/layout/bProcess4"/>
    <dgm:cxn modelId="{E55D22F2-BEE6-45BD-8A8A-F4AA1CE144B9}" type="presParOf" srcId="{B16CEC58-3ED5-445A-A5BC-5EAE0CABED51}" destId="{2FCFCCD6-C5E5-4C9C-BDCE-76DD8887E168}" srcOrd="14" destOrd="0" presId="urn:microsoft.com/office/officeart/2005/8/layout/bProcess4"/>
    <dgm:cxn modelId="{2855452F-3B4E-47CE-80BA-5F433B74A63A}" type="presParOf" srcId="{2FCFCCD6-C5E5-4C9C-BDCE-76DD8887E168}" destId="{01232A4A-A689-48E7-AF88-9073460CA08B}" srcOrd="0" destOrd="0" presId="urn:microsoft.com/office/officeart/2005/8/layout/bProcess4"/>
    <dgm:cxn modelId="{09993626-BC9D-4FB0-B4D5-08FC0CB5010E}" type="presParOf" srcId="{2FCFCCD6-C5E5-4C9C-BDCE-76DD8887E168}" destId="{E74A3112-A746-40F0-8CFF-618472A4BD0F}" srcOrd="1" destOrd="0" presId="urn:microsoft.com/office/officeart/2005/8/layout/bProcess4"/>
    <dgm:cxn modelId="{CBBF8805-6A59-4175-9164-38C2C03C8AB2}" type="presParOf" srcId="{B16CEC58-3ED5-445A-A5BC-5EAE0CABED51}" destId="{A3C4D622-BEE1-45C6-9AC5-E9BEECF74A73}" srcOrd="15" destOrd="0" presId="urn:microsoft.com/office/officeart/2005/8/layout/bProcess4"/>
    <dgm:cxn modelId="{CD997ACD-3798-4196-A51F-30F42F4AFF19}" type="presParOf" srcId="{B16CEC58-3ED5-445A-A5BC-5EAE0CABED51}" destId="{33179535-4CFE-47BB-8D73-3226F81D52C0}" srcOrd="16" destOrd="0" presId="urn:microsoft.com/office/officeart/2005/8/layout/bProcess4"/>
    <dgm:cxn modelId="{893A88D4-4CC4-4E6E-BF4B-177D619D3A20}" type="presParOf" srcId="{33179535-4CFE-47BB-8D73-3226F81D52C0}" destId="{48ACF74E-8145-4995-B803-E0A57FF724EE}" srcOrd="0" destOrd="0" presId="urn:microsoft.com/office/officeart/2005/8/layout/bProcess4"/>
    <dgm:cxn modelId="{8BB135B2-5E17-4B48-A6DF-46C25390C01E}" type="presParOf" srcId="{33179535-4CFE-47BB-8D73-3226F81D52C0}" destId="{F3578D85-3B45-4C33-A63E-673D7D717F86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DFE51D-CEAF-472F-BD7E-853C2F366DAE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4A01BCD-66CB-4384-9664-7BE76750589E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800" b="1">
              <a:solidFill>
                <a:schemeClr val="bg1"/>
              </a:solidFill>
            </a:rPr>
            <a:t>No New Projects = Baseline</a:t>
          </a:r>
        </a:p>
      </dgm:t>
    </dgm:pt>
    <dgm:pt modelId="{9E2CCB06-CE7F-48A1-9777-AA460DBDD01B}" type="parTrans" cxnId="{E32606EB-7984-41A3-9805-864057EA3F19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71836F79-A502-4361-ABB3-339ED47F350A}" type="sibTrans" cxnId="{E32606EB-7984-41A3-9805-864057EA3F19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725FFBE4-ED5E-450E-AAEC-7A41C9F04C27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Baseline w/Climate Change</a:t>
          </a:r>
        </a:p>
      </dgm:t>
    </dgm:pt>
    <dgm:pt modelId="{3B8991A5-C1A4-412C-851F-4EA67860BCF4}" type="parTrans" cxnId="{19E09152-C991-448A-821B-21BDE2AB93D9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50E35673-B552-4F4E-9B2E-5A64CA48CD5E}" type="sibTrans" cxnId="{19E09152-C991-448A-821B-21BDE2AB93D9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6745358B-4D90-4159-AF28-37FA0773074B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Five-Year Plan w/Climate Change</a:t>
          </a:r>
        </a:p>
      </dgm:t>
    </dgm:pt>
    <dgm:pt modelId="{F7CC3DEE-FCBA-455A-9083-759B675A3477}" type="parTrans" cxnId="{6F579560-2C91-410F-B335-28E989EBE865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84F3B30E-2434-4AA5-921A-48688E2ACF14}" type="sibTrans" cxnId="{6F579560-2C91-410F-B335-28E989EBE865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86539F1F-8A09-430C-8A56-51BFA2341DD2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800" b="1">
              <a:solidFill>
                <a:schemeClr val="bg1"/>
              </a:solidFill>
            </a:rPr>
            <a:t>Future Projects w/Climate Change</a:t>
          </a:r>
        </a:p>
      </dgm:t>
    </dgm:pt>
    <dgm:pt modelId="{13BC6D4C-70BF-46B2-897B-105BAE6A86DA}" type="parTrans" cxnId="{0D670891-B21A-4F42-9DA3-3EC5BB6428F0}">
      <dgm:prSet/>
      <dgm:spPr/>
      <dgm:t>
        <a:bodyPr/>
        <a:lstStyle/>
        <a:p>
          <a:endParaRPr lang="en-US"/>
        </a:p>
      </dgm:t>
    </dgm:pt>
    <dgm:pt modelId="{75FE144C-26DC-4FCD-8C41-5D513F60A744}" type="sibTrans" cxnId="{0D670891-B21A-4F42-9DA3-3EC5BB6428F0}">
      <dgm:prSet/>
      <dgm:spPr/>
      <dgm:t>
        <a:bodyPr/>
        <a:lstStyle/>
        <a:p>
          <a:endParaRPr lang="en-US"/>
        </a:p>
      </dgm:t>
    </dgm:pt>
    <dgm:pt modelId="{89A19177-12D8-4A3F-BD26-36B3CE393F4B}">
      <dgm:prSet phldrT="[Text]" custT="1"/>
      <dgm:spPr>
        <a:solidFill>
          <a:schemeClr val="accent3">
            <a:lumMod val="9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Expanded Agriculture w/Climate Change</a:t>
          </a:r>
        </a:p>
      </dgm:t>
    </dgm:pt>
    <dgm:pt modelId="{5E27DEF0-09B0-4C8B-89F0-5FAB3C43CA5B}" type="parTrans" cxnId="{204D2E16-052D-4A7E-809D-47544062ED6C}">
      <dgm:prSet/>
      <dgm:spPr/>
      <dgm:t>
        <a:bodyPr/>
        <a:lstStyle/>
        <a:p>
          <a:endParaRPr lang="en-US"/>
        </a:p>
      </dgm:t>
    </dgm:pt>
    <dgm:pt modelId="{7C8BF7C7-4854-4FA9-89AB-F871B0E17B2A}" type="sibTrans" cxnId="{204D2E16-052D-4A7E-809D-47544062ED6C}">
      <dgm:prSet/>
      <dgm:spPr/>
      <dgm:t>
        <a:bodyPr/>
        <a:lstStyle/>
        <a:p>
          <a:endParaRPr lang="en-US"/>
        </a:p>
      </dgm:t>
    </dgm:pt>
    <dgm:pt modelId="{E91ED1FF-BAFE-4E39-A9A0-0B2DC63DDAF2}" type="pres">
      <dgm:prSet presAssocID="{20DFE51D-CEAF-472F-BD7E-853C2F366DAE}" presName="linear" presStyleCnt="0">
        <dgm:presLayoutVars>
          <dgm:animLvl val="lvl"/>
          <dgm:resizeHandles val="exact"/>
        </dgm:presLayoutVars>
      </dgm:prSet>
      <dgm:spPr/>
    </dgm:pt>
    <dgm:pt modelId="{BECBCBB1-C5DC-4F84-A714-C88B815B00AF}" type="pres">
      <dgm:prSet presAssocID="{54A01BCD-66CB-4384-9664-7BE76750589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8FC96B4-9AED-4700-90AF-624CEC7D3168}" type="pres">
      <dgm:prSet presAssocID="{71836F79-A502-4361-ABB3-339ED47F350A}" presName="spacer" presStyleCnt="0"/>
      <dgm:spPr/>
    </dgm:pt>
    <dgm:pt modelId="{28FBEBB6-77D3-499A-B609-AC8D47C0F952}" type="pres">
      <dgm:prSet presAssocID="{725FFBE4-ED5E-450E-AAEC-7A41C9F04C2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0F8A039-EB23-471E-A8B8-8715991C73EF}" type="pres">
      <dgm:prSet presAssocID="{50E35673-B552-4F4E-9B2E-5A64CA48CD5E}" presName="spacer" presStyleCnt="0"/>
      <dgm:spPr/>
    </dgm:pt>
    <dgm:pt modelId="{C0F33DD5-CE7F-45E6-9CBB-C31E2A354D28}" type="pres">
      <dgm:prSet presAssocID="{6745358B-4D90-4159-AF28-37FA0773074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C6FD003-A229-43AD-9713-18EC8C30C1EA}" type="pres">
      <dgm:prSet presAssocID="{84F3B30E-2434-4AA5-921A-48688E2ACF14}" presName="spacer" presStyleCnt="0"/>
      <dgm:spPr/>
    </dgm:pt>
    <dgm:pt modelId="{43400E1D-3CC8-46E4-B931-F9B55A3B0FBC}" type="pres">
      <dgm:prSet presAssocID="{86539F1F-8A09-430C-8A56-51BFA2341DD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AF9E409-2BFE-445B-A683-B91C7A4111C1}" type="pres">
      <dgm:prSet presAssocID="{75FE144C-26DC-4FCD-8C41-5D513F60A744}" presName="spacer" presStyleCnt="0"/>
      <dgm:spPr/>
    </dgm:pt>
    <dgm:pt modelId="{44E7061F-A2A5-4023-9B60-315EF801FA26}" type="pres">
      <dgm:prSet presAssocID="{89A19177-12D8-4A3F-BD26-36B3CE393F4B}" presName="parentText" presStyleLbl="node1" presStyleIdx="4" presStyleCnt="5" custLinFactNeighborX="-1026" custLinFactNeighborY="40256">
        <dgm:presLayoutVars>
          <dgm:chMax val="0"/>
          <dgm:bulletEnabled val="1"/>
        </dgm:presLayoutVars>
      </dgm:prSet>
      <dgm:spPr/>
    </dgm:pt>
  </dgm:ptLst>
  <dgm:cxnLst>
    <dgm:cxn modelId="{32A62A0B-7EAD-4DD3-8ACB-4D59A0A1FB1E}" type="presOf" srcId="{6745358B-4D90-4159-AF28-37FA0773074B}" destId="{C0F33DD5-CE7F-45E6-9CBB-C31E2A354D28}" srcOrd="0" destOrd="0" presId="urn:microsoft.com/office/officeart/2005/8/layout/vList2"/>
    <dgm:cxn modelId="{204D2E16-052D-4A7E-809D-47544062ED6C}" srcId="{20DFE51D-CEAF-472F-BD7E-853C2F366DAE}" destId="{89A19177-12D8-4A3F-BD26-36B3CE393F4B}" srcOrd="4" destOrd="0" parTransId="{5E27DEF0-09B0-4C8B-89F0-5FAB3C43CA5B}" sibTransId="{7C8BF7C7-4854-4FA9-89AB-F871B0E17B2A}"/>
    <dgm:cxn modelId="{F58B305B-C097-4278-B3F6-AB6F1D8C6B2B}" type="presOf" srcId="{89A19177-12D8-4A3F-BD26-36B3CE393F4B}" destId="{44E7061F-A2A5-4023-9B60-315EF801FA26}" srcOrd="0" destOrd="0" presId="urn:microsoft.com/office/officeart/2005/8/layout/vList2"/>
    <dgm:cxn modelId="{6F579560-2C91-410F-B335-28E989EBE865}" srcId="{20DFE51D-CEAF-472F-BD7E-853C2F366DAE}" destId="{6745358B-4D90-4159-AF28-37FA0773074B}" srcOrd="2" destOrd="0" parTransId="{F7CC3DEE-FCBA-455A-9083-759B675A3477}" sibTransId="{84F3B30E-2434-4AA5-921A-48688E2ACF14}"/>
    <dgm:cxn modelId="{8BA9764C-891F-4C0D-B704-C82077FF0900}" type="presOf" srcId="{86539F1F-8A09-430C-8A56-51BFA2341DD2}" destId="{43400E1D-3CC8-46E4-B931-F9B55A3B0FBC}" srcOrd="0" destOrd="0" presId="urn:microsoft.com/office/officeart/2005/8/layout/vList2"/>
    <dgm:cxn modelId="{C2BB0F50-7A24-4BCA-AB8A-E7A6C7DFC6CD}" type="presOf" srcId="{725FFBE4-ED5E-450E-AAEC-7A41C9F04C27}" destId="{28FBEBB6-77D3-499A-B609-AC8D47C0F952}" srcOrd="0" destOrd="0" presId="urn:microsoft.com/office/officeart/2005/8/layout/vList2"/>
    <dgm:cxn modelId="{19E09152-C991-448A-821B-21BDE2AB93D9}" srcId="{20DFE51D-CEAF-472F-BD7E-853C2F366DAE}" destId="{725FFBE4-ED5E-450E-AAEC-7A41C9F04C27}" srcOrd="1" destOrd="0" parTransId="{3B8991A5-C1A4-412C-851F-4EA67860BCF4}" sibTransId="{50E35673-B552-4F4E-9B2E-5A64CA48CD5E}"/>
    <dgm:cxn modelId="{9B284981-E8AB-4EC2-B326-A59DD34C309A}" type="presOf" srcId="{20DFE51D-CEAF-472F-BD7E-853C2F366DAE}" destId="{E91ED1FF-BAFE-4E39-A9A0-0B2DC63DDAF2}" srcOrd="0" destOrd="0" presId="urn:microsoft.com/office/officeart/2005/8/layout/vList2"/>
    <dgm:cxn modelId="{0D670891-B21A-4F42-9DA3-3EC5BB6428F0}" srcId="{20DFE51D-CEAF-472F-BD7E-853C2F366DAE}" destId="{86539F1F-8A09-430C-8A56-51BFA2341DD2}" srcOrd="3" destOrd="0" parTransId="{13BC6D4C-70BF-46B2-897B-105BAE6A86DA}" sibTransId="{75FE144C-26DC-4FCD-8C41-5D513F60A744}"/>
    <dgm:cxn modelId="{528F30A0-33E3-40D3-9CB8-18A57A83F502}" type="presOf" srcId="{54A01BCD-66CB-4384-9664-7BE76750589E}" destId="{BECBCBB1-C5DC-4F84-A714-C88B815B00AF}" srcOrd="0" destOrd="0" presId="urn:microsoft.com/office/officeart/2005/8/layout/vList2"/>
    <dgm:cxn modelId="{E32606EB-7984-41A3-9805-864057EA3F19}" srcId="{20DFE51D-CEAF-472F-BD7E-853C2F366DAE}" destId="{54A01BCD-66CB-4384-9664-7BE76750589E}" srcOrd="0" destOrd="0" parTransId="{9E2CCB06-CE7F-48A1-9777-AA460DBDD01B}" sibTransId="{71836F79-A502-4361-ABB3-339ED47F350A}"/>
    <dgm:cxn modelId="{79865EAC-9654-4C2D-8F28-9AA1C931DDBF}" type="presParOf" srcId="{E91ED1FF-BAFE-4E39-A9A0-0B2DC63DDAF2}" destId="{BECBCBB1-C5DC-4F84-A714-C88B815B00AF}" srcOrd="0" destOrd="0" presId="urn:microsoft.com/office/officeart/2005/8/layout/vList2"/>
    <dgm:cxn modelId="{E116DEC1-E153-43DD-B0C7-2B7F66EAB5D6}" type="presParOf" srcId="{E91ED1FF-BAFE-4E39-A9A0-0B2DC63DDAF2}" destId="{18FC96B4-9AED-4700-90AF-624CEC7D3168}" srcOrd="1" destOrd="0" presId="urn:microsoft.com/office/officeart/2005/8/layout/vList2"/>
    <dgm:cxn modelId="{A800B102-0B8D-4531-9E63-1DE4EA755232}" type="presParOf" srcId="{E91ED1FF-BAFE-4E39-A9A0-0B2DC63DDAF2}" destId="{28FBEBB6-77D3-499A-B609-AC8D47C0F952}" srcOrd="2" destOrd="0" presId="urn:microsoft.com/office/officeart/2005/8/layout/vList2"/>
    <dgm:cxn modelId="{EA1BFD92-8CFC-4C1D-A9E7-DCA1D2EF018E}" type="presParOf" srcId="{E91ED1FF-BAFE-4E39-A9A0-0B2DC63DDAF2}" destId="{40F8A039-EB23-471E-A8B8-8715991C73EF}" srcOrd="3" destOrd="0" presId="urn:microsoft.com/office/officeart/2005/8/layout/vList2"/>
    <dgm:cxn modelId="{C7110FBE-9B90-4148-BA9D-92EE3DB5CD0C}" type="presParOf" srcId="{E91ED1FF-BAFE-4E39-A9A0-0B2DC63DDAF2}" destId="{C0F33DD5-CE7F-45E6-9CBB-C31E2A354D28}" srcOrd="4" destOrd="0" presId="urn:microsoft.com/office/officeart/2005/8/layout/vList2"/>
    <dgm:cxn modelId="{6AFCC37A-73B9-4EFC-B7F0-799E70653CB2}" type="presParOf" srcId="{E91ED1FF-BAFE-4E39-A9A0-0B2DC63DDAF2}" destId="{BC6FD003-A229-43AD-9713-18EC8C30C1EA}" srcOrd="5" destOrd="0" presId="urn:microsoft.com/office/officeart/2005/8/layout/vList2"/>
    <dgm:cxn modelId="{47F37B96-B95B-44A5-8C19-43CEB3F48438}" type="presParOf" srcId="{E91ED1FF-BAFE-4E39-A9A0-0B2DC63DDAF2}" destId="{43400E1D-3CC8-46E4-B931-F9B55A3B0FBC}" srcOrd="6" destOrd="0" presId="urn:microsoft.com/office/officeart/2005/8/layout/vList2"/>
    <dgm:cxn modelId="{7B662D32-AE79-48B1-B640-777EA1A858BD}" type="presParOf" srcId="{E91ED1FF-BAFE-4E39-A9A0-0B2DC63DDAF2}" destId="{EAF9E409-2BFE-445B-A683-B91C7A4111C1}" srcOrd="7" destOrd="0" presId="urn:microsoft.com/office/officeart/2005/8/layout/vList2"/>
    <dgm:cxn modelId="{9C18A822-2013-46D5-AA91-F520E58FC6FF}" type="presParOf" srcId="{E91ED1FF-BAFE-4E39-A9A0-0B2DC63DDAF2}" destId="{44E7061F-A2A5-4023-9B60-315EF801FA2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DFE51D-CEAF-472F-BD7E-853C2F366DAE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4A01BCD-66CB-4384-9664-7BE76750589E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800" b="1">
              <a:solidFill>
                <a:schemeClr val="bg1"/>
              </a:solidFill>
            </a:rPr>
            <a:t>No New Projects = Baseline</a:t>
          </a:r>
        </a:p>
      </dgm:t>
    </dgm:pt>
    <dgm:pt modelId="{9E2CCB06-CE7F-48A1-9777-AA460DBDD01B}" type="parTrans" cxnId="{E32606EB-7984-41A3-9805-864057EA3F19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71836F79-A502-4361-ABB3-339ED47F350A}" type="sibTrans" cxnId="{E32606EB-7984-41A3-9805-864057EA3F19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725FFBE4-ED5E-450E-AAEC-7A41C9F04C27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Baseline w/Climate Change</a:t>
          </a:r>
        </a:p>
      </dgm:t>
    </dgm:pt>
    <dgm:pt modelId="{3B8991A5-C1A4-412C-851F-4EA67860BCF4}" type="parTrans" cxnId="{19E09152-C991-448A-821B-21BDE2AB93D9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50E35673-B552-4F4E-9B2E-5A64CA48CD5E}" type="sibTrans" cxnId="{19E09152-C991-448A-821B-21BDE2AB93D9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6745358B-4D90-4159-AF28-37FA0773074B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Five-Year Plan w/Climate Change</a:t>
          </a:r>
        </a:p>
      </dgm:t>
    </dgm:pt>
    <dgm:pt modelId="{F7CC3DEE-FCBA-455A-9083-759B675A3477}" type="parTrans" cxnId="{6F579560-2C91-410F-B335-28E989EBE865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84F3B30E-2434-4AA5-921A-48688E2ACF14}" type="sibTrans" cxnId="{6F579560-2C91-410F-B335-28E989EBE865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86539F1F-8A09-430C-8A56-51BFA2341DD2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800" b="1">
              <a:solidFill>
                <a:schemeClr val="bg1"/>
              </a:solidFill>
            </a:rPr>
            <a:t>Future Projects w/Climate Change</a:t>
          </a:r>
        </a:p>
      </dgm:t>
    </dgm:pt>
    <dgm:pt modelId="{13BC6D4C-70BF-46B2-897B-105BAE6A86DA}" type="parTrans" cxnId="{0D670891-B21A-4F42-9DA3-3EC5BB6428F0}">
      <dgm:prSet/>
      <dgm:spPr/>
      <dgm:t>
        <a:bodyPr/>
        <a:lstStyle/>
        <a:p>
          <a:endParaRPr lang="en-US"/>
        </a:p>
      </dgm:t>
    </dgm:pt>
    <dgm:pt modelId="{75FE144C-26DC-4FCD-8C41-5D513F60A744}" type="sibTrans" cxnId="{0D670891-B21A-4F42-9DA3-3EC5BB6428F0}">
      <dgm:prSet/>
      <dgm:spPr/>
      <dgm:t>
        <a:bodyPr/>
        <a:lstStyle/>
        <a:p>
          <a:endParaRPr lang="en-US"/>
        </a:p>
      </dgm:t>
    </dgm:pt>
    <dgm:pt modelId="{89A19177-12D8-4A3F-BD26-36B3CE393F4B}">
      <dgm:prSet phldrT="[Text]" custT="1"/>
      <dgm:spPr>
        <a:solidFill>
          <a:schemeClr val="accent3">
            <a:lumMod val="9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Expanded Agriculture w/Climate Change</a:t>
          </a:r>
        </a:p>
      </dgm:t>
    </dgm:pt>
    <dgm:pt modelId="{5E27DEF0-09B0-4C8B-89F0-5FAB3C43CA5B}" type="parTrans" cxnId="{204D2E16-052D-4A7E-809D-47544062ED6C}">
      <dgm:prSet/>
      <dgm:spPr/>
      <dgm:t>
        <a:bodyPr/>
        <a:lstStyle/>
        <a:p>
          <a:endParaRPr lang="en-US"/>
        </a:p>
      </dgm:t>
    </dgm:pt>
    <dgm:pt modelId="{7C8BF7C7-4854-4FA9-89AB-F871B0E17B2A}" type="sibTrans" cxnId="{204D2E16-052D-4A7E-809D-47544062ED6C}">
      <dgm:prSet/>
      <dgm:spPr/>
      <dgm:t>
        <a:bodyPr/>
        <a:lstStyle/>
        <a:p>
          <a:endParaRPr lang="en-US"/>
        </a:p>
      </dgm:t>
    </dgm:pt>
    <dgm:pt modelId="{E91ED1FF-BAFE-4E39-A9A0-0B2DC63DDAF2}" type="pres">
      <dgm:prSet presAssocID="{20DFE51D-CEAF-472F-BD7E-853C2F366DAE}" presName="linear" presStyleCnt="0">
        <dgm:presLayoutVars>
          <dgm:animLvl val="lvl"/>
          <dgm:resizeHandles val="exact"/>
        </dgm:presLayoutVars>
      </dgm:prSet>
      <dgm:spPr/>
    </dgm:pt>
    <dgm:pt modelId="{BECBCBB1-C5DC-4F84-A714-C88B815B00AF}" type="pres">
      <dgm:prSet presAssocID="{54A01BCD-66CB-4384-9664-7BE76750589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8FC96B4-9AED-4700-90AF-624CEC7D3168}" type="pres">
      <dgm:prSet presAssocID="{71836F79-A502-4361-ABB3-339ED47F350A}" presName="spacer" presStyleCnt="0"/>
      <dgm:spPr/>
    </dgm:pt>
    <dgm:pt modelId="{28FBEBB6-77D3-499A-B609-AC8D47C0F952}" type="pres">
      <dgm:prSet presAssocID="{725FFBE4-ED5E-450E-AAEC-7A41C9F04C2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0F8A039-EB23-471E-A8B8-8715991C73EF}" type="pres">
      <dgm:prSet presAssocID="{50E35673-B552-4F4E-9B2E-5A64CA48CD5E}" presName="spacer" presStyleCnt="0"/>
      <dgm:spPr/>
    </dgm:pt>
    <dgm:pt modelId="{C0F33DD5-CE7F-45E6-9CBB-C31E2A354D28}" type="pres">
      <dgm:prSet presAssocID="{6745358B-4D90-4159-AF28-37FA0773074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C6FD003-A229-43AD-9713-18EC8C30C1EA}" type="pres">
      <dgm:prSet presAssocID="{84F3B30E-2434-4AA5-921A-48688E2ACF14}" presName="spacer" presStyleCnt="0"/>
      <dgm:spPr/>
    </dgm:pt>
    <dgm:pt modelId="{43400E1D-3CC8-46E4-B931-F9B55A3B0FBC}" type="pres">
      <dgm:prSet presAssocID="{86539F1F-8A09-430C-8A56-51BFA2341DD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AF9E409-2BFE-445B-A683-B91C7A4111C1}" type="pres">
      <dgm:prSet presAssocID="{75FE144C-26DC-4FCD-8C41-5D513F60A744}" presName="spacer" presStyleCnt="0"/>
      <dgm:spPr/>
    </dgm:pt>
    <dgm:pt modelId="{44E7061F-A2A5-4023-9B60-315EF801FA26}" type="pres">
      <dgm:prSet presAssocID="{89A19177-12D8-4A3F-BD26-36B3CE393F4B}" presName="parentText" presStyleLbl="node1" presStyleIdx="4" presStyleCnt="5" custLinFactNeighborX="-1026" custLinFactNeighborY="40256">
        <dgm:presLayoutVars>
          <dgm:chMax val="0"/>
          <dgm:bulletEnabled val="1"/>
        </dgm:presLayoutVars>
      </dgm:prSet>
      <dgm:spPr/>
    </dgm:pt>
  </dgm:ptLst>
  <dgm:cxnLst>
    <dgm:cxn modelId="{32A62A0B-7EAD-4DD3-8ACB-4D59A0A1FB1E}" type="presOf" srcId="{6745358B-4D90-4159-AF28-37FA0773074B}" destId="{C0F33DD5-CE7F-45E6-9CBB-C31E2A354D28}" srcOrd="0" destOrd="0" presId="urn:microsoft.com/office/officeart/2005/8/layout/vList2"/>
    <dgm:cxn modelId="{204D2E16-052D-4A7E-809D-47544062ED6C}" srcId="{20DFE51D-CEAF-472F-BD7E-853C2F366DAE}" destId="{89A19177-12D8-4A3F-BD26-36B3CE393F4B}" srcOrd="4" destOrd="0" parTransId="{5E27DEF0-09B0-4C8B-89F0-5FAB3C43CA5B}" sibTransId="{7C8BF7C7-4854-4FA9-89AB-F871B0E17B2A}"/>
    <dgm:cxn modelId="{F58B305B-C097-4278-B3F6-AB6F1D8C6B2B}" type="presOf" srcId="{89A19177-12D8-4A3F-BD26-36B3CE393F4B}" destId="{44E7061F-A2A5-4023-9B60-315EF801FA26}" srcOrd="0" destOrd="0" presId="urn:microsoft.com/office/officeart/2005/8/layout/vList2"/>
    <dgm:cxn modelId="{6F579560-2C91-410F-B335-28E989EBE865}" srcId="{20DFE51D-CEAF-472F-BD7E-853C2F366DAE}" destId="{6745358B-4D90-4159-AF28-37FA0773074B}" srcOrd="2" destOrd="0" parTransId="{F7CC3DEE-FCBA-455A-9083-759B675A3477}" sibTransId="{84F3B30E-2434-4AA5-921A-48688E2ACF14}"/>
    <dgm:cxn modelId="{8BA9764C-891F-4C0D-B704-C82077FF0900}" type="presOf" srcId="{86539F1F-8A09-430C-8A56-51BFA2341DD2}" destId="{43400E1D-3CC8-46E4-B931-F9B55A3B0FBC}" srcOrd="0" destOrd="0" presId="urn:microsoft.com/office/officeart/2005/8/layout/vList2"/>
    <dgm:cxn modelId="{C2BB0F50-7A24-4BCA-AB8A-E7A6C7DFC6CD}" type="presOf" srcId="{725FFBE4-ED5E-450E-AAEC-7A41C9F04C27}" destId="{28FBEBB6-77D3-499A-B609-AC8D47C0F952}" srcOrd="0" destOrd="0" presId="urn:microsoft.com/office/officeart/2005/8/layout/vList2"/>
    <dgm:cxn modelId="{19E09152-C991-448A-821B-21BDE2AB93D9}" srcId="{20DFE51D-CEAF-472F-BD7E-853C2F366DAE}" destId="{725FFBE4-ED5E-450E-AAEC-7A41C9F04C27}" srcOrd="1" destOrd="0" parTransId="{3B8991A5-C1A4-412C-851F-4EA67860BCF4}" sibTransId="{50E35673-B552-4F4E-9B2E-5A64CA48CD5E}"/>
    <dgm:cxn modelId="{9B284981-E8AB-4EC2-B326-A59DD34C309A}" type="presOf" srcId="{20DFE51D-CEAF-472F-BD7E-853C2F366DAE}" destId="{E91ED1FF-BAFE-4E39-A9A0-0B2DC63DDAF2}" srcOrd="0" destOrd="0" presId="urn:microsoft.com/office/officeart/2005/8/layout/vList2"/>
    <dgm:cxn modelId="{0D670891-B21A-4F42-9DA3-3EC5BB6428F0}" srcId="{20DFE51D-CEAF-472F-BD7E-853C2F366DAE}" destId="{86539F1F-8A09-430C-8A56-51BFA2341DD2}" srcOrd="3" destOrd="0" parTransId="{13BC6D4C-70BF-46B2-897B-105BAE6A86DA}" sibTransId="{75FE144C-26DC-4FCD-8C41-5D513F60A744}"/>
    <dgm:cxn modelId="{528F30A0-33E3-40D3-9CB8-18A57A83F502}" type="presOf" srcId="{54A01BCD-66CB-4384-9664-7BE76750589E}" destId="{BECBCBB1-C5DC-4F84-A714-C88B815B00AF}" srcOrd="0" destOrd="0" presId="urn:microsoft.com/office/officeart/2005/8/layout/vList2"/>
    <dgm:cxn modelId="{E32606EB-7984-41A3-9805-864057EA3F19}" srcId="{20DFE51D-CEAF-472F-BD7E-853C2F366DAE}" destId="{54A01BCD-66CB-4384-9664-7BE76750589E}" srcOrd="0" destOrd="0" parTransId="{9E2CCB06-CE7F-48A1-9777-AA460DBDD01B}" sibTransId="{71836F79-A502-4361-ABB3-339ED47F350A}"/>
    <dgm:cxn modelId="{79865EAC-9654-4C2D-8F28-9AA1C931DDBF}" type="presParOf" srcId="{E91ED1FF-BAFE-4E39-A9A0-0B2DC63DDAF2}" destId="{BECBCBB1-C5DC-4F84-A714-C88B815B00AF}" srcOrd="0" destOrd="0" presId="urn:microsoft.com/office/officeart/2005/8/layout/vList2"/>
    <dgm:cxn modelId="{E116DEC1-E153-43DD-B0C7-2B7F66EAB5D6}" type="presParOf" srcId="{E91ED1FF-BAFE-4E39-A9A0-0B2DC63DDAF2}" destId="{18FC96B4-9AED-4700-90AF-624CEC7D3168}" srcOrd="1" destOrd="0" presId="urn:microsoft.com/office/officeart/2005/8/layout/vList2"/>
    <dgm:cxn modelId="{A800B102-0B8D-4531-9E63-1DE4EA755232}" type="presParOf" srcId="{E91ED1FF-BAFE-4E39-A9A0-0B2DC63DDAF2}" destId="{28FBEBB6-77D3-499A-B609-AC8D47C0F952}" srcOrd="2" destOrd="0" presId="urn:microsoft.com/office/officeart/2005/8/layout/vList2"/>
    <dgm:cxn modelId="{EA1BFD92-8CFC-4C1D-A9E7-DCA1D2EF018E}" type="presParOf" srcId="{E91ED1FF-BAFE-4E39-A9A0-0B2DC63DDAF2}" destId="{40F8A039-EB23-471E-A8B8-8715991C73EF}" srcOrd="3" destOrd="0" presId="urn:microsoft.com/office/officeart/2005/8/layout/vList2"/>
    <dgm:cxn modelId="{C7110FBE-9B90-4148-BA9D-92EE3DB5CD0C}" type="presParOf" srcId="{E91ED1FF-BAFE-4E39-A9A0-0B2DC63DDAF2}" destId="{C0F33DD5-CE7F-45E6-9CBB-C31E2A354D28}" srcOrd="4" destOrd="0" presId="urn:microsoft.com/office/officeart/2005/8/layout/vList2"/>
    <dgm:cxn modelId="{6AFCC37A-73B9-4EFC-B7F0-799E70653CB2}" type="presParOf" srcId="{E91ED1FF-BAFE-4E39-A9A0-0B2DC63DDAF2}" destId="{BC6FD003-A229-43AD-9713-18EC8C30C1EA}" srcOrd="5" destOrd="0" presId="urn:microsoft.com/office/officeart/2005/8/layout/vList2"/>
    <dgm:cxn modelId="{47F37B96-B95B-44A5-8C19-43CEB3F48438}" type="presParOf" srcId="{E91ED1FF-BAFE-4E39-A9A0-0B2DC63DDAF2}" destId="{43400E1D-3CC8-46E4-B931-F9B55A3B0FBC}" srcOrd="6" destOrd="0" presId="urn:microsoft.com/office/officeart/2005/8/layout/vList2"/>
    <dgm:cxn modelId="{7B662D32-AE79-48B1-B640-777EA1A858BD}" type="presParOf" srcId="{E91ED1FF-BAFE-4E39-A9A0-0B2DC63DDAF2}" destId="{EAF9E409-2BFE-445B-A683-B91C7A4111C1}" srcOrd="7" destOrd="0" presId="urn:microsoft.com/office/officeart/2005/8/layout/vList2"/>
    <dgm:cxn modelId="{9C18A822-2013-46D5-AA91-F520E58FC6FF}" type="presParOf" srcId="{E91ED1FF-BAFE-4E39-A9A0-0B2DC63DDAF2}" destId="{44E7061F-A2A5-4023-9B60-315EF801FA2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DFE51D-CEAF-472F-BD7E-853C2F366DAE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4A01BCD-66CB-4384-9664-7BE76750589E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800" b="1">
              <a:solidFill>
                <a:schemeClr val="bg1"/>
              </a:solidFill>
            </a:rPr>
            <a:t>No New Projects = Baseline</a:t>
          </a:r>
        </a:p>
      </dgm:t>
    </dgm:pt>
    <dgm:pt modelId="{9E2CCB06-CE7F-48A1-9777-AA460DBDD01B}" type="parTrans" cxnId="{E32606EB-7984-41A3-9805-864057EA3F19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71836F79-A502-4361-ABB3-339ED47F350A}" type="sibTrans" cxnId="{E32606EB-7984-41A3-9805-864057EA3F19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725FFBE4-ED5E-450E-AAEC-7A41C9F04C27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Baseline w/Climate Change</a:t>
          </a:r>
        </a:p>
      </dgm:t>
    </dgm:pt>
    <dgm:pt modelId="{3B8991A5-C1A4-412C-851F-4EA67860BCF4}" type="parTrans" cxnId="{19E09152-C991-448A-821B-21BDE2AB93D9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50E35673-B552-4F4E-9B2E-5A64CA48CD5E}" type="sibTrans" cxnId="{19E09152-C991-448A-821B-21BDE2AB93D9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6745358B-4D90-4159-AF28-37FA0773074B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Five-Year Plan w/Climate Change</a:t>
          </a:r>
        </a:p>
      </dgm:t>
    </dgm:pt>
    <dgm:pt modelId="{F7CC3DEE-FCBA-455A-9083-759B675A3477}" type="parTrans" cxnId="{6F579560-2C91-410F-B335-28E989EBE865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84F3B30E-2434-4AA5-921A-48688E2ACF14}" type="sibTrans" cxnId="{6F579560-2C91-410F-B335-28E989EBE865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86539F1F-8A09-430C-8A56-51BFA2341DD2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800" b="1">
              <a:solidFill>
                <a:schemeClr val="bg1"/>
              </a:solidFill>
            </a:rPr>
            <a:t>Future Projects w/Climate Change</a:t>
          </a:r>
        </a:p>
      </dgm:t>
    </dgm:pt>
    <dgm:pt modelId="{13BC6D4C-70BF-46B2-897B-105BAE6A86DA}" type="parTrans" cxnId="{0D670891-B21A-4F42-9DA3-3EC5BB6428F0}">
      <dgm:prSet/>
      <dgm:spPr/>
      <dgm:t>
        <a:bodyPr/>
        <a:lstStyle/>
        <a:p>
          <a:endParaRPr lang="en-US"/>
        </a:p>
      </dgm:t>
    </dgm:pt>
    <dgm:pt modelId="{75FE144C-26DC-4FCD-8C41-5D513F60A744}" type="sibTrans" cxnId="{0D670891-B21A-4F42-9DA3-3EC5BB6428F0}">
      <dgm:prSet/>
      <dgm:spPr/>
      <dgm:t>
        <a:bodyPr/>
        <a:lstStyle/>
        <a:p>
          <a:endParaRPr lang="en-US"/>
        </a:p>
      </dgm:t>
    </dgm:pt>
    <dgm:pt modelId="{89A19177-12D8-4A3F-BD26-36B3CE393F4B}">
      <dgm:prSet phldrT="[Text]" custT="1"/>
      <dgm:spPr>
        <a:solidFill>
          <a:schemeClr val="accent3">
            <a:lumMod val="90000"/>
          </a:schemeClr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Expanded Agriculture w/Climate Change</a:t>
          </a:r>
        </a:p>
      </dgm:t>
    </dgm:pt>
    <dgm:pt modelId="{5E27DEF0-09B0-4C8B-89F0-5FAB3C43CA5B}" type="parTrans" cxnId="{204D2E16-052D-4A7E-809D-47544062ED6C}">
      <dgm:prSet/>
      <dgm:spPr/>
      <dgm:t>
        <a:bodyPr/>
        <a:lstStyle/>
        <a:p>
          <a:endParaRPr lang="en-US"/>
        </a:p>
      </dgm:t>
    </dgm:pt>
    <dgm:pt modelId="{7C8BF7C7-4854-4FA9-89AB-F871B0E17B2A}" type="sibTrans" cxnId="{204D2E16-052D-4A7E-809D-47544062ED6C}">
      <dgm:prSet/>
      <dgm:spPr/>
      <dgm:t>
        <a:bodyPr/>
        <a:lstStyle/>
        <a:p>
          <a:endParaRPr lang="en-US"/>
        </a:p>
      </dgm:t>
    </dgm:pt>
    <dgm:pt modelId="{E91ED1FF-BAFE-4E39-A9A0-0B2DC63DDAF2}" type="pres">
      <dgm:prSet presAssocID="{20DFE51D-CEAF-472F-BD7E-853C2F366DAE}" presName="linear" presStyleCnt="0">
        <dgm:presLayoutVars>
          <dgm:animLvl val="lvl"/>
          <dgm:resizeHandles val="exact"/>
        </dgm:presLayoutVars>
      </dgm:prSet>
      <dgm:spPr/>
    </dgm:pt>
    <dgm:pt modelId="{BECBCBB1-C5DC-4F84-A714-C88B815B00AF}" type="pres">
      <dgm:prSet presAssocID="{54A01BCD-66CB-4384-9664-7BE76750589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8FC96B4-9AED-4700-90AF-624CEC7D3168}" type="pres">
      <dgm:prSet presAssocID="{71836F79-A502-4361-ABB3-339ED47F350A}" presName="spacer" presStyleCnt="0"/>
      <dgm:spPr/>
    </dgm:pt>
    <dgm:pt modelId="{28FBEBB6-77D3-499A-B609-AC8D47C0F952}" type="pres">
      <dgm:prSet presAssocID="{725FFBE4-ED5E-450E-AAEC-7A41C9F04C2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0F8A039-EB23-471E-A8B8-8715991C73EF}" type="pres">
      <dgm:prSet presAssocID="{50E35673-B552-4F4E-9B2E-5A64CA48CD5E}" presName="spacer" presStyleCnt="0"/>
      <dgm:spPr/>
    </dgm:pt>
    <dgm:pt modelId="{C0F33DD5-CE7F-45E6-9CBB-C31E2A354D28}" type="pres">
      <dgm:prSet presAssocID="{6745358B-4D90-4159-AF28-37FA0773074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C6FD003-A229-43AD-9713-18EC8C30C1EA}" type="pres">
      <dgm:prSet presAssocID="{84F3B30E-2434-4AA5-921A-48688E2ACF14}" presName="spacer" presStyleCnt="0"/>
      <dgm:spPr/>
    </dgm:pt>
    <dgm:pt modelId="{43400E1D-3CC8-46E4-B931-F9B55A3B0FBC}" type="pres">
      <dgm:prSet presAssocID="{86539F1F-8A09-430C-8A56-51BFA2341DD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AF9E409-2BFE-445B-A683-B91C7A4111C1}" type="pres">
      <dgm:prSet presAssocID="{75FE144C-26DC-4FCD-8C41-5D513F60A744}" presName="spacer" presStyleCnt="0"/>
      <dgm:spPr/>
    </dgm:pt>
    <dgm:pt modelId="{44E7061F-A2A5-4023-9B60-315EF801FA26}" type="pres">
      <dgm:prSet presAssocID="{89A19177-12D8-4A3F-BD26-36B3CE393F4B}" presName="parentText" presStyleLbl="node1" presStyleIdx="4" presStyleCnt="5" custLinFactNeighborX="-1026" custLinFactNeighborY="40256">
        <dgm:presLayoutVars>
          <dgm:chMax val="0"/>
          <dgm:bulletEnabled val="1"/>
        </dgm:presLayoutVars>
      </dgm:prSet>
      <dgm:spPr/>
    </dgm:pt>
  </dgm:ptLst>
  <dgm:cxnLst>
    <dgm:cxn modelId="{32A62A0B-7EAD-4DD3-8ACB-4D59A0A1FB1E}" type="presOf" srcId="{6745358B-4D90-4159-AF28-37FA0773074B}" destId="{C0F33DD5-CE7F-45E6-9CBB-C31E2A354D28}" srcOrd="0" destOrd="0" presId="urn:microsoft.com/office/officeart/2005/8/layout/vList2"/>
    <dgm:cxn modelId="{204D2E16-052D-4A7E-809D-47544062ED6C}" srcId="{20DFE51D-CEAF-472F-BD7E-853C2F366DAE}" destId="{89A19177-12D8-4A3F-BD26-36B3CE393F4B}" srcOrd="4" destOrd="0" parTransId="{5E27DEF0-09B0-4C8B-89F0-5FAB3C43CA5B}" sibTransId="{7C8BF7C7-4854-4FA9-89AB-F871B0E17B2A}"/>
    <dgm:cxn modelId="{F58B305B-C097-4278-B3F6-AB6F1D8C6B2B}" type="presOf" srcId="{89A19177-12D8-4A3F-BD26-36B3CE393F4B}" destId="{44E7061F-A2A5-4023-9B60-315EF801FA26}" srcOrd="0" destOrd="0" presId="urn:microsoft.com/office/officeart/2005/8/layout/vList2"/>
    <dgm:cxn modelId="{6F579560-2C91-410F-B335-28E989EBE865}" srcId="{20DFE51D-CEAF-472F-BD7E-853C2F366DAE}" destId="{6745358B-4D90-4159-AF28-37FA0773074B}" srcOrd="2" destOrd="0" parTransId="{F7CC3DEE-FCBA-455A-9083-759B675A3477}" sibTransId="{84F3B30E-2434-4AA5-921A-48688E2ACF14}"/>
    <dgm:cxn modelId="{8BA9764C-891F-4C0D-B704-C82077FF0900}" type="presOf" srcId="{86539F1F-8A09-430C-8A56-51BFA2341DD2}" destId="{43400E1D-3CC8-46E4-B931-F9B55A3B0FBC}" srcOrd="0" destOrd="0" presId="urn:microsoft.com/office/officeart/2005/8/layout/vList2"/>
    <dgm:cxn modelId="{C2BB0F50-7A24-4BCA-AB8A-E7A6C7DFC6CD}" type="presOf" srcId="{725FFBE4-ED5E-450E-AAEC-7A41C9F04C27}" destId="{28FBEBB6-77D3-499A-B609-AC8D47C0F952}" srcOrd="0" destOrd="0" presId="urn:microsoft.com/office/officeart/2005/8/layout/vList2"/>
    <dgm:cxn modelId="{19E09152-C991-448A-821B-21BDE2AB93D9}" srcId="{20DFE51D-CEAF-472F-BD7E-853C2F366DAE}" destId="{725FFBE4-ED5E-450E-AAEC-7A41C9F04C27}" srcOrd="1" destOrd="0" parTransId="{3B8991A5-C1A4-412C-851F-4EA67860BCF4}" sibTransId="{50E35673-B552-4F4E-9B2E-5A64CA48CD5E}"/>
    <dgm:cxn modelId="{9B284981-E8AB-4EC2-B326-A59DD34C309A}" type="presOf" srcId="{20DFE51D-CEAF-472F-BD7E-853C2F366DAE}" destId="{E91ED1FF-BAFE-4E39-A9A0-0B2DC63DDAF2}" srcOrd="0" destOrd="0" presId="urn:microsoft.com/office/officeart/2005/8/layout/vList2"/>
    <dgm:cxn modelId="{0D670891-B21A-4F42-9DA3-3EC5BB6428F0}" srcId="{20DFE51D-CEAF-472F-BD7E-853C2F366DAE}" destId="{86539F1F-8A09-430C-8A56-51BFA2341DD2}" srcOrd="3" destOrd="0" parTransId="{13BC6D4C-70BF-46B2-897B-105BAE6A86DA}" sibTransId="{75FE144C-26DC-4FCD-8C41-5D513F60A744}"/>
    <dgm:cxn modelId="{528F30A0-33E3-40D3-9CB8-18A57A83F502}" type="presOf" srcId="{54A01BCD-66CB-4384-9664-7BE76750589E}" destId="{BECBCBB1-C5DC-4F84-A714-C88B815B00AF}" srcOrd="0" destOrd="0" presId="urn:microsoft.com/office/officeart/2005/8/layout/vList2"/>
    <dgm:cxn modelId="{E32606EB-7984-41A3-9805-864057EA3F19}" srcId="{20DFE51D-CEAF-472F-BD7E-853C2F366DAE}" destId="{54A01BCD-66CB-4384-9664-7BE76750589E}" srcOrd="0" destOrd="0" parTransId="{9E2CCB06-CE7F-48A1-9777-AA460DBDD01B}" sibTransId="{71836F79-A502-4361-ABB3-339ED47F350A}"/>
    <dgm:cxn modelId="{79865EAC-9654-4C2D-8F28-9AA1C931DDBF}" type="presParOf" srcId="{E91ED1FF-BAFE-4E39-A9A0-0B2DC63DDAF2}" destId="{BECBCBB1-C5DC-4F84-A714-C88B815B00AF}" srcOrd="0" destOrd="0" presId="urn:microsoft.com/office/officeart/2005/8/layout/vList2"/>
    <dgm:cxn modelId="{E116DEC1-E153-43DD-B0C7-2B7F66EAB5D6}" type="presParOf" srcId="{E91ED1FF-BAFE-4E39-A9A0-0B2DC63DDAF2}" destId="{18FC96B4-9AED-4700-90AF-624CEC7D3168}" srcOrd="1" destOrd="0" presId="urn:microsoft.com/office/officeart/2005/8/layout/vList2"/>
    <dgm:cxn modelId="{A800B102-0B8D-4531-9E63-1DE4EA755232}" type="presParOf" srcId="{E91ED1FF-BAFE-4E39-A9A0-0B2DC63DDAF2}" destId="{28FBEBB6-77D3-499A-B609-AC8D47C0F952}" srcOrd="2" destOrd="0" presId="urn:microsoft.com/office/officeart/2005/8/layout/vList2"/>
    <dgm:cxn modelId="{EA1BFD92-8CFC-4C1D-A9E7-DCA1D2EF018E}" type="presParOf" srcId="{E91ED1FF-BAFE-4E39-A9A0-0B2DC63DDAF2}" destId="{40F8A039-EB23-471E-A8B8-8715991C73EF}" srcOrd="3" destOrd="0" presId="urn:microsoft.com/office/officeart/2005/8/layout/vList2"/>
    <dgm:cxn modelId="{C7110FBE-9B90-4148-BA9D-92EE3DB5CD0C}" type="presParOf" srcId="{E91ED1FF-BAFE-4E39-A9A0-0B2DC63DDAF2}" destId="{C0F33DD5-CE7F-45E6-9CBB-C31E2A354D28}" srcOrd="4" destOrd="0" presId="urn:microsoft.com/office/officeart/2005/8/layout/vList2"/>
    <dgm:cxn modelId="{6AFCC37A-73B9-4EFC-B7F0-799E70653CB2}" type="presParOf" srcId="{E91ED1FF-BAFE-4E39-A9A0-0B2DC63DDAF2}" destId="{BC6FD003-A229-43AD-9713-18EC8C30C1EA}" srcOrd="5" destOrd="0" presId="urn:microsoft.com/office/officeart/2005/8/layout/vList2"/>
    <dgm:cxn modelId="{47F37B96-B95B-44A5-8C19-43CEB3F48438}" type="presParOf" srcId="{E91ED1FF-BAFE-4E39-A9A0-0B2DC63DDAF2}" destId="{43400E1D-3CC8-46E4-B931-F9B55A3B0FBC}" srcOrd="6" destOrd="0" presId="urn:microsoft.com/office/officeart/2005/8/layout/vList2"/>
    <dgm:cxn modelId="{7B662D32-AE79-48B1-B640-777EA1A858BD}" type="presParOf" srcId="{E91ED1FF-BAFE-4E39-A9A0-0B2DC63DDAF2}" destId="{EAF9E409-2BFE-445B-A683-B91C7A4111C1}" srcOrd="7" destOrd="0" presId="urn:microsoft.com/office/officeart/2005/8/layout/vList2"/>
    <dgm:cxn modelId="{9C18A822-2013-46D5-AA91-F520E58FC6FF}" type="presParOf" srcId="{E91ED1FF-BAFE-4E39-A9A0-0B2DC63DDAF2}" destId="{44E7061F-A2A5-4023-9B60-315EF801FA2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C6C8BA-A8CA-4B41-AC2C-2594A74B562A}">
      <dsp:nvSpPr>
        <dsp:cNvPr id="0" name=""/>
        <dsp:cNvSpPr/>
      </dsp:nvSpPr>
      <dsp:spPr>
        <a:xfrm rot="5400000">
          <a:off x="391408" y="1051782"/>
          <a:ext cx="1645862" cy="1984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86E846-F6AA-480F-A933-07834B35D284}">
      <dsp:nvSpPr>
        <dsp:cNvPr id="0" name=""/>
        <dsp:cNvSpPr/>
      </dsp:nvSpPr>
      <dsp:spPr>
        <a:xfrm>
          <a:off x="769109" y="39"/>
          <a:ext cx="2205498" cy="13232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Assess existing Plan</a:t>
          </a:r>
        </a:p>
      </dsp:txBody>
      <dsp:txXfrm>
        <a:off x="807867" y="38797"/>
        <a:ext cx="2127982" cy="1245783"/>
      </dsp:txXfrm>
    </dsp:sp>
    <dsp:sp modelId="{F2D580F7-770F-44DA-AD39-DE87F1FF4C56}">
      <dsp:nvSpPr>
        <dsp:cNvPr id="0" name=""/>
        <dsp:cNvSpPr/>
      </dsp:nvSpPr>
      <dsp:spPr>
        <a:xfrm rot="5400000">
          <a:off x="391408" y="2705906"/>
          <a:ext cx="1645862" cy="198494"/>
        </a:xfrm>
        <a:prstGeom prst="rect">
          <a:avLst/>
        </a:prstGeom>
        <a:solidFill>
          <a:schemeClr val="accent5">
            <a:hueOff val="-1018998"/>
            <a:satOff val="-106"/>
            <a:lumOff val="-271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8EDB6-CF9D-42E4-9DB5-FB1B66D36880}">
      <dsp:nvSpPr>
        <dsp:cNvPr id="0" name=""/>
        <dsp:cNvSpPr/>
      </dsp:nvSpPr>
      <dsp:spPr>
        <a:xfrm>
          <a:off x="769109" y="1654163"/>
          <a:ext cx="2205498" cy="1323299"/>
        </a:xfrm>
        <a:prstGeom prst="roundRect">
          <a:avLst>
            <a:gd name="adj" fmla="val 10000"/>
          </a:avLst>
        </a:prstGeom>
        <a:solidFill>
          <a:schemeClr val="accent5">
            <a:hueOff val="-891623"/>
            <a:satOff val="-93"/>
            <a:lumOff val="-23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Document groundwater conditions</a:t>
          </a:r>
        </a:p>
      </dsp:txBody>
      <dsp:txXfrm>
        <a:off x="807867" y="1692921"/>
        <a:ext cx="2127982" cy="1245783"/>
      </dsp:txXfrm>
    </dsp:sp>
    <dsp:sp modelId="{6794D71C-69BC-4CD4-ACED-D6FE2BE0933F}">
      <dsp:nvSpPr>
        <dsp:cNvPr id="0" name=""/>
        <dsp:cNvSpPr/>
      </dsp:nvSpPr>
      <dsp:spPr>
        <a:xfrm>
          <a:off x="1218470" y="3532968"/>
          <a:ext cx="2925051" cy="198494"/>
        </a:xfrm>
        <a:prstGeom prst="rect">
          <a:avLst/>
        </a:prstGeom>
        <a:solidFill>
          <a:schemeClr val="accent5">
            <a:hueOff val="-2037996"/>
            <a:satOff val="-212"/>
            <a:lumOff val="-543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EA3B5D-EADC-4CED-8844-1A377FD64ACF}">
      <dsp:nvSpPr>
        <dsp:cNvPr id="0" name=""/>
        <dsp:cNvSpPr/>
      </dsp:nvSpPr>
      <dsp:spPr>
        <a:xfrm>
          <a:off x="769109" y="3308287"/>
          <a:ext cx="2205498" cy="1323299"/>
        </a:xfrm>
        <a:prstGeom prst="roundRect">
          <a:avLst>
            <a:gd name="adj" fmla="val 10000"/>
          </a:avLst>
        </a:prstGeom>
        <a:solidFill>
          <a:schemeClr val="accent5">
            <a:hueOff val="-1783246"/>
            <a:satOff val="-186"/>
            <a:lumOff val="-47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Evaluate water demand and supply</a:t>
          </a:r>
        </a:p>
      </dsp:txBody>
      <dsp:txXfrm>
        <a:off x="807867" y="3347045"/>
        <a:ext cx="2127982" cy="1245783"/>
      </dsp:txXfrm>
    </dsp:sp>
    <dsp:sp modelId="{99E7CE73-6A18-4CFE-91C9-BAB9EF5A51F8}">
      <dsp:nvSpPr>
        <dsp:cNvPr id="0" name=""/>
        <dsp:cNvSpPr/>
      </dsp:nvSpPr>
      <dsp:spPr>
        <a:xfrm rot="16200000">
          <a:off x="3324721" y="2705906"/>
          <a:ext cx="1645862" cy="198494"/>
        </a:xfrm>
        <a:prstGeom prst="rect">
          <a:avLst/>
        </a:prstGeom>
        <a:solidFill>
          <a:schemeClr val="accent5">
            <a:hueOff val="-3056993"/>
            <a:satOff val="-318"/>
            <a:lumOff val="-81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0F18DF-DA4A-424E-954A-0D03A44D0F10}">
      <dsp:nvSpPr>
        <dsp:cNvPr id="0" name=""/>
        <dsp:cNvSpPr/>
      </dsp:nvSpPr>
      <dsp:spPr>
        <a:xfrm>
          <a:off x="3702422" y="3308287"/>
          <a:ext cx="2205498" cy="1323299"/>
        </a:xfrm>
        <a:prstGeom prst="roundRect">
          <a:avLst>
            <a:gd name="adj" fmla="val 10000"/>
          </a:avLst>
        </a:prstGeom>
        <a:solidFill>
          <a:schemeClr val="accent5">
            <a:hueOff val="-2674869"/>
            <a:satOff val="-278"/>
            <a:lumOff val="-71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Update numerical model</a:t>
          </a:r>
        </a:p>
      </dsp:txBody>
      <dsp:txXfrm>
        <a:off x="3741180" y="3347045"/>
        <a:ext cx="2127982" cy="1245783"/>
      </dsp:txXfrm>
    </dsp:sp>
    <dsp:sp modelId="{B5856920-0BD2-4ADA-8260-90D2F807EF3B}">
      <dsp:nvSpPr>
        <dsp:cNvPr id="0" name=""/>
        <dsp:cNvSpPr/>
      </dsp:nvSpPr>
      <dsp:spPr>
        <a:xfrm rot="16200000">
          <a:off x="3324721" y="1051782"/>
          <a:ext cx="1645862" cy="198494"/>
        </a:xfrm>
        <a:prstGeom prst="rect">
          <a:avLst/>
        </a:prstGeom>
        <a:solidFill>
          <a:schemeClr val="accent5">
            <a:hueOff val="-4075991"/>
            <a:satOff val="-424"/>
            <a:lumOff val="-1086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B90077-51A8-49C2-B53F-005CFF6AE47E}">
      <dsp:nvSpPr>
        <dsp:cNvPr id="0" name=""/>
        <dsp:cNvSpPr/>
      </dsp:nvSpPr>
      <dsp:spPr>
        <a:xfrm>
          <a:off x="3702422" y="1654163"/>
          <a:ext cx="2205498" cy="1323299"/>
        </a:xfrm>
        <a:prstGeom prst="roundRect">
          <a:avLst>
            <a:gd name="adj" fmla="val 10000"/>
          </a:avLst>
        </a:prstGeom>
        <a:solidFill>
          <a:schemeClr val="accent5">
            <a:hueOff val="-3566492"/>
            <a:satOff val="-371"/>
            <a:lumOff val="-95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Consider emerging issues</a:t>
          </a:r>
        </a:p>
      </dsp:txBody>
      <dsp:txXfrm>
        <a:off x="3741180" y="1692921"/>
        <a:ext cx="2127982" cy="1245783"/>
      </dsp:txXfrm>
    </dsp:sp>
    <dsp:sp modelId="{94A3F93A-C5BC-4BA4-AFB1-6ADD17F199E8}">
      <dsp:nvSpPr>
        <dsp:cNvPr id="0" name=""/>
        <dsp:cNvSpPr/>
      </dsp:nvSpPr>
      <dsp:spPr>
        <a:xfrm>
          <a:off x="4151784" y="224720"/>
          <a:ext cx="2925051" cy="198494"/>
        </a:xfrm>
        <a:prstGeom prst="rect">
          <a:avLst/>
        </a:prstGeom>
        <a:solidFill>
          <a:schemeClr val="accent5">
            <a:hueOff val="-5094989"/>
            <a:satOff val="-530"/>
            <a:lumOff val="-135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3DEE54-EBB3-49A9-AC83-04D92E7847CA}">
      <dsp:nvSpPr>
        <dsp:cNvPr id="0" name=""/>
        <dsp:cNvSpPr/>
      </dsp:nvSpPr>
      <dsp:spPr>
        <a:xfrm>
          <a:off x="3702422" y="39"/>
          <a:ext cx="2205498" cy="1323299"/>
        </a:xfrm>
        <a:prstGeom prst="roundRect">
          <a:avLst>
            <a:gd name="adj" fmla="val 10000"/>
          </a:avLst>
        </a:prstGeom>
        <a:solidFill>
          <a:schemeClr val="accent5">
            <a:hueOff val="-4458115"/>
            <a:satOff val="-464"/>
            <a:lumOff val="-118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Establish sustainability goals + criteria</a:t>
          </a:r>
        </a:p>
      </dsp:txBody>
      <dsp:txXfrm>
        <a:off x="3741180" y="38797"/>
        <a:ext cx="2127982" cy="1245783"/>
      </dsp:txXfrm>
    </dsp:sp>
    <dsp:sp modelId="{33933D23-3FB7-4830-9122-DD3C921A66B9}">
      <dsp:nvSpPr>
        <dsp:cNvPr id="0" name=""/>
        <dsp:cNvSpPr/>
      </dsp:nvSpPr>
      <dsp:spPr>
        <a:xfrm rot="5400000">
          <a:off x="6258035" y="1051782"/>
          <a:ext cx="1645862" cy="198494"/>
        </a:xfrm>
        <a:prstGeom prst="rect">
          <a:avLst/>
        </a:prstGeom>
        <a:solidFill>
          <a:schemeClr val="accent5">
            <a:hueOff val="-6113987"/>
            <a:satOff val="-636"/>
            <a:lumOff val="-163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894B44-D09F-480D-904E-EDAAA132B899}">
      <dsp:nvSpPr>
        <dsp:cNvPr id="0" name=""/>
        <dsp:cNvSpPr/>
      </dsp:nvSpPr>
      <dsp:spPr>
        <a:xfrm>
          <a:off x="6635736" y="39"/>
          <a:ext cx="2205498" cy="1323299"/>
        </a:xfrm>
        <a:prstGeom prst="roundRect">
          <a:avLst>
            <a:gd name="adj" fmla="val 10000"/>
          </a:avLst>
        </a:prstGeom>
        <a:solidFill>
          <a:schemeClr val="accent5">
            <a:hueOff val="-5349738"/>
            <a:satOff val="-557"/>
            <a:lumOff val="-142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Evaluate management actions</a:t>
          </a:r>
        </a:p>
      </dsp:txBody>
      <dsp:txXfrm>
        <a:off x="6674494" y="38797"/>
        <a:ext cx="2127982" cy="1245783"/>
      </dsp:txXfrm>
    </dsp:sp>
    <dsp:sp modelId="{A3C4D622-BEE1-45C6-9AC5-E9BEECF74A73}">
      <dsp:nvSpPr>
        <dsp:cNvPr id="0" name=""/>
        <dsp:cNvSpPr/>
      </dsp:nvSpPr>
      <dsp:spPr>
        <a:xfrm rot="5400000">
          <a:off x="6258035" y="2705906"/>
          <a:ext cx="1645862" cy="198494"/>
        </a:xfrm>
        <a:prstGeom prst="rect">
          <a:avLst/>
        </a:prstGeom>
        <a:solidFill>
          <a:schemeClr val="accent5">
            <a:hueOff val="-7132984"/>
            <a:satOff val="-742"/>
            <a:lumOff val="-190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4A3112-A746-40F0-8CFF-618472A4BD0F}">
      <dsp:nvSpPr>
        <dsp:cNvPr id="0" name=""/>
        <dsp:cNvSpPr/>
      </dsp:nvSpPr>
      <dsp:spPr>
        <a:xfrm>
          <a:off x="6635736" y="1654163"/>
          <a:ext cx="2205498" cy="1323299"/>
        </a:xfrm>
        <a:prstGeom prst="roundRect">
          <a:avLst>
            <a:gd name="adj" fmla="val 10000"/>
          </a:avLst>
        </a:prstGeom>
        <a:solidFill>
          <a:schemeClr val="accent5">
            <a:hueOff val="-6241361"/>
            <a:satOff val="-649"/>
            <a:lumOff val="-166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Assess monitoring programs</a:t>
          </a:r>
        </a:p>
      </dsp:txBody>
      <dsp:txXfrm>
        <a:off x="6674494" y="1692921"/>
        <a:ext cx="2127982" cy="1245783"/>
      </dsp:txXfrm>
    </dsp:sp>
    <dsp:sp modelId="{F3578D85-3B45-4C33-A63E-673D7D717F86}">
      <dsp:nvSpPr>
        <dsp:cNvPr id="0" name=""/>
        <dsp:cNvSpPr/>
      </dsp:nvSpPr>
      <dsp:spPr>
        <a:xfrm>
          <a:off x="6635736" y="3308287"/>
          <a:ext cx="2205498" cy="1323299"/>
        </a:xfrm>
        <a:prstGeom prst="roundRect">
          <a:avLst>
            <a:gd name="adj" fmla="val 10000"/>
          </a:avLst>
        </a:prstGeom>
        <a:solidFill>
          <a:schemeClr val="accent5">
            <a:hueOff val="-7132984"/>
            <a:satOff val="-742"/>
            <a:lumOff val="-190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Update implementation plan</a:t>
          </a:r>
        </a:p>
      </dsp:txBody>
      <dsp:txXfrm>
        <a:off x="6674494" y="3347045"/>
        <a:ext cx="2127982" cy="12457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BCBB1-C5DC-4F84-A714-C88B815B00AF}">
      <dsp:nvSpPr>
        <dsp:cNvPr id="0" name=""/>
        <dsp:cNvSpPr/>
      </dsp:nvSpPr>
      <dsp:spPr>
        <a:xfrm>
          <a:off x="0" y="48594"/>
          <a:ext cx="7222889" cy="84240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bg1"/>
              </a:solidFill>
            </a:rPr>
            <a:t>No New Projects = Baseline</a:t>
          </a:r>
        </a:p>
      </dsp:txBody>
      <dsp:txXfrm>
        <a:off x="41123" y="89717"/>
        <a:ext cx="7140643" cy="760154"/>
      </dsp:txXfrm>
    </dsp:sp>
    <dsp:sp modelId="{28FBEBB6-77D3-499A-B609-AC8D47C0F952}">
      <dsp:nvSpPr>
        <dsp:cNvPr id="0" name=""/>
        <dsp:cNvSpPr/>
      </dsp:nvSpPr>
      <dsp:spPr>
        <a:xfrm>
          <a:off x="0" y="1020594"/>
          <a:ext cx="7222889" cy="84240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Baseline w/Climate Change</a:t>
          </a:r>
        </a:p>
      </dsp:txBody>
      <dsp:txXfrm>
        <a:off x="41123" y="1061717"/>
        <a:ext cx="7140643" cy="760154"/>
      </dsp:txXfrm>
    </dsp:sp>
    <dsp:sp modelId="{C0F33DD5-CE7F-45E6-9CBB-C31E2A354D28}">
      <dsp:nvSpPr>
        <dsp:cNvPr id="0" name=""/>
        <dsp:cNvSpPr/>
      </dsp:nvSpPr>
      <dsp:spPr>
        <a:xfrm>
          <a:off x="0" y="1992594"/>
          <a:ext cx="7222889" cy="84240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Five-Year Plan w/Climate Change</a:t>
          </a:r>
        </a:p>
      </dsp:txBody>
      <dsp:txXfrm>
        <a:off x="41123" y="2033717"/>
        <a:ext cx="7140643" cy="760154"/>
      </dsp:txXfrm>
    </dsp:sp>
    <dsp:sp modelId="{43400E1D-3CC8-46E4-B931-F9B55A3B0FBC}">
      <dsp:nvSpPr>
        <dsp:cNvPr id="0" name=""/>
        <dsp:cNvSpPr/>
      </dsp:nvSpPr>
      <dsp:spPr>
        <a:xfrm>
          <a:off x="0" y="2964594"/>
          <a:ext cx="7222889" cy="84240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bg1"/>
              </a:solidFill>
            </a:rPr>
            <a:t>Future Projects w/Climate Change</a:t>
          </a:r>
        </a:p>
      </dsp:txBody>
      <dsp:txXfrm>
        <a:off x="41123" y="3005717"/>
        <a:ext cx="7140643" cy="760154"/>
      </dsp:txXfrm>
    </dsp:sp>
    <dsp:sp modelId="{44E7061F-A2A5-4023-9B60-315EF801FA26}">
      <dsp:nvSpPr>
        <dsp:cNvPr id="0" name=""/>
        <dsp:cNvSpPr/>
      </dsp:nvSpPr>
      <dsp:spPr>
        <a:xfrm>
          <a:off x="0" y="3985189"/>
          <a:ext cx="7222889" cy="842400"/>
        </a:xfrm>
        <a:prstGeom prst="roundRect">
          <a:avLst/>
        </a:prstGeom>
        <a:solidFill>
          <a:schemeClr val="accent3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Expanded Agriculture w/Climate Change</a:t>
          </a:r>
        </a:p>
      </dsp:txBody>
      <dsp:txXfrm>
        <a:off x="41123" y="4026312"/>
        <a:ext cx="7140643" cy="7601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BCBB1-C5DC-4F84-A714-C88B815B00AF}">
      <dsp:nvSpPr>
        <dsp:cNvPr id="0" name=""/>
        <dsp:cNvSpPr/>
      </dsp:nvSpPr>
      <dsp:spPr>
        <a:xfrm>
          <a:off x="0" y="48594"/>
          <a:ext cx="7222889" cy="84240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bg1"/>
              </a:solidFill>
            </a:rPr>
            <a:t>No New Projects = Baseline</a:t>
          </a:r>
        </a:p>
      </dsp:txBody>
      <dsp:txXfrm>
        <a:off x="41123" y="89717"/>
        <a:ext cx="7140643" cy="760154"/>
      </dsp:txXfrm>
    </dsp:sp>
    <dsp:sp modelId="{28FBEBB6-77D3-499A-B609-AC8D47C0F952}">
      <dsp:nvSpPr>
        <dsp:cNvPr id="0" name=""/>
        <dsp:cNvSpPr/>
      </dsp:nvSpPr>
      <dsp:spPr>
        <a:xfrm>
          <a:off x="0" y="1020594"/>
          <a:ext cx="7222889" cy="84240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Baseline w/Climate Change</a:t>
          </a:r>
        </a:p>
      </dsp:txBody>
      <dsp:txXfrm>
        <a:off x="41123" y="1061717"/>
        <a:ext cx="7140643" cy="760154"/>
      </dsp:txXfrm>
    </dsp:sp>
    <dsp:sp modelId="{C0F33DD5-CE7F-45E6-9CBB-C31E2A354D28}">
      <dsp:nvSpPr>
        <dsp:cNvPr id="0" name=""/>
        <dsp:cNvSpPr/>
      </dsp:nvSpPr>
      <dsp:spPr>
        <a:xfrm>
          <a:off x="0" y="1992594"/>
          <a:ext cx="7222889" cy="84240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Five-Year Plan w/Climate Change</a:t>
          </a:r>
        </a:p>
      </dsp:txBody>
      <dsp:txXfrm>
        <a:off x="41123" y="2033717"/>
        <a:ext cx="7140643" cy="760154"/>
      </dsp:txXfrm>
    </dsp:sp>
    <dsp:sp modelId="{43400E1D-3CC8-46E4-B931-F9B55A3B0FBC}">
      <dsp:nvSpPr>
        <dsp:cNvPr id="0" name=""/>
        <dsp:cNvSpPr/>
      </dsp:nvSpPr>
      <dsp:spPr>
        <a:xfrm>
          <a:off x="0" y="2964594"/>
          <a:ext cx="7222889" cy="84240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bg1"/>
              </a:solidFill>
            </a:rPr>
            <a:t>Future Projects w/Climate Change</a:t>
          </a:r>
        </a:p>
      </dsp:txBody>
      <dsp:txXfrm>
        <a:off x="41123" y="3005717"/>
        <a:ext cx="7140643" cy="760154"/>
      </dsp:txXfrm>
    </dsp:sp>
    <dsp:sp modelId="{44E7061F-A2A5-4023-9B60-315EF801FA26}">
      <dsp:nvSpPr>
        <dsp:cNvPr id="0" name=""/>
        <dsp:cNvSpPr/>
      </dsp:nvSpPr>
      <dsp:spPr>
        <a:xfrm>
          <a:off x="0" y="3985189"/>
          <a:ext cx="7222889" cy="842400"/>
        </a:xfrm>
        <a:prstGeom prst="roundRect">
          <a:avLst/>
        </a:prstGeom>
        <a:solidFill>
          <a:schemeClr val="accent3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Expanded Agriculture w/Climate Change</a:t>
          </a:r>
        </a:p>
      </dsp:txBody>
      <dsp:txXfrm>
        <a:off x="41123" y="4026312"/>
        <a:ext cx="7140643" cy="7601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BCBB1-C5DC-4F84-A714-C88B815B00AF}">
      <dsp:nvSpPr>
        <dsp:cNvPr id="0" name=""/>
        <dsp:cNvSpPr/>
      </dsp:nvSpPr>
      <dsp:spPr>
        <a:xfrm>
          <a:off x="0" y="48594"/>
          <a:ext cx="7222889" cy="842400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bg1"/>
              </a:solidFill>
            </a:rPr>
            <a:t>No New Projects = Baseline</a:t>
          </a:r>
        </a:p>
      </dsp:txBody>
      <dsp:txXfrm>
        <a:off x="41123" y="89717"/>
        <a:ext cx="7140643" cy="760154"/>
      </dsp:txXfrm>
    </dsp:sp>
    <dsp:sp modelId="{28FBEBB6-77D3-499A-B609-AC8D47C0F952}">
      <dsp:nvSpPr>
        <dsp:cNvPr id="0" name=""/>
        <dsp:cNvSpPr/>
      </dsp:nvSpPr>
      <dsp:spPr>
        <a:xfrm>
          <a:off x="0" y="1020594"/>
          <a:ext cx="7222889" cy="84240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Baseline w/Climate Change</a:t>
          </a:r>
        </a:p>
      </dsp:txBody>
      <dsp:txXfrm>
        <a:off x="41123" y="1061717"/>
        <a:ext cx="7140643" cy="760154"/>
      </dsp:txXfrm>
    </dsp:sp>
    <dsp:sp modelId="{C0F33DD5-CE7F-45E6-9CBB-C31E2A354D28}">
      <dsp:nvSpPr>
        <dsp:cNvPr id="0" name=""/>
        <dsp:cNvSpPr/>
      </dsp:nvSpPr>
      <dsp:spPr>
        <a:xfrm>
          <a:off x="0" y="1992594"/>
          <a:ext cx="7222889" cy="84240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Five-Year Plan w/Climate Change</a:t>
          </a:r>
        </a:p>
      </dsp:txBody>
      <dsp:txXfrm>
        <a:off x="41123" y="2033717"/>
        <a:ext cx="7140643" cy="760154"/>
      </dsp:txXfrm>
    </dsp:sp>
    <dsp:sp modelId="{43400E1D-3CC8-46E4-B931-F9B55A3B0FBC}">
      <dsp:nvSpPr>
        <dsp:cNvPr id="0" name=""/>
        <dsp:cNvSpPr/>
      </dsp:nvSpPr>
      <dsp:spPr>
        <a:xfrm>
          <a:off x="0" y="2964594"/>
          <a:ext cx="7222889" cy="84240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bg1"/>
              </a:solidFill>
            </a:rPr>
            <a:t>Future Projects w/Climate Change</a:t>
          </a:r>
        </a:p>
      </dsp:txBody>
      <dsp:txXfrm>
        <a:off x="41123" y="3005717"/>
        <a:ext cx="7140643" cy="760154"/>
      </dsp:txXfrm>
    </dsp:sp>
    <dsp:sp modelId="{44E7061F-A2A5-4023-9B60-315EF801FA26}">
      <dsp:nvSpPr>
        <dsp:cNvPr id="0" name=""/>
        <dsp:cNvSpPr/>
      </dsp:nvSpPr>
      <dsp:spPr>
        <a:xfrm>
          <a:off x="0" y="3985189"/>
          <a:ext cx="7222889" cy="842400"/>
        </a:xfrm>
        <a:prstGeom prst="roundRect">
          <a:avLst/>
        </a:prstGeom>
        <a:solidFill>
          <a:schemeClr val="accent3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Expanded Agriculture w/Climate Change</a:t>
          </a:r>
        </a:p>
      </dsp:txBody>
      <dsp:txXfrm>
        <a:off x="41123" y="4026312"/>
        <a:ext cx="7140643" cy="760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B6555-A9BB-45B9-A613-9CB5111E9855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9BF83-2E65-4B99-B534-8E0A2277C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48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60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Our goals are to:</a:t>
            </a:r>
          </a:p>
          <a:p>
            <a:r>
              <a:rPr lang="en-US"/>
              <a:t>Enhance public understanding about water resources in the basin</a:t>
            </a:r>
          </a:p>
          <a:p>
            <a:r>
              <a:rPr lang="en-US"/>
              <a:t>Keep you—the public and stakeholders—informed about the GSP</a:t>
            </a:r>
          </a:p>
          <a:p>
            <a:r>
              <a:rPr lang="en-US"/>
              <a:t>Engage diverse interested parties and stakeholders</a:t>
            </a:r>
          </a:p>
          <a:p>
            <a:r>
              <a:rPr lang="en-US"/>
              <a:t>Respond to your concerns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36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09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Our goals are to:</a:t>
            </a:r>
          </a:p>
          <a:p>
            <a:r>
              <a:rPr lang="en-US"/>
              <a:t>Enhance public understanding about water resources in the basin</a:t>
            </a:r>
          </a:p>
          <a:p>
            <a:r>
              <a:rPr lang="en-US"/>
              <a:t>Keep you—the public and stakeholders—informed about the GSP</a:t>
            </a:r>
          </a:p>
          <a:p>
            <a:r>
              <a:rPr lang="en-US"/>
              <a:t>Engage diverse interested parties and stakeholders</a:t>
            </a:r>
          </a:p>
          <a:p>
            <a:r>
              <a:rPr lang="en-US"/>
              <a:t>Respond to your concerns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92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57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9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Our goals are to:</a:t>
            </a:r>
          </a:p>
          <a:p>
            <a:r>
              <a:rPr lang="en-US"/>
              <a:t>Enhance public understanding about water resources in the basin</a:t>
            </a:r>
          </a:p>
          <a:p>
            <a:r>
              <a:rPr lang="en-US"/>
              <a:t>Keep you—the public and stakeholders—informed about the GSP</a:t>
            </a:r>
          </a:p>
          <a:p>
            <a:r>
              <a:rPr lang="en-US"/>
              <a:t>Engage diverse interested parties and stakeholders</a:t>
            </a:r>
          </a:p>
          <a:p>
            <a:r>
              <a:rPr lang="en-US"/>
              <a:t>Respond to your concerns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1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Our goals are to:</a:t>
            </a:r>
          </a:p>
          <a:p>
            <a:r>
              <a:rPr lang="en-US"/>
              <a:t>Enhance public understanding about water resources in the basin</a:t>
            </a:r>
          </a:p>
          <a:p>
            <a:r>
              <a:rPr lang="en-US"/>
              <a:t>Keep you—the public and stakeholders—informed about the GSP</a:t>
            </a:r>
          </a:p>
          <a:p>
            <a:r>
              <a:rPr lang="en-US"/>
              <a:t>Engage diverse interested parties and stakeholders</a:t>
            </a:r>
          </a:p>
          <a:p>
            <a:r>
              <a:rPr lang="en-US"/>
              <a:t>Respond to your concerns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28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33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Our goals are to:</a:t>
            </a:r>
          </a:p>
          <a:p>
            <a:r>
              <a:rPr lang="en-US"/>
              <a:t>Enhance public understanding about water resources in the basin</a:t>
            </a:r>
          </a:p>
          <a:p>
            <a:r>
              <a:rPr lang="en-US"/>
              <a:t>Keep you—the public and stakeholders—informed about the GSP</a:t>
            </a:r>
          </a:p>
          <a:p>
            <a:r>
              <a:rPr lang="en-US"/>
              <a:t>Engage diverse interested parties and stakeholders</a:t>
            </a:r>
          </a:p>
          <a:p>
            <a:r>
              <a:rPr lang="en-US"/>
              <a:t>Respond to your concerns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60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Our goals are to:</a:t>
            </a:r>
          </a:p>
          <a:p>
            <a:r>
              <a:rPr lang="en-US"/>
              <a:t>Enhance public understanding about water resources in the basin</a:t>
            </a:r>
          </a:p>
          <a:p>
            <a:r>
              <a:rPr lang="en-US"/>
              <a:t>Keep you—the public and stakeholders—informed about the GSP</a:t>
            </a:r>
          </a:p>
          <a:p>
            <a:r>
              <a:rPr lang="en-US"/>
              <a:t>Engage diverse interested parties and stakeholders</a:t>
            </a:r>
          </a:p>
          <a:p>
            <a:r>
              <a:rPr lang="en-US"/>
              <a:t>Respond to your concerns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0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06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Our goals are to:</a:t>
            </a:r>
          </a:p>
          <a:p>
            <a:r>
              <a:rPr lang="en-US"/>
              <a:t>Enhance public understanding about water resources in the basin</a:t>
            </a:r>
          </a:p>
          <a:p>
            <a:r>
              <a:rPr lang="en-US"/>
              <a:t>Keep you—the public and stakeholders—informed about the GSP</a:t>
            </a:r>
          </a:p>
          <a:p>
            <a:r>
              <a:rPr lang="en-US"/>
              <a:t>Engage diverse interested parties and stakeholders</a:t>
            </a:r>
          </a:p>
          <a:p>
            <a:r>
              <a:rPr lang="en-US"/>
              <a:t>Respond to your concerns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08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75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04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Our goals are to:</a:t>
            </a:r>
          </a:p>
          <a:p>
            <a:r>
              <a:rPr lang="en-US"/>
              <a:t>Enhance public understanding about water resources in the basin</a:t>
            </a:r>
          </a:p>
          <a:p>
            <a:r>
              <a:rPr lang="en-US"/>
              <a:t>Keep you—the public and stakeholders—informed about the GSP</a:t>
            </a:r>
          </a:p>
          <a:p>
            <a:r>
              <a:rPr lang="en-US"/>
              <a:t>Engage diverse interested parties and stakeholders</a:t>
            </a:r>
          </a:p>
          <a:p>
            <a:r>
              <a:rPr lang="en-US"/>
              <a:t>Respond to your concerns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82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ter next to a mountain&#10;&#10;Description automatically generated">
            <a:extLst>
              <a:ext uri="{FF2B5EF4-FFF2-40B4-BE49-F238E27FC236}">
                <a16:creationId xmlns:a16="http://schemas.microsoft.com/office/drawing/2014/main" id="{E23E0070-C888-43DF-AF65-213E2CF1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4D16D-D45B-47C7-9F8B-B5239E5D7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5892"/>
            <a:ext cx="9144000" cy="2638292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17D0B-746D-4FD8-A18A-FD3E2FA98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7625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2438C-6891-490D-93FA-BA6B84E7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31EC8-83A0-4CE4-BD23-DD09B0A37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33664-E9B1-4420-8D0E-9255FB89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32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A9284-22DF-4818-85F1-3032F18A6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B16038-0F41-4021-949D-301C77C3B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E5E6D-3253-4F21-9EC4-D732985C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3EFC9-95A0-4830-97E4-F33486B93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E4DCE-6B9C-4CFF-B9F0-6B85037C9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72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1A77DF-451E-42C4-8A3D-D3A66626F8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CDE5FB-AB4A-4EBA-9E4E-93132C5C5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05F24-F926-4611-A4D2-D8249D224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74474-856E-4258-BC22-504C2917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5F27D-C8FB-4422-8B04-C42F41AAC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5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4D16D-D45B-47C7-9F8B-B5239E5D7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5892"/>
            <a:ext cx="9144000" cy="2638292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17D0B-746D-4FD8-A18A-FD3E2FA98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7625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2438C-6891-490D-93FA-BA6B84E7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31EC8-83A0-4CE4-BD23-DD09B0A37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33664-E9B1-4420-8D0E-9255FB89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59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8F118-2226-4588-B9C9-FEF4B5767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A7A36-9D30-436B-8F81-37E1F9A9E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0FD7A-8A7C-409C-8E83-ACCE08129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EF09E-7D22-465F-AE31-F71566A3D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C4358-0168-42D4-BCB4-3F5626A4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32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1D519C-3FFE-49DE-9EE7-16D4460E6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A4CE6-5803-4464-B1D1-5D993B48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60434"/>
            <a:ext cx="10515600" cy="2802041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78598-6EF5-4289-B850-B0AAAC306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8EA15-CE00-4E40-A3FF-A5EBB2BDA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72800-AD0D-4BD2-B2DC-054817841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9EF11-7583-43F1-B7EF-34E74B22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86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2DB81-8120-46C7-90CF-648CE925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52FB6-F650-46E4-B683-7315AAB9F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E0D691-9E14-4605-B549-E043637BF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BD9CA-99FF-4F80-AA41-FAFC87FA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A7872-F53F-4922-BA3C-6322029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AFBE0-9E7C-4CD2-A739-B143EB753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7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685CC-EBED-4006-866E-9BA39916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122BA-956C-4DAC-9EFA-311729A08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BA9C29-7DD8-4BB6-A822-4DD6AE00B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8EAEC9-DDE4-4920-88EA-CD8D0C936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3DA31A-0217-4515-AEFE-1A3BEF707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0964F7-A286-451C-85C5-D5D16D5E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8567C-A63B-474B-8802-51F38C7DA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5CE3B-16F4-44FA-A408-F4288093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08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31A4D-74DA-4928-8878-1462802C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E45CBA-3AC5-4C14-BCA7-29291B914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8D0A9E-CCA6-40D7-8B85-7C07A7594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5E2AD-5CC8-4998-98F1-1A194408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21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102447-EA1A-48FE-AC37-7D2A3CD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E64EC7-A54F-4741-AB79-020FE8851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4B9AD-F4DD-447A-9668-24B94B54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57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>
            <a:extLst>
              <a:ext uri="{FF2B5EF4-FFF2-40B4-BE49-F238E27FC236}">
                <a16:creationId xmlns:a16="http://schemas.microsoft.com/office/drawing/2014/main" id="{C0025C54-CA9B-4522-A7AE-13BE0AF123D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"/>
            <a:ext cx="12192000" cy="48529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7E10162-5E7F-4E2B-B200-F9AE75E29DB7}"/>
              </a:ext>
            </a:extLst>
          </p:cNvPr>
          <p:cNvSpPr/>
          <p:nvPr userDrawn="1"/>
        </p:nvSpPr>
        <p:spPr>
          <a:xfrm>
            <a:off x="-11838" y="2230602"/>
            <a:ext cx="12215675" cy="2417267"/>
          </a:xfrm>
          <a:custGeom>
            <a:avLst/>
            <a:gdLst>
              <a:gd name="connsiteX0" fmla="*/ 11195093 w 12215675"/>
              <a:gd name="connsiteY0" fmla="*/ 0 h 2417267"/>
              <a:gd name="connsiteX1" fmla="*/ 11214182 w 12215675"/>
              <a:gd name="connsiteY1" fmla="*/ 4773 h 2417267"/>
              <a:gd name="connsiteX2" fmla="*/ 11233272 w 12215675"/>
              <a:gd name="connsiteY2" fmla="*/ 9545 h 2417267"/>
              <a:gd name="connsiteX3" fmla="*/ 11266680 w 12215675"/>
              <a:gd name="connsiteY3" fmla="*/ 23863 h 2417267"/>
              <a:gd name="connsiteX4" fmla="*/ 11295315 w 12215675"/>
              <a:gd name="connsiteY4" fmla="*/ 47725 h 2417267"/>
              <a:gd name="connsiteX5" fmla="*/ 11319177 w 12215675"/>
              <a:gd name="connsiteY5" fmla="*/ 71588 h 2417267"/>
              <a:gd name="connsiteX6" fmla="*/ 11343040 w 12215675"/>
              <a:gd name="connsiteY6" fmla="*/ 95450 h 2417267"/>
              <a:gd name="connsiteX7" fmla="*/ 11366902 w 12215675"/>
              <a:gd name="connsiteY7" fmla="*/ 114540 h 2417267"/>
              <a:gd name="connsiteX8" fmla="*/ 11381220 w 12215675"/>
              <a:gd name="connsiteY8" fmla="*/ 119312 h 2417267"/>
              <a:gd name="connsiteX9" fmla="*/ 11395537 w 12215675"/>
              <a:gd name="connsiteY9" fmla="*/ 124085 h 2417267"/>
              <a:gd name="connsiteX10" fmla="*/ 11409855 w 12215675"/>
              <a:gd name="connsiteY10" fmla="*/ 124085 h 2417267"/>
              <a:gd name="connsiteX11" fmla="*/ 11428945 w 12215675"/>
              <a:gd name="connsiteY11" fmla="*/ 119312 h 2417267"/>
              <a:gd name="connsiteX12" fmla="*/ 11457579 w 12215675"/>
              <a:gd name="connsiteY12" fmla="*/ 109767 h 2417267"/>
              <a:gd name="connsiteX13" fmla="*/ 11486214 w 12215675"/>
              <a:gd name="connsiteY13" fmla="*/ 114540 h 2417267"/>
              <a:gd name="connsiteX14" fmla="*/ 11514849 w 12215675"/>
              <a:gd name="connsiteY14" fmla="*/ 128857 h 2417267"/>
              <a:gd name="connsiteX15" fmla="*/ 11538712 w 12215675"/>
              <a:gd name="connsiteY15" fmla="*/ 147947 h 2417267"/>
              <a:gd name="connsiteX16" fmla="*/ 11605527 w 12215675"/>
              <a:gd name="connsiteY16" fmla="*/ 195672 h 2417267"/>
              <a:gd name="connsiteX17" fmla="*/ 11653252 w 12215675"/>
              <a:gd name="connsiteY17" fmla="*/ 224307 h 2417267"/>
              <a:gd name="connsiteX18" fmla="*/ 11705749 w 12215675"/>
              <a:gd name="connsiteY18" fmla="*/ 248170 h 2417267"/>
              <a:gd name="connsiteX19" fmla="*/ 11825061 w 12215675"/>
              <a:gd name="connsiteY19" fmla="*/ 291122 h 2417267"/>
              <a:gd name="connsiteX20" fmla="*/ 11925283 w 12215675"/>
              <a:gd name="connsiteY20" fmla="*/ 334075 h 2417267"/>
              <a:gd name="connsiteX21" fmla="*/ 12001643 w 12215675"/>
              <a:gd name="connsiteY21" fmla="*/ 377027 h 2417267"/>
              <a:gd name="connsiteX22" fmla="*/ 12025506 w 12215675"/>
              <a:gd name="connsiteY22" fmla="*/ 396117 h 2417267"/>
              <a:gd name="connsiteX23" fmla="*/ 12044596 w 12215675"/>
              <a:gd name="connsiteY23" fmla="*/ 410434 h 2417267"/>
              <a:gd name="connsiteX24" fmla="*/ 12058913 w 12215675"/>
              <a:gd name="connsiteY24" fmla="*/ 419979 h 2417267"/>
              <a:gd name="connsiteX25" fmla="*/ 12078003 w 12215675"/>
              <a:gd name="connsiteY25" fmla="*/ 434297 h 2417267"/>
              <a:gd name="connsiteX26" fmla="*/ 12097093 w 12215675"/>
              <a:gd name="connsiteY26" fmla="*/ 439069 h 2417267"/>
              <a:gd name="connsiteX27" fmla="*/ 12116183 w 12215675"/>
              <a:gd name="connsiteY27" fmla="*/ 443842 h 2417267"/>
              <a:gd name="connsiteX28" fmla="*/ 12135273 w 12215675"/>
              <a:gd name="connsiteY28" fmla="*/ 448614 h 2417267"/>
              <a:gd name="connsiteX29" fmla="*/ 12159135 w 12215675"/>
              <a:gd name="connsiteY29" fmla="*/ 443842 h 2417267"/>
              <a:gd name="connsiteX30" fmla="*/ 12178225 w 12215675"/>
              <a:gd name="connsiteY30" fmla="*/ 434297 h 2417267"/>
              <a:gd name="connsiteX31" fmla="*/ 12197315 w 12215675"/>
              <a:gd name="connsiteY31" fmla="*/ 419979 h 2417267"/>
              <a:gd name="connsiteX32" fmla="*/ 12211633 w 12215675"/>
              <a:gd name="connsiteY32" fmla="*/ 410434 h 2417267"/>
              <a:gd name="connsiteX33" fmla="*/ 12215675 w 12215675"/>
              <a:gd name="connsiteY33" fmla="*/ 408413 h 2417267"/>
              <a:gd name="connsiteX34" fmla="*/ 12215675 w 12215675"/>
              <a:gd name="connsiteY34" fmla="*/ 2417267 h 2417267"/>
              <a:gd name="connsiteX35" fmla="*/ 0 w 12215675"/>
              <a:gd name="connsiteY35" fmla="*/ 2417267 h 2417267"/>
              <a:gd name="connsiteX36" fmla="*/ 0 w 12215675"/>
              <a:gd name="connsiteY36" fmla="*/ 434004 h 2417267"/>
              <a:gd name="connsiteX37" fmla="*/ 17921 w 12215675"/>
              <a:gd name="connsiteY37" fmla="*/ 429524 h 2417267"/>
              <a:gd name="connsiteX38" fmla="*/ 56101 w 12215675"/>
              <a:gd name="connsiteY38" fmla="*/ 419979 h 2417267"/>
              <a:gd name="connsiteX39" fmla="*/ 89509 w 12215675"/>
              <a:gd name="connsiteY39" fmla="*/ 410434 h 2417267"/>
              <a:gd name="connsiteX40" fmla="*/ 118144 w 12215675"/>
              <a:gd name="connsiteY40" fmla="*/ 410434 h 2417267"/>
              <a:gd name="connsiteX41" fmla="*/ 142006 w 12215675"/>
              <a:gd name="connsiteY41" fmla="*/ 410434 h 2417267"/>
              <a:gd name="connsiteX42" fmla="*/ 165869 w 12215675"/>
              <a:gd name="connsiteY42" fmla="*/ 419979 h 2417267"/>
              <a:gd name="connsiteX43" fmla="*/ 194504 w 12215675"/>
              <a:gd name="connsiteY43" fmla="*/ 434297 h 2417267"/>
              <a:gd name="connsiteX44" fmla="*/ 204049 w 12215675"/>
              <a:gd name="connsiteY44" fmla="*/ 443842 h 2417267"/>
              <a:gd name="connsiteX45" fmla="*/ 242228 w 12215675"/>
              <a:gd name="connsiteY45" fmla="*/ 424752 h 2417267"/>
              <a:gd name="connsiteX46" fmla="*/ 275636 w 12215675"/>
              <a:gd name="connsiteY46" fmla="*/ 415207 h 2417267"/>
              <a:gd name="connsiteX47" fmla="*/ 309043 w 12215675"/>
              <a:gd name="connsiteY47" fmla="*/ 410434 h 2417267"/>
              <a:gd name="connsiteX48" fmla="*/ 342451 w 12215675"/>
              <a:gd name="connsiteY48" fmla="*/ 415207 h 2417267"/>
              <a:gd name="connsiteX49" fmla="*/ 404493 w 12215675"/>
              <a:gd name="connsiteY49" fmla="*/ 429524 h 2417267"/>
              <a:gd name="connsiteX50" fmla="*/ 576303 w 12215675"/>
              <a:gd name="connsiteY50" fmla="*/ 472477 h 2417267"/>
              <a:gd name="connsiteX51" fmla="*/ 757657 w 12215675"/>
              <a:gd name="connsiteY51" fmla="*/ 513043 h 2417267"/>
              <a:gd name="connsiteX52" fmla="*/ 891287 w 12215675"/>
              <a:gd name="connsiteY52" fmla="*/ 546450 h 2417267"/>
              <a:gd name="connsiteX53" fmla="*/ 977192 w 12215675"/>
              <a:gd name="connsiteY53" fmla="*/ 565540 h 2417267"/>
              <a:gd name="connsiteX54" fmla="*/ 1058324 w 12215675"/>
              <a:gd name="connsiteY54" fmla="*/ 584630 h 2417267"/>
              <a:gd name="connsiteX55" fmla="*/ 1139457 w 12215675"/>
              <a:gd name="connsiteY55" fmla="*/ 603720 h 2417267"/>
              <a:gd name="connsiteX56" fmla="*/ 1220589 w 12215675"/>
              <a:gd name="connsiteY56" fmla="*/ 618038 h 2417267"/>
              <a:gd name="connsiteX57" fmla="*/ 1253996 w 12215675"/>
              <a:gd name="connsiteY57" fmla="*/ 622810 h 2417267"/>
              <a:gd name="connsiteX58" fmla="*/ 1292176 w 12215675"/>
              <a:gd name="connsiteY58" fmla="*/ 632355 h 2417267"/>
              <a:gd name="connsiteX59" fmla="*/ 1354219 w 12215675"/>
              <a:gd name="connsiteY59" fmla="*/ 656218 h 2417267"/>
              <a:gd name="connsiteX60" fmla="*/ 1416261 w 12215675"/>
              <a:gd name="connsiteY60" fmla="*/ 684853 h 2417267"/>
              <a:gd name="connsiteX61" fmla="*/ 1449668 w 12215675"/>
              <a:gd name="connsiteY61" fmla="*/ 699170 h 2417267"/>
              <a:gd name="connsiteX62" fmla="*/ 1487848 w 12215675"/>
              <a:gd name="connsiteY62" fmla="*/ 708715 h 2417267"/>
              <a:gd name="connsiteX63" fmla="*/ 1526028 w 12215675"/>
              <a:gd name="connsiteY63" fmla="*/ 713488 h 2417267"/>
              <a:gd name="connsiteX64" fmla="*/ 1564208 w 12215675"/>
              <a:gd name="connsiteY64" fmla="*/ 713488 h 2417267"/>
              <a:gd name="connsiteX65" fmla="*/ 1607161 w 12215675"/>
              <a:gd name="connsiteY65" fmla="*/ 703943 h 2417267"/>
              <a:gd name="connsiteX66" fmla="*/ 1645340 w 12215675"/>
              <a:gd name="connsiteY66" fmla="*/ 694398 h 2417267"/>
              <a:gd name="connsiteX67" fmla="*/ 1683520 w 12215675"/>
              <a:gd name="connsiteY67" fmla="*/ 680080 h 2417267"/>
              <a:gd name="connsiteX68" fmla="*/ 1721700 w 12215675"/>
              <a:gd name="connsiteY68" fmla="*/ 665763 h 2417267"/>
              <a:gd name="connsiteX69" fmla="*/ 1788515 w 12215675"/>
              <a:gd name="connsiteY69" fmla="*/ 627583 h 2417267"/>
              <a:gd name="connsiteX70" fmla="*/ 1821923 w 12215675"/>
              <a:gd name="connsiteY70" fmla="*/ 613265 h 2417267"/>
              <a:gd name="connsiteX71" fmla="*/ 1855330 w 12215675"/>
              <a:gd name="connsiteY71" fmla="*/ 608493 h 2417267"/>
              <a:gd name="connsiteX72" fmla="*/ 1893510 w 12215675"/>
              <a:gd name="connsiteY72" fmla="*/ 608493 h 2417267"/>
              <a:gd name="connsiteX73" fmla="*/ 1931690 w 12215675"/>
              <a:gd name="connsiteY73" fmla="*/ 608493 h 2417267"/>
              <a:gd name="connsiteX74" fmla="*/ 2008050 w 12215675"/>
              <a:gd name="connsiteY74" fmla="*/ 622810 h 2417267"/>
              <a:gd name="connsiteX75" fmla="*/ 2070092 w 12215675"/>
              <a:gd name="connsiteY75" fmla="*/ 627583 h 2417267"/>
              <a:gd name="connsiteX76" fmla="*/ 2103500 w 12215675"/>
              <a:gd name="connsiteY76" fmla="*/ 622810 h 2417267"/>
              <a:gd name="connsiteX77" fmla="*/ 2146452 w 12215675"/>
              <a:gd name="connsiteY77" fmla="*/ 618038 h 2417267"/>
              <a:gd name="connsiteX78" fmla="*/ 2256219 w 12215675"/>
              <a:gd name="connsiteY78" fmla="*/ 584630 h 2417267"/>
              <a:gd name="connsiteX79" fmla="*/ 2313489 w 12215675"/>
              <a:gd name="connsiteY79" fmla="*/ 565540 h 2417267"/>
              <a:gd name="connsiteX80" fmla="*/ 2365987 w 12215675"/>
              <a:gd name="connsiteY80" fmla="*/ 546450 h 2417267"/>
              <a:gd name="connsiteX81" fmla="*/ 2413711 w 12215675"/>
              <a:gd name="connsiteY81" fmla="*/ 522588 h 2417267"/>
              <a:gd name="connsiteX82" fmla="*/ 2451891 w 12215675"/>
              <a:gd name="connsiteY82" fmla="*/ 498726 h 2417267"/>
              <a:gd name="connsiteX83" fmla="*/ 2485299 w 12215675"/>
              <a:gd name="connsiteY83" fmla="*/ 479636 h 2417267"/>
              <a:gd name="connsiteX84" fmla="*/ 2513934 w 12215675"/>
              <a:gd name="connsiteY84" fmla="*/ 467704 h 2417267"/>
              <a:gd name="connsiteX85" fmla="*/ 2547341 w 12215675"/>
              <a:gd name="connsiteY85" fmla="*/ 453387 h 2417267"/>
              <a:gd name="connsiteX86" fmla="*/ 2580749 w 12215675"/>
              <a:gd name="connsiteY86" fmla="*/ 448614 h 2417267"/>
              <a:gd name="connsiteX87" fmla="*/ 2614156 w 12215675"/>
              <a:gd name="connsiteY87" fmla="*/ 443842 h 2417267"/>
              <a:gd name="connsiteX88" fmla="*/ 2647563 w 12215675"/>
              <a:gd name="connsiteY88" fmla="*/ 439069 h 2417267"/>
              <a:gd name="connsiteX89" fmla="*/ 2709606 w 12215675"/>
              <a:gd name="connsiteY89" fmla="*/ 443842 h 2417267"/>
              <a:gd name="connsiteX90" fmla="*/ 2743013 w 12215675"/>
              <a:gd name="connsiteY90" fmla="*/ 453387 h 2417267"/>
              <a:gd name="connsiteX91" fmla="*/ 2781193 w 12215675"/>
              <a:gd name="connsiteY91" fmla="*/ 462932 h 2417267"/>
              <a:gd name="connsiteX92" fmla="*/ 2867098 w 12215675"/>
              <a:gd name="connsiteY92" fmla="*/ 489181 h 2417267"/>
              <a:gd name="connsiteX93" fmla="*/ 2919595 w 12215675"/>
              <a:gd name="connsiteY93" fmla="*/ 503498 h 2417267"/>
              <a:gd name="connsiteX94" fmla="*/ 2972093 w 12215675"/>
              <a:gd name="connsiteY94" fmla="*/ 513043 h 2417267"/>
              <a:gd name="connsiteX95" fmla="*/ 3024590 w 12215675"/>
              <a:gd name="connsiteY95" fmla="*/ 517815 h 2417267"/>
              <a:gd name="connsiteX96" fmla="*/ 3081860 w 12215675"/>
              <a:gd name="connsiteY96" fmla="*/ 513043 h 2417267"/>
              <a:gd name="connsiteX97" fmla="*/ 3191627 w 12215675"/>
              <a:gd name="connsiteY97" fmla="*/ 489181 h 2417267"/>
              <a:gd name="connsiteX98" fmla="*/ 3301395 w 12215675"/>
              <a:gd name="connsiteY98" fmla="*/ 472477 h 2417267"/>
              <a:gd name="connsiteX99" fmla="*/ 3396844 w 12215675"/>
              <a:gd name="connsiteY99" fmla="*/ 453387 h 2417267"/>
              <a:gd name="connsiteX100" fmla="*/ 3439797 w 12215675"/>
              <a:gd name="connsiteY100" fmla="*/ 443842 h 2417267"/>
              <a:gd name="connsiteX101" fmla="*/ 3477977 w 12215675"/>
              <a:gd name="connsiteY101" fmla="*/ 443842 h 2417267"/>
              <a:gd name="connsiteX102" fmla="*/ 3511384 w 12215675"/>
              <a:gd name="connsiteY102" fmla="*/ 443842 h 2417267"/>
              <a:gd name="connsiteX103" fmla="*/ 3544792 w 12215675"/>
              <a:gd name="connsiteY103" fmla="*/ 453387 h 2417267"/>
              <a:gd name="connsiteX104" fmla="*/ 3606834 w 12215675"/>
              <a:gd name="connsiteY104" fmla="*/ 467704 h 2417267"/>
              <a:gd name="connsiteX105" fmla="*/ 3654559 w 12215675"/>
              <a:gd name="connsiteY105" fmla="*/ 477249 h 2417267"/>
              <a:gd name="connsiteX106" fmla="*/ 3678421 w 12215675"/>
              <a:gd name="connsiteY106" fmla="*/ 479636 h 2417267"/>
              <a:gd name="connsiteX107" fmla="*/ 3697511 w 12215675"/>
              <a:gd name="connsiteY107" fmla="*/ 477249 h 2417267"/>
              <a:gd name="connsiteX108" fmla="*/ 3711829 w 12215675"/>
              <a:gd name="connsiteY108" fmla="*/ 472477 h 2417267"/>
              <a:gd name="connsiteX109" fmla="*/ 3726146 w 12215675"/>
              <a:gd name="connsiteY109" fmla="*/ 458159 h 2417267"/>
              <a:gd name="connsiteX110" fmla="*/ 3754781 w 12215675"/>
              <a:gd name="connsiteY110" fmla="*/ 429524 h 2417267"/>
              <a:gd name="connsiteX111" fmla="*/ 3769099 w 12215675"/>
              <a:gd name="connsiteY111" fmla="*/ 419979 h 2417267"/>
              <a:gd name="connsiteX112" fmla="*/ 3788189 w 12215675"/>
              <a:gd name="connsiteY112" fmla="*/ 410434 h 2417267"/>
              <a:gd name="connsiteX113" fmla="*/ 3812051 w 12215675"/>
              <a:gd name="connsiteY113" fmla="*/ 405662 h 2417267"/>
              <a:gd name="connsiteX114" fmla="*/ 3835913 w 12215675"/>
              <a:gd name="connsiteY114" fmla="*/ 410434 h 2417267"/>
              <a:gd name="connsiteX115" fmla="*/ 3917046 w 12215675"/>
              <a:gd name="connsiteY115" fmla="*/ 434297 h 2417267"/>
              <a:gd name="connsiteX116" fmla="*/ 4022041 w 12215675"/>
              <a:gd name="connsiteY116" fmla="*/ 467704 h 2417267"/>
              <a:gd name="connsiteX117" fmla="*/ 4079310 w 12215675"/>
              <a:gd name="connsiteY117" fmla="*/ 479636 h 2417267"/>
              <a:gd name="connsiteX118" fmla="*/ 4136580 w 12215675"/>
              <a:gd name="connsiteY118" fmla="*/ 489181 h 2417267"/>
              <a:gd name="connsiteX119" fmla="*/ 4193850 w 12215675"/>
              <a:gd name="connsiteY119" fmla="*/ 493953 h 2417267"/>
              <a:gd name="connsiteX120" fmla="*/ 4246348 w 12215675"/>
              <a:gd name="connsiteY120" fmla="*/ 489181 h 2417267"/>
              <a:gd name="connsiteX121" fmla="*/ 4322707 w 12215675"/>
              <a:gd name="connsiteY121" fmla="*/ 477249 h 2417267"/>
              <a:gd name="connsiteX122" fmla="*/ 4365660 w 12215675"/>
              <a:gd name="connsiteY122" fmla="*/ 467704 h 2417267"/>
              <a:gd name="connsiteX123" fmla="*/ 4384750 w 12215675"/>
              <a:gd name="connsiteY123" fmla="*/ 467704 h 2417267"/>
              <a:gd name="connsiteX124" fmla="*/ 4394295 w 12215675"/>
              <a:gd name="connsiteY124" fmla="*/ 472477 h 2417267"/>
              <a:gd name="connsiteX125" fmla="*/ 4408612 w 12215675"/>
              <a:gd name="connsiteY125" fmla="*/ 479636 h 2417267"/>
              <a:gd name="connsiteX126" fmla="*/ 4418157 w 12215675"/>
              <a:gd name="connsiteY126" fmla="*/ 489181 h 2417267"/>
              <a:gd name="connsiteX127" fmla="*/ 4451565 w 12215675"/>
              <a:gd name="connsiteY127" fmla="*/ 517815 h 2417267"/>
              <a:gd name="connsiteX128" fmla="*/ 4484972 w 12215675"/>
              <a:gd name="connsiteY128" fmla="*/ 541678 h 2417267"/>
              <a:gd name="connsiteX129" fmla="*/ 4523152 w 12215675"/>
              <a:gd name="connsiteY129" fmla="*/ 560768 h 2417267"/>
              <a:gd name="connsiteX130" fmla="*/ 4542242 w 12215675"/>
              <a:gd name="connsiteY130" fmla="*/ 565540 h 2417267"/>
              <a:gd name="connsiteX131" fmla="*/ 4561332 w 12215675"/>
              <a:gd name="connsiteY131" fmla="*/ 570313 h 2417267"/>
              <a:gd name="connsiteX132" fmla="*/ 4623374 w 12215675"/>
              <a:gd name="connsiteY132" fmla="*/ 560768 h 2417267"/>
              <a:gd name="connsiteX133" fmla="*/ 4723597 w 12215675"/>
              <a:gd name="connsiteY133" fmla="*/ 536905 h 2417267"/>
              <a:gd name="connsiteX134" fmla="*/ 4776094 w 12215675"/>
              <a:gd name="connsiteY134" fmla="*/ 517815 h 2417267"/>
              <a:gd name="connsiteX135" fmla="*/ 4819046 w 12215675"/>
              <a:gd name="connsiteY135" fmla="*/ 498726 h 2417267"/>
              <a:gd name="connsiteX136" fmla="*/ 4861999 w 12215675"/>
              <a:gd name="connsiteY136" fmla="*/ 484408 h 2417267"/>
              <a:gd name="connsiteX137" fmla="*/ 4885861 w 12215675"/>
              <a:gd name="connsiteY137" fmla="*/ 467704 h 2417267"/>
              <a:gd name="connsiteX138" fmla="*/ 4914496 w 12215675"/>
              <a:gd name="connsiteY138" fmla="*/ 443842 h 2417267"/>
              <a:gd name="connsiteX139" fmla="*/ 4924041 w 12215675"/>
              <a:gd name="connsiteY139" fmla="*/ 439069 h 2417267"/>
              <a:gd name="connsiteX140" fmla="*/ 4938359 w 12215675"/>
              <a:gd name="connsiteY140" fmla="*/ 434297 h 2417267"/>
              <a:gd name="connsiteX141" fmla="*/ 4971766 w 12215675"/>
              <a:gd name="connsiteY141" fmla="*/ 439069 h 2417267"/>
              <a:gd name="connsiteX142" fmla="*/ 5024263 w 12215675"/>
              <a:gd name="connsiteY142" fmla="*/ 453387 h 2417267"/>
              <a:gd name="connsiteX143" fmla="*/ 5134031 w 12215675"/>
              <a:gd name="connsiteY143" fmla="*/ 479636 h 2417267"/>
              <a:gd name="connsiteX144" fmla="*/ 5281978 w 12215675"/>
              <a:gd name="connsiteY144" fmla="*/ 508270 h 2417267"/>
              <a:gd name="connsiteX145" fmla="*/ 5363110 w 12215675"/>
              <a:gd name="connsiteY145" fmla="*/ 522588 h 2417267"/>
              <a:gd name="connsiteX146" fmla="*/ 5429925 w 12215675"/>
              <a:gd name="connsiteY146" fmla="*/ 532133 h 2417267"/>
              <a:gd name="connsiteX147" fmla="*/ 5487195 w 12215675"/>
              <a:gd name="connsiteY147" fmla="*/ 532133 h 2417267"/>
              <a:gd name="connsiteX148" fmla="*/ 5511057 w 12215675"/>
              <a:gd name="connsiteY148" fmla="*/ 527360 h 2417267"/>
              <a:gd name="connsiteX149" fmla="*/ 5525375 w 12215675"/>
              <a:gd name="connsiteY149" fmla="*/ 522588 h 2417267"/>
              <a:gd name="connsiteX150" fmla="*/ 5558782 w 12215675"/>
              <a:gd name="connsiteY150" fmla="*/ 513043 h 2417267"/>
              <a:gd name="connsiteX151" fmla="*/ 5596962 w 12215675"/>
              <a:gd name="connsiteY151" fmla="*/ 513043 h 2417267"/>
              <a:gd name="connsiteX152" fmla="*/ 5692412 w 12215675"/>
              <a:gd name="connsiteY152" fmla="*/ 513043 h 2417267"/>
              <a:gd name="connsiteX153" fmla="*/ 5744909 w 12215675"/>
              <a:gd name="connsiteY153" fmla="*/ 517815 h 2417267"/>
              <a:gd name="connsiteX154" fmla="*/ 5797407 w 12215675"/>
              <a:gd name="connsiteY154" fmla="*/ 513043 h 2417267"/>
              <a:gd name="connsiteX155" fmla="*/ 5845132 w 12215675"/>
              <a:gd name="connsiteY155" fmla="*/ 503498 h 2417267"/>
              <a:gd name="connsiteX156" fmla="*/ 5864222 w 12215675"/>
              <a:gd name="connsiteY156" fmla="*/ 498726 h 2417267"/>
              <a:gd name="connsiteX157" fmla="*/ 5888084 w 12215675"/>
              <a:gd name="connsiteY157" fmla="*/ 489181 h 2417267"/>
              <a:gd name="connsiteX158" fmla="*/ 5926264 w 12215675"/>
              <a:gd name="connsiteY158" fmla="*/ 472477 h 2417267"/>
              <a:gd name="connsiteX159" fmla="*/ 5964444 w 12215675"/>
              <a:gd name="connsiteY159" fmla="*/ 458159 h 2417267"/>
              <a:gd name="connsiteX160" fmla="*/ 6002624 w 12215675"/>
              <a:gd name="connsiteY160" fmla="*/ 448614 h 2417267"/>
              <a:gd name="connsiteX161" fmla="*/ 6036031 w 12215675"/>
              <a:gd name="connsiteY161" fmla="*/ 443842 h 2417267"/>
              <a:gd name="connsiteX162" fmla="*/ 6069439 w 12215675"/>
              <a:gd name="connsiteY162" fmla="*/ 439069 h 2417267"/>
              <a:gd name="connsiteX163" fmla="*/ 6098074 w 12215675"/>
              <a:gd name="connsiteY163" fmla="*/ 443842 h 2417267"/>
              <a:gd name="connsiteX164" fmla="*/ 6121936 w 12215675"/>
              <a:gd name="connsiteY164" fmla="*/ 448614 h 2417267"/>
              <a:gd name="connsiteX165" fmla="*/ 6141026 w 12215675"/>
              <a:gd name="connsiteY165" fmla="*/ 453387 h 2417267"/>
              <a:gd name="connsiteX166" fmla="*/ 6188751 w 12215675"/>
              <a:gd name="connsiteY166" fmla="*/ 477249 h 2417267"/>
              <a:gd name="connsiteX167" fmla="*/ 6212613 w 12215675"/>
              <a:gd name="connsiteY167" fmla="*/ 484408 h 2417267"/>
              <a:gd name="connsiteX168" fmla="*/ 6246021 w 12215675"/>
              <a:gd name="connsiteY168" fmla="*/ 493953 h 2417267"/>
              <a:gd name="connsiteX169" fmla="*/ 6274655 w 12215675"/>
              <a:gd name="connsiteY169" fmla="*/ 498726 h 2417267"/>
              <a:gd name="connsiteX170" fmla="*/ 6308063 w 12215675"/>
              <a:gd name="connsiteY170" fmla="*/ 498726 h 2417267"/>
              <a:gd name="connsiteX171" fmla="*/ 6336698 w 12215675"/>
              <a:gd name="connsiteY171" fmla="*/ 493953 h 2417267"/>
              <a:gd name="connsiteX172" fmla="*/ 6365333 w 12215675"/>
              <a:gd name="connsiteY172" fmla="*/ 477249 h 2417267"/>
              <a:gd name="connsiteX173" fmla="*/ 6389195 w 12215675"/>
              <a:gd name="connsiteY173" fmla="*/ 462932 h 2417267"/>
              <a:gd name="connsiteX174" fmla="*/ 6413058 w 12215675"/>
              <a:gd name="connsiteY174" fmla="*/ 453387 h 2417267"/>
              <a:gd name="connsiteX175" fmla="*/ 6436920 w 12215675"/>
              <a:gd name="connsiteY175" fmla="*/ 453387 h 2417267"/>
              <a:gd name="connsiteX176" fmla="*/ 6465555 w 12215675"/>
              <a:gd name="connsiteY176" fmla="*/ 458159 h 2417267"/>
              <a:gd name="connsiteX177" fmla="*/ 6489418 w 12215675"/>
              <a:gd name="connsiteY177" fmla="*/ 458159 h 2417267"/>
              <a:gd name="connsiteX178" fmla="*/ 6518052 w 12215675"/>
              <a:gd name="connsiteY178" fmla="*/ 462932 h 2417267"/>
              <a:gd name="connsiteX179" fmla="*/ 6541915 w 12215675"/>
              <a:gd name="connsiteY179" fmla="*/ 458159 h 2417267"/>
              <a:gd name="connsiteX180" fmla="*/ 6575322 w 12215675"/>
              <a:gd name="connsiteY180" fmla="*/ 443842 h 2417267"/>
              <a:gd name="connsiteX181" fmla="*/ 6608730 w 12215675"/>
              <a:gd name="connsiteY181" fmla="*/ 429524 h 2417267"/>
              <a:gd name="connsiteX182" fmla="*/ 6651682 w 12215675"/>
              <a:gd name="connsiteY182" fmla="*/ 419979 h 2417267"/>
              <a:gd name="connsiteX183" fmla="*/ 6751904 w 12215675"/>
              <a:gd name="connsiteY183" fmla="*/ 400889 h 2417267"/>
              <a:gd name="connsiteX184" fmla="*/ 6799629 w 12215675"/>
              <a:gd name="connsiteY184" fmla="*/ 391344 h 2417267"/>
              <a:gd name="connsiteX185" fmla="*/ 6842582 w 12215675"/>
              <a:gd name="connsiteY185" fmla="*/ 381799 h 2417267"/>
              <a:gd name="connsiteX186" fmla="*/ 6875989 w 12215675"/>
              <a:gd name="connsiteY186" fmla="*/ 367482 h 2417267"/>
              <a:gd name="connsiteX187" fmla="*/ 6890307 w 12215675"/>
              <a:gd name="connsiteY187" fmla="*/ 362710 h 2417267"/>
              <a:gd name="connsiteX188" fmla="*/ 6899852 w 12215675"/>
              <a:gd name="connsiteY188" fmla="*/ 353165 h 2417267"/>
              <a:gd name="connsiteX189" fmla="*/ 6909397 w 12215675"/>
              <a:gd name="connsiteY189" fmla="*/ 338847 h 2417267"/>
              <a:gd name="connsiteX190" fmla="*/ 6918942 w 12215675"/>
              <a:gd name="connsiteY190" fmla="*/ 334075 h 2417267"/>
              <a:gd name="connsiteX191" fmla="*/ 6947577 w 12215675"/>
              <a:gd name="connsiteY191" fmla="*/ 324530 h 2417267"/>
              <a:gd name="connsiteX192" fmla="*/ 6985756 w 12215675"/>
              <a:gd name="connsiteY192" fmla="*/ 319757 h 2417267"/>
              <a:gd name="connsiteX193" fmla="*/ 7028709 w 12215675"/>
              <a:gd name="connsiteY193" fmla="*/ 319757 h 2417267"/>
              <a:gd name="connsiteX194" fmla="*/ 7124159 w 12215675"/>
              <a:gd name="connsiteY194" fmla="*/ 329302 h 2417267"/>
              <a:gd name="connsiteX195" fmla="*/ 7214836 w 12215675"/>
              <a:gd name="connsiteY195" fmla="*/ 338847 h 2417267"/>
              <a:gd name="connsiteX196" fmla="*/ 7486868 w 12215675"/>
              <a:gd name="connsiteY196" fmla="*/ 377027 h 2417267"/>
              <a:gd name="connsiteX197" fmla="*/ 7639588 w 12215675"/>
              <a:gd name="connsiteY197" fmla="*/ 400889 h 2417267"/>
              <a:gd name="connsiteX198" fmla="*/ 7701630 w 12215675"/>
              <a:gd name="connsiteY198" fmla="*/ 405662 h 2417267"/>
              <a:gd name="connsiteX199" fmla="*/ 7749355 w 12215675"/>
              <a:gd name="connsiteY199" fmla="*/ 410434 h 2417267"/>
              <a:gd name="connsiteX200" fmla="*/ 7792307 w 12215675"/>
              <a:gd name="connsiteY200" fmla="*/ 410434 h 2417267"/>
              <a:gd name="connsiteX201" fmla="*/ 7849577 w 12215675"/>
              <a:gd name="connsiteY201" fmla="*/ 419979 h 2417267"/>
              <a:gd name="connsiteX202" fmla="*/ 7997524 w 12215675"/>
              <a:gd name="connsiteY202" fmla="*/ 443842 h 2417267"/>
              <a:gd name="connsiteX203" fmla="*/ 8145471 w 12215675"/>
              <a:gd name="connsiteY203" fmla="*/ 462932 h 2417267"/>
              <a:gd name="connsiteX204" fmla="*/ 8207514 w 12215675"/>
              <a:gd name="connsiteY204" fmla="*/ 467704 h 2417267"/>
              <a:gd name="connsiteX205" fmla="*/ 8260011 w 12215675"/>
              <a:gd name="connsiteY205" fmla="*/ 467704 h 2417267"/>
              <a:gd name="connsiteX206" fmla="*/ 8312509 w 12215675"/>
              <a:gd name="connsiteY206" fmla="*/ 462932 h 2417267"/>
              <a:gd name="connsiteX207" fmla="*/ 8379323 w 12215675"/>
              <a:gd name="connsiteY207" fmla="*/ 462932 h 2417267"/>
              <a:gd name="connsiteX208" fmla="*/ 8536816 w 12215675"/>
              <a:gd name="connsiteY208" fmla="*/ 462932 h 2417267"/>
              <a:gd name="connsiteX209" fmla="*/ 8617948 w 12215675"/>
              <a:gd name="connsiteY209" fmla="*/ 458159 h 2417267"/>
              <a:gd name="connsiteX210" fmla="*/ 8689535 w 12215675"/>
              <a:gd name="connsiteY210" fmla="*/ 448614 h 2417267"/>
              <a:gd name="connsiteX211" fmla="*/ 8722943 w 12215675"/>
              <a:gd name="connsiteY211" fmla="*/ 443842 h 2417267"/>
              <a:gd name="connsiteX212" fmla="*/ 8751578 w 12215675"/>
              <a:gd name="connsiteY212" fmla="*/ 434297 h 2417267"/>
              <a:gd name="connsiteX213" fmla="*/ 8775440 w 12215675"/>
              <a:gd name="connsiteY213" fmla="*/ 424752 h 2417267"/>
              <a:gd name="connsiteX214" fmla="*/ 8794530 w 12215675"/>
              <a:gd name="connsiteY214" fmla="*/ 410434 h 2417267"/>
              <a:gd name="connsiteX215" fmla="*/ 8813620 w 12215675"/>
              <a:gd name="connsiteY215" fmla="*/ 396117 h 2417267"/>
              <a:gd name="connsiteX216" fmla="*/ 8837483 w 12215675"/>
              <a:gd name="connsiteY216" fmla="*/ 386572 h 2417267"/>
              <a:gd name="connsiteX217" fmla="*/ 8885207 w 12215675"/>
              <a:gd name="connsiteY217" fmla="*/ 367482 h 2417267"/>
              <a:gd name="connsiteX218" fmla="*/ 8937705 w 12215675"/>
              <a:gd name="connsiteY218" fmla="*/ 362710 h 2417267"/>
              <a:gd name="connsiteX219" fmla="*/ 8994975 w 12215675"/>
              <a:gd name="connsiteY219" fmla="*/ 357937 h 2417267"/>
              <a:gd name="connsiteX220" fmla="*/ 9114287 w 12215675"/>
              <a:gd name="connsiteY220" fmla="*/ 353165 h 2417267"/>
              <a:gd name="connsiteX221" fmla="*/ 9166784 w 12215675"/>
              <a:gd name="connsiteY221" fmla="*/ 348392 h 2417267"/>
              <a:gd name="connsiteX222" fmla="*/ 9214509 w 12215675"/>
              <a:gd name="connsiteY222" fmla="*/ 338847 h 2417267"/>
              <a:gd name="connsiteX223" fmla="*/ 9295642 w 12215675"/>
              <a:gd name="connsiteY223" fmla="*/ 314985 h 2417267"/>
              <a:gd name="connsiteX224" fmla="*/ 9362456 w 12215675"/>
              <a:gd name="connsiteY224" fmla="*/ 286350 h 2417267"/>
              <a:gd name="connsiteX225" fmla="*/ 9414954 w 12215675"/>
              <a:gd name="connsiteY225" fmla="*/ 262487 h 2417267"/>
              <a:gd name="connsiteX226" fmla="*/ 9448361 w 12215675"/>
              <a:gd name="connsiteY226" fmla="*/ 233852 h 2417267"/>
              <a:gd name="connsiteX227" fmla="*/ 9462679 w 12215675"/>
              <a:gd name="connsiteY227" fmla="*/ 224307 h 2417267"/>
              <a:gd name="connsiteX228" fmla="*/ 9476996 w 12215675"/>
              <a:gd name="connsiteY228" fmla="*/ 219535 h 2417267"/>
              <a:gd name="connsiteX229" fmla="*/ 9515176 w 12215675"/>
              <a:gd name="connsiteY229" fmla="*/ 214762 h 2417267"/>
              <a:gd name="connsiteX230" fmla="*/ 9562901 w 12215675"/>
              <a:gd name="connsiteY230" fmla="*/ 214762 h 2417267"/>
              <a:gd name="connsiteX231" fmla="*/ 9624943 w 12215675"/>
              <a:gd name="connsiteY231" fmla="*/ 209990 h 2417267"/>
              <a:gd name="connsiteX232" fmla="*/ 9658351 w 12215675"/>
              <a:gd name="connsiteY232" fmla="*/ 209990 h 2417267"/>
              <a:gd name="connsiteX233" fmla="*/ 9691758 w 12215675"/>
              <a:gd name="connsiteY233" fmla="*/ 209990 h 2417267"/>
              <a:gd name="connsiteX234" fmla="*/ 9749028 w 12215675"/>
              <a:gd name="connsiteY234" fmla="*/ 219535 h 2417267"/>
              <a:gd name="connsiteX235" fmla="*/ 9777663 w 12215675"/>
              <a:gd name="connsiteY235" fmla="*/ 224307 h 2417267"/>
              <a:gd name="connsiteX236" fmla="*/ 9801525 w 12215675"/>
              <a:gd name="connsiteY236" fmla="*/ 224307 h 2417267"/>
              <a:gd name="connsiteX237" fmla="*/ 9825388 w 12215675"/>
              <a:gd name="connsiteY237" fmla="*/ 219535 h 2417267"/>
              <a:gd name="connsiteX238" fmla="*/ 9844478 w 12215675"/>
              <a:gd name="connsiteY238" fmla="*/ 209990 h 2417267"/>
              <a:gd name="connsiteX239" fmla="*/ 9863568 w 12215675"/>
              <a:gd name="connsiteY239" fmla="*/ 200445 h 2417267"/>
              <a:gd name="connsiteX240" fmla="*/ 9896975 w 12215675"/>
              <a:gd name="connsiteY240" fmla="*/ 190900 h 2417267"/>
              <a:gd name="connsiteX241" fmla="*/ 9968563 w 12215675"/>
              <a:gd name="connsiteY241" fmla="*/ 176582 h 2417267"/>
              <a:gd name="connsiteX242" fmla="*/ 10044922 w 12215675"/>
              <a:gd name="connsiteY242" fmla="*/ 171810 h 2417267"/>
              <a:gd name="connsiteX243" fmla="*/ 10111737 w 12215675"/>
              <a:gd name="connsiteY243" fmla="*/ 176582 h 2417267"/>
              <a:gd name="connsiteX244" fmla="*/ 10140372 w 12215675"/>
              <a:gd name="connsiteY244" fmla="*/ 176582 h 2417267"/>
              <a:gd name="connsiteX245" fmla="*/ 10178552 w 12215675"/>
              <a:gd name="connsiteY245" fmla="*/ 171810 h 2417267"/>
              <a:gd name="connsiteX246" fmla="*/ 10269229 w 12215675"/>
              <a:gd name="connsiteY246" fmla="*/ 147947 h 2417267"/>
              <a:gd name="connsiteX247" fmla="*/ 10436267 w 12215675"/>
              <a:gd name="connsiteY247" fmla="*/ 95450 h 2417267"/>
              <a:gd name="connsiteX248" fmla="*/ 10469674 w 12215675"/>
              <a:gd name="connsiteY248" fmla="*/ 90677 h 2417267"/>
              <a:gd name="connsiteX249" fmla="*/ 10507854 w 12215675"/>
              <a:gd name="connsiteY249" fmla="*/ 85905 h 2417267"/>
              <a:gd name="connsiteX250" fmla="*/ 10593759 w 12215675"/>
              <a:gd name="connsiteY250" fmla="*/ 95450 h 2417267"/>
              <a:gd name="connsiteX251" fmla="*/ 10636711 w 12215675"/>
              <a:gd name="connsiteY251" fmla="*/ 95450 h 2417267"/>
              <a:gd name="connsiteX252" fmla="*/ 10679664 w 12215675"/>
              <a:gd name="connsiteY252" fmla="*/ 95450 h 2417267"/>
              <a:gd name="connsiteX253" fmla="*/ 10722616 w 12215675"/>
              <a:gd name="connsiteY253" fmla="*/ 90677 h 2417267"/>
              <a:gd name="connsiteX254" fmla="*/ 10765568 w 12215675"/>
              <a:gd name="connsiteY254" fmla="*/ 81132 h 2417267"/>
              <a:gd name="connsiteX255" fmla="*/ 10856246 w 12215675"/>
              <a:gd name="connsiteY255" fmla="*/ 57270 h 2417267"/>
              <a:gd name="connsiteX256" fmla="*/ 10975558 w 12215675"/>
              <a:gd name="connsiteY256" fmla="*/ 28635 h 2417267"/>
              <a:gd name="connsiteX257" fmla="*/ 11094870 w 12215675"/>
              <a:gd name="connsiteY257" fmla="*/ 9545 h 2417267"/>
              <a:gd name="connsiteX258" fmla="*/ 11147368 w 12215675"/>
              <a:gd name="connsiteY258" fmla="*/ 4773 h 2417267"/>
              <a:gd name="connsiteX259" fmla="*/ 11195093 w 12215675"/>
              <a:gd name="connsiteY259" fmla="*/ 0 h 241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</a:cxnLst>
            <a:rect l="l" t="t" r="r" b="b"/>
            <a:pathLst>
              <a:path w="12215675" h="2417267">
                <a:moveTo>
                  <a:pt x="11195093" y="0"/>
                </a:moveTo>
                <a:lnTo>
                  <a:pt x="11214182" y="4773"/>
                </a:lnTo>
                <a:lnTo>
                  <a:pt x="11233272" y="9545"/>
                </a:lnTo>
                <a:lnTo>
                  <a:pt x="11266680" y="23863"/>
                </a:lnTo>
                <a:lnTo>
                  <a:pt x="11295315" y="47725"/>
                </a:lnTo>
                <a:lnTo>
                  <a:pt x="11319177" y="71588"/>
                </a:lnTo>
                <a:lnTo>
                  <a:pt x="11343040" y="95450"/>
                </a:lnTo>
                <a:lnTo>
                  <a:pt x="11366902" y="114540"/>
                </a:lnTo>
                <a:lnTo>
                  <a:pt x="11381220" y="119312"/>
                </a:lnTo>
                <a:lnTo>
                  <a:pt x="11395537" y="124085"/>
                </a:lnTo>
                <a:lnTo>
                  <a:pt x="11409855" y="124085"/>
                </a:lnTo>
                <a:lnTo>
                  <a:pt x="11428945" y="119312"/>
                </a:lnTo>
                <a:lnTo>
                  <a:pt x="11457579" y="109767"/>
                </a:lnTo>
                <a:lnTo>
                  <a:pt x="11486214" y="114540"/>
                </a:lnTo>
                <a:lnTo>
                  <a:pt x="11514849" y="128857"/>
                </a:lnTo>
                <a:lnTo>
                  <a:pt x="11538712" y="147947"/>
                </a:lnTo>
                <a:lnTo>
                  <a:pt x="11605527" y="195672"/>
                </a:lnTo>
                <a:lnTo>
                  <a:pt x="11653252" y="224307"/>
                </a:lnTo>
                <a:lnTo>
                  <a:pt x="11705749" y="248170"/>
                </a:lnTo>
                <a:lnTo>
                  <a:pt x="11825061" y="291122"/>
                </a:lnTo>
                <a:lnTo>
                  <a:pt x="11925283" y="334075"/>
                </a:lnTo>
                <a:lnTo>
                  <a:pt x="12001643" y="377027"/>
                </a:lnTo>
                <a:lnTo>
                  <a:pt x="12025506" y="396117"/>
                </a:lnTo>
                <a:lnTo>
                  <a:pt x="12044596" y="410434"/>
                </a:lnTo>
                <a:lnTo>
                  <a:pt x="12058913" y="419979"/>
                </a:lnTo>
                <a:lnTo>
                  <a:pt x="12078003" y="434297"/>
                </a:lnTo>
                <a:lnTo>
                  <a:pt x="12097093" y="439069"/>
                </a:lnTo>
                <a:lnTo>
                  <a:pt x="12116183" y="443842"/>
                </a:lnTo>
                <a:lnTo>
                  <a:pt x="12135273" y="448614"/>
                </a:lnTo>
                <a:lnTo>
                  <a:pt x="12159135" y="443842"/>
                </a:lnTo>
                <a:lnTo>
                  <a:pt x="12178225" y="434297"/>
                </a:lnTo>
                <a:lnTo>
                  <a:pt x="12197315" y="419979"/>
                </a:lnTo>
                <a:lnTo>
                  <a:pt x="12211633" y="410434"/>
                </a:lnTo>
                <a:lnTo>
                  <a:pt x="12215675" y="408413"/>
                </a:lnTo>
                <a:lnTo>
                  <a:pt x="12215675" y="2417267"/>
                </a:lnTo>
                <a:lnTo>
                  <a:pt x="0" y="2417267"/>
                </a:lnTo>
                <a:lnTo>
                  <a:pt x="0" y="434004"/>
                </a:lnTo>
                <a:lnTo>
                  <a:pt x="17921" y="429524"/>
                </a:lnTo>
                <a:lnTo>
                  <a:pt x="56101" y="419979"/>
                </a:lnTo>
                <a:lnTo>
                  <a:pt x="89509" y="410434"/>
                </a:lnTo>
                <a:lnTo>
                  <a:pt x="118144" y="410434"/>
                </a:lnTo>
                <a:lnTo>
                  <a:pt x="142006" y="410434"/>
                </a:lnTo>
                <a:lnTo>
                  <a:pt x="165869" y="419979"/>
                </a:lnTo>
                <a:lnTo>
                  <a:pt x="194504" y="434297"/>
                </a:lnTo>
                <a:lnTo>
                  <a:pt x="204049" y="443842"/>
                </a:lnTo>
                <a:lnTo>
                  <a:pt x="242228" y="424752"/>
                </a:lnTo>
                <a:lnTo>
                  <a:pt x="275636" y="415207"/>
                </a:lnTo>
                <a:lnTo>
                  <a:pt x="309043" y="410434"/>
                </a:lnTo>
                <a:lnTo>
                  <a:pt x="342451" y="415207"/>
                </a:lnTo>
                <a:lnTo>
                  <a:pt x="404493" y="429524"/>
                </a:lnTo>
                <a:lnTo>
                  <a:pt x="576303" y="472477"/>
                </a:lnTo>
                <a:lnTo>
                  <a:pt x="757657" y="513043"/>
                </a:lnTo>
                <a:lnTo>
                  <a:pt x="891287" y="546450"/>
                </a:lnTo>
                <a:lnTo>
                  <a:pt x="977192" y="565540"/>
                </a:lnTo>
                <a:lnTo>
                  <a:pt x="1058324" y="584630"/>
                </a:lnTo>
                <a:lnTo>
                  <a:pt x="1139457" y="603720"/>
                </a:lnTo>
                <a:lnTo>
                  <a:pt x="1220589" y="618038"/>
                </a:lnTo>
                <a:lnTo>
                  <a:pt x="1253996" y="622810"/>
                </a:lnTo>
                <a:lnTo>
                  <a:pt x="1292176" y="632355"/>
                </a:lnTo>
                <a:lnTo>
                  <a:pt x="1354219" y="656218"/>
                </a:lnTo>
                <a:lnTo>
                  <a:pt x="1416261" y="684853"/>
                </a:lnTo>
                <a:lnTo>
                  <a:pt x="1449668" y="699170"/>
                </a:lnTo>
                <a:lnTo>
                  <a:pt x="1487848" y="708715"/>
                </a:lnTo>
                <a:lnTo>
                  <a:pt x="1526028" y="713488"/>
                </a:lnTo>
                <a:lnTo>
                  <a:pt x="1564208" y="713488"/>
                </a:lnTo>
                <a:lnTo>
                  <a:pt x="1607161" y="703943"/>
                </a:lnTo>
                <a:lnTo>
                  <a:pt x="1645340" y="694398"/>
                </a:lnTo>
                <a:lnTo>
                  <a:pt x="1683520" y="680080"/>
                </a:lnTo>
                <a:lnTo>
                  <a:pt x="1721700" y="665763"/>
                </a:lnTo>
                <a:lnTo>
                  <a:pt x="1788515" y="627583"/>
                </a:lnTo>
                <a:lnTo>
                  <a:pt x="1821923" y="613265"/>
                </a:lnTo>
                <a:lnTo>
                  <a:pt x="1855330" y="608493"/>
                </a:lnTo>
                <a:lnTo>
                  <a:pt x="1893510" y="608493"/>
                </a:lnTo>
                <a:lnTo>
                  <a:pt x="1931690" y="608493"/>
                </a:lnTo>
                <a:lnTo>
                  <a:pt x="2008050" y="622810"/>
                </a:lnTo>
                <a:lnTo>
                  <a:pt x="2070092" y="627583"/>
                </a:lnTo>
                <a:lnTo>
                  <a:pt x="2103500" y="622810"/>
                </a:lnTo>
                <a:lnTo>
                  <a:pt x="2146452" y="618038"/>
                </a:lnTo>
                <a:lnTo>
                  <a:pt x="2256219" y="584630"/>
                </a:lnTo>
                <a:lnTo>
                  <a:pt x="2313489" y="565540"/>
                </a:lnTo>
                <a:lnTo>
                  <a:pt x="2365987" y="546450"/>
                </a:lnTo>
                <a:lnTo>
                  <a:pt x="2413711" y="522588"/>
                </a:lnTo>
                <a:lnTo>
                  <a:pt x="2451891" y="498726"/>
                </a:lnTo>
                <a:lnTo>
                  <a:pt x="2485299" y="479636"/>
                </a:lnTo>
                <a:lnTo>
                  <a:pt x="2513934" y="467704"/>
                </a:lnTo>
                <a:lnTo>
                  <a:pt x="2547341" y="453387"/>
                </a:lnTo>
                <a:lnTo>
                  <a:pt x="2580749" y="448614"/>
                </a:lnTo>
                <a:lnTo>
                  <a:pt x="2614156" y="443842"/>
                </a:lnTo>
                <a:lnTo>
                  <a:pt x="2647563" y="439069"/>
                </a:lnTo>
                <a:lnTo>
                  <a:pt x="2709606" y="443842"/>
                </a:lnTo>
                <a:lnTo>
                  <a:pt x="2743013" y="453387"/>
                </a:lnTo>
                <a:lnTo>
                  <a:pt x="2781193" y="462932"/>
                </a:lnTo>
                <a:lnTo>
                  <a:pt x="2867098" y="489181"/>
                </a:lnTo>
                <a:lnTo>
                  <a:pt x="2919595" y="503498"/>
                </a:lnTo>
                <a:lnTo>
                  <a:pt x="2972093" y="513043"/>
                </a:lnTo>
                <a:lnTo>
                  <a:pt x="3024590" y="517815"/>
                </a:lnTo>
                <a:lnTo>
                  <a:pt x="3081860" y="513043"/>
                </a:lnTo>
                <a:lnTo>
                  <a:pt x="3191627" y="489181"/>
                </a:lnTo>
                <a:lnTo>
                  <a:pt x="3301395" y="472477"/>
                </a:lnTo>
                <a:lnTo>
                  <a:pt x="3396844" y="453387"/>
                </a:lnTo>
                <a:lnTo>
                  <a:pt x="3439797" y="443842"/>
                </a:lnTo>
                <a:lnTo>
                  <a:pt x="3477977" y="443842"/>
                </a:lnTo>
                <a:lnTo>
                  <a:pt x="3511384" y="443842"/>
                </a:lnTo>
                <a:lnTo>
                  <a:pt x="3544792" y="453387"/>
                </a:lnTo>
                <a:lnTo>
                  <a:pt x="3606834" y="467704"/>
                </a:lnTo>
                <a:lnTo>
                  <a:pt x="3654559" y="477249"/>
                </a:lnTo>
                <a:lnTo>
                  <a:pt x="3678421" y="479636"/>
                </a:lnTo>
                <a:lnTo>
                  <a:pt x="3697511" y="477249"/>
                </a:lnTo>
                <a:lnTo>
                  <a:pt x="3711829" y="472477"/>
                </a:lnTo>
                <a:lnTo>
                  <a:pt x="3726146" y="458159"/>
                </a:lnTo>
                <a:lnTo>
                  <a:pt x="3754781" y="429524"/>
                </a:lnTo>
                <a:lnTo>
                  <a:pt x="3769099" y="419979"/>
                </a:lnTo>
                <a:lnTo>
                  <a:pt x="3788189" y="410434"/>
                </a:lnTo>
                <a:lnTo>
                  <a:pt x="3812051" y="405662"/>
                </a:lnTo>
                <a:lnTo>
                  <a:pt x="3835913" y="410434"/>
                </a:lnTo>
                <a:lnTo>
                  <a:pt x="3917046" y="434297"/>
                </a:lnTo>
                <a:lnTo>
                  <a:pt x="4022041" y="467704"/>
                </a:lnTo>
                <a:lnTo>
                  <a:pt x="4079310" y="479636"/>
                </a:lnTo>
                <a:lnTo>
                  <a:pt x="4136580" y="489181"/>
                </a:lnTo>
                <a:lnTo>
                  <a:pt x="4193850" y="493953"/>
                </a:lnTo>
                <a:lnTo>
                  <a:pt x="4246348" y="489181"/>
                </a:lnTo>
                <a:lnTo>
                  <a:pt x="4322707" y="477249"/>
                </a:lnTo>
                <a:lnTo>
                  <a:pt x="4365660" y="467704"/>
                </a:lnTo>
                <a:lnTo>
                  <a:pt x="4384750" y="467704"/>
                </a:lnTo>
                <a:lnTo>
                  <a:pt x="4394295" y="472477"/>
                </a:lnTo>
                <a:lnTo>
                  <a:pt x="4408612" y="479636"/>
                </a:lnTo>
                <a:lnTo>
                  <a:pt x="4418157" y="489181"/>
                </a:lnTo>
                <a:lnTo>
                  <a:pt x="4451565" y="517815"/>
                </a:lnTo>
                <a:lnTo>
                  <a:pt x="4484972" y="541678"/>
                </a:lnTo>
                <a:lnTo>
                  <a:pt x="4523152" y="560768"/>
                </a:lnTo>
                <a:lnTo>
                  <a:pt x="4542242" y="565540"/>
                </a:lnTo>
                <a:lnTo>
                  <a:pt x="4561332" y="570313"/>
                </a:lnTo>
                <a:lnTo>
                  <a:pt x="4623374" y="560768"/>
                </a:lnTo>
                <a:lnTo>
                  <a:pt x="4723597" y="536905"/>
                </a:lnTo>
                <a:lnTo>
                  <a:pt x="4776094" y="517815"/>
                </a:lnTo>
                <a:lnTo>
                  <a:pt x="4819046" y="498726"/>
                </a:lnTo>
                <a:lnTo>
                  <a:pt x="4861999" y="484408"/>
                </a:lnTo>
                <a:lnTo>
                  <a:pt x="4885861" y="467704"/>
                </a:lnTo>
                <a:lnTo>
                  <a:pt x="4914496" y="443842"/>
                </a:lnTo>
                <a:lnTo>
                  <a:pt x="4924041" y="439069"/>
                </a:lnTo>
                <a:lnTo>
                  <a:pt x="4938359" y="434297"/>
                </a:lnTo>
                <a:lnTo>
                  <a:pt x="4971766" y="439069"/>
                </a:lnTo>
                <a:lnTo>
                  <a:pt x="5024263" y="453387"/>
                </a:lnTo>
                <a:lnTo>
                  <a:pt x="5134031" y="479636"/>
                </a:lnTo>
                <a:lnTo>
                  <a:pt x="5281978" y="508270"/>
                </a:lnTo>
                <a:lnTo>
                  <a:pt x="5363110" y="522588"/>
                </a:lnTo>
                <a:lnTo>
                  <a:pt x="5429925" y="532133"/>
                </a:lnTo>
                <a:lnTo>
                  <a:pt x="5487195" y="532133"/>
                </a:lnTo>
                <a:lnTo>
                  <a:pt x="5511057" y="527360"/>
                </a:lnTo>
                <a:lnTo>
                  <a:pt x="5525375" y="522588"/>
                </a:lnTo>
                <a:lnTo>
                  <a:pt x="5558782" y="513043"/>
                </a:lnTo>
                <a:lnTo>
                  <a:pt x="5596962" y="513043"/>
                </a:lnTo>
                <a:lnTo>
                  <a:pt x="5692412" y="513043"/>
                </a:lnTo>
                <a:lnTo>
                  <a:pt x="5744909" y="517815"/>
                </a:lnTo>
                <a:lnTo>
                  <a:pt x="5797407" y="513043"/>
                </a:lnTo>
                <a:lnTo>
                  <a:pt x="5845132" y="503498"/>
                </a:lnTo>
                <a:lnTo>
                  <a:pt x="5864222" y="498726"/>
                </a:lnTo>
                <a:lnTo>
                  <a:pt x="5888084" y="489181"/>
                </a:lnTo>
                <a:lnTo>
                  <a:pt x="5926264" y="472477"/>
                </a:lnTo>
                <a:lnTo>
                  <a:pt x="5964444" y="458159"/>
                </a:lnTo>
                <a:lnTo>
                  <a:pt x="6002624" y="448614"/>
                </a:lnTo>
                <a:lnTo>
                  <a:pt x="6036031" y="443842"/>
                </a:lnTo>
                <a:lnTo>
                  <a:pt x="6069439" y="439069"/>
                </a:lnTo>
                <a:lnTo>
                  <a:pt x="6098074" y="443842"/>
                </a:lnTo>
                <a:lnTo>
                  <a:pt x="6121936" y="448614"/>
                </a:lnTo>
                <a:lnTo>
                  <a:pt x="6141026" y="453387"/>
                </a:lnTo>
                <a:lnTo>
                  <a:pt x="6188751" y="477249"/>
                </a:lnTo>
                <a:lnTo>
                  <a:pt x="6212613" y="484408"/>
                </a:lnTo>
                <a:lnTo>
                  <a:pt x="6246021" y="493953"/>
                </a:lnTo>
                <a:lnTo>
                  <a:pt x="6274655" y="498726"/>
                </a:lnTo>
                <a:lnTo>
                  <a:pt x="6308063" y="498726"/>
                </a:lnTo>
                <a:lnTo>
                  <a:pt x="6336698" y="493953"/>
                </a:lnTo>
                <a:lnTo>
                  <a:pt x="6365333" y="477249"/>
                </a:lnTo>
                <a:lnTo>
                  <a:pt x="6389195" y="462932"/>
                </a:lnTo>
                <a:lnTo>
                  <a:pt x="6413058" y="453387"/>
                </a:lnTo>
                <a:lnTo>
                  <a:pt x="6436920" y="453387"/>
                </a:lnTo>
                <a:lnTo>
                  <a:pt x="6465555" y="458159"/>
                </a:lnTo>
                <a:lnTo>
                  <a:pt x="6489418" y="458159"/>
                </a:lnTo>
                <a:lnTo>
                  <a:pt x="6518052" y="462932"/>
                </a:lnTo>
                <a:lnTo>
                  <a:pt x="6541915" y="458159"/>
                </a:lnTo>
                <a:lnTo>
                  <a:pt x="6575322" y="443842"/>
                </a:lnTo>
                <a:lnTo>
                  <a:pt x="6608730" y="429524"/>
                </a:lnTo>
                <a:lnTo>
                  <a:pt x="6651682" y="419979"/>
                </a:lnTo>
                <a:lnTo>
                  <a:pt x="6751904" y="400889"/>
                </a:lnTo>
                <a:lnTo>
                  <a:pt x="6799629" y="391344"/>
                </a:lnTo>
                <a:lnTo>
                  <a:pt x="6842582" y="381799"/>
                </a:lnTo>
                <a:lnTo>
                  <a:pt x="6875989" y="367482"/>
                </a:lnTo>
                <a:lnTo>
                  <a:pt x="6890307" y="362710"/>
                </a:lnTo>
                <a:lnTo>
                  <a:pt x="6899852" y="353165"/>
                </a:lnTo>
                <a:lnTo>
                  <a:pt x="6909397" y="338847"/>
                </a:lnTo>
                <a:lnTo>
                  <a:pt x="6918942" y="334075"/>
                </a:lnTo>
                <a:lnTo>
                  <a:pt x="6947577" y="324530"/>
                </a:lnTo>
                <a:lnTo>
                  <a:pt x="6985756" y="319757"/>
                </a:lnTo>
                <a:lnTo>
                  <a:pt x="7028709" y="319757"/>
                </a:lnTo>
                <a:lnTo>
                  <a:pt x="7124159" y="329302"/>
                </a:lnTo>
                <a:lnTo>
                  <a:pt x="7214836" y="338847"/>
                </a:lnTo>
                <a:lnTo>
                  <a:pt x="7486868" y="377027"/>
                </a:lnTo>
                <a:lnTo>
                  <a:pt x="7639588" y="400889"/>
                </a:lnTo>
                <a:lnTo>
                  <a:pt x="7701630" y="405662"/>
                </a:lnTo>
                <a:lnTo>
                  <a:pt x="7749355" y="410434"/>
                </a:lnTo>
                <a:lnTo>
                  <a:pt x="7792307" y="410434"/>
                </a:lnTo>
                <a:lnTo>
                  <a:pt x="7849577" y="419979"/>
                </a:lnTo>
                <a:lnTo>
                  <a:pt x="7997524" y="443842"/>
                </a:lnTo>
                <a:lnTo>
                  <a:pt x="8145471" y="462932"/>
                </a:lnTo>
                <a:lnTo>
                  <a:pt x="8207514" y="467704"/>
                </a:lnTo>
                <a:lnTo>
                  <a:pt x="8260011" y="467704"/>
                </a:lnTo>
                <a:lnTo>
                  <a:pt x="8312509" y="462932"/>
                </a:lnTo>
                <a:lnTo>
                  <a:pt x="8379323" y="462932"/>
                </a:lnTo>
                <a:lnTo>
                  <a:pt x="8536816" y="462932"/>
                </a:lnTo>
                <a:lnTo>
                  <a:pt x="8617948" y="458159"/>
                </a:lnTo>
                <a:lnTo>
                  <a:pt x="8689535" y="448614"/>
                </a:lnTo>
                <a:lnTo>
                  <a:pt x="8722943" y="443842"/>
                </a:lnTo>
                <a:lnTo>
                  <a:pt x="8751578" y="434297"/>
                </a:lnTo>
                <a:lnTo>
                  <a:pt x="8775440" y="424752"/>
                </a:lnTo>
                <a:lnTo>
                  <a:pt x="8794530" y="410434"/>
                </a:lnTo>
                <a:lnTo>
                  <a:pt x="8813620" y="396117"/>
                </a:lnTo>
                <a:lnTo>
                  <a:pt x="8837483" y="386572"/>
                </a:lnTo>
                <a:lnTo>
                  <a:pt x="8885207" y="367482"/>
                </a:lnTo>
                <a:lnTo>
                  <a:pt x="8937705" y="362710"/>
                </a:lnTo>
                <a:lnTo>
                  <a:pt x="8994975" y="357937"/>
                </a:lnTo>
                <a:lnTo>
                  <a:pt x="9114287" y="353165"/>
                </a:lnTo>
                <a:lnTo>
                  <a:pt x="9166784" y="348392"/>
                </a:lnTo>
                <a:lnTo>
                  <a:pt x="9214509" y="338847"/>
                </a:lnTo>
                <a:lnTo>
                  <a:pt x="9295642" y="314985"/>
                </a:lnTo>
                <a:lnTo>
                  <a:pt x="9362456" y="286350"/>
                </a:lnTo>
                <a:lnTo>
                  <a:pt x="9414954" y="262487"/>
                </a:lnTo>
                <a:lnTo>
                  <a:pt x="9448361" y="233852"/>
                </a:lnTo>
                <a:lnTo>
                  <a:pt x="9462679" y="224307"/>
                </a:lnTo>
                <a:lnTo>
                  <a:pt x="9476996" y="219535"/>
                </a:lnTo>
                <a:lnTo>
                  <a:pt x="9515176" y="214762"/>
                </a:lnTo>
                <a:lnTo>
                  <a:pt x="9562901" y="214762"/>
                </a:lnTo>
                <a:lnTo>
                  <a:pt x="9624943" y="209990"/>
                </a:lnTo>
                <a:lnTo>
                  <a:pt x="9658351" y="209990"/>
                </a:lnTo>
                <a:lnTo>
                  <a:pt x="9691758" y="209990"/>
                </a:lnTo>
                <a:lnTo>
                  <a:pt x="9749028" y="219535"/>
                </a:lnTo>
                <a:lnTo>
                  <a:pt x="9777663" y="224307"/>
                </a:lnTo>
                <a:lnTo>
                  <a:pt x="9801525" y="224307"/>
                </a:lnTo>
                <a:lnTo>
                  <a:pt x="9825388" y="219535"/>
                </a:lnTo>
                <a:lnTo>
                  <a:pt x="9844478" y="209990"/>
                </a:lnTo>
                <a:lnTo>
                  <a:pt x="9863568" y="200445"/>
                </a:lnTo>
                <a:lnTo>
                  <a:pt x="9896975" y="190900"/>
                </a:lnTo>
                <a:lnTo>
                  <a:pt x="9968563" y="176582"/>
                </a:lnTo>
                <a:lnTo>
                  <a:pt x="10044922" y="171810"/>
                </a:lnTo>
                <a:lnTo>
                  <a:pt x="10111737" y="176582"/>
                </a:lnTo>
                <a:lnTo>
                  <a:pt x="10140372" y="176582"/>
                </a:lnTo>
                <a:lnTo>
                  <a:pt x="10178552" y="171810"/>
                </a:lnTo>
                <a:lnTo>
                  <a:pt x="10269229" y="147947"/>
                </a:lnTo>
                <a:lnTo>
                  <a:pt x="10436267" y="95450"/>
                </a:lnTo>
                <a:lnTo>
                  <a:pt x="10469674" y="90677"/>
                </a:lnTo>
                <a:lnTo>
                  <a:pt x="10507854" y="85905"/>
                </a:lnTo>
                <a:lnTo>
                  <a:pt x="10593759" y="95450"/>
                </a:lnTo>
                <a:lnTo>
                  <a:pt x="10636711" y="95450"/>
                </a:lnTo>
                <a:lnTo>
                  <a:pt x="10679664" y="95450"/>
                </a:lnTo>
                <a:lnTo>
                  <a:pt x="10722616" y="90677"/>
                </a:lnTo>
                <a:lnTo>
                  <a:pt x="10765568" y="81132"/>
                </a:lnTo>
                <a:lnTo>
                  <a:pt x="10856246" y="57270"/>
                </a:lnTo>
                <a:lnTo>
                  <a:pt x="10975558" y="28635"/>
                </a:lnTo>
                <a:lnTo>
                  <a:pt x="11094870" y="9545"/>
                </a:lnTo>
                <a:lnTo>
                  <a:pt x="11147368" y="4773"/>
                </a:lnTo>
                <a:lnTo>
                  <a:pt x="11195093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C6417EE-CF58-4A09-85E0-C1B7442BAAF1}"/>
              </a:ext>
            </a:extLst>
          </p:cNvPr>
          <p:cNvSpPr/>
          <p:nvPr userDrawn="1"/>
        </p:nvSpPr>
        <p:spPr>
          <a:xfrm>
            <a:off x="-11839" y="2967419"/>
            <a:ext cx="12215676" cy="2235912"/>
          </a:xfrm>
          <a:custGeom>
            <a:avLst/>
            <a:gdLst>
              <a:gd name="connsiteX0" fmla="*/ 3482748 w 12215676"/>
              <a:gd name="connsiteY0" fmla="*/ 0 h 2235912"/>
              <a:gd name="connsiteX1" fmla="*/ 3893182 w 12215676"/>
              <a:gd name="connsiteY1" fmla="*/ 0 h 2235912"/>
              <a:gd name="connsiteX2" fmla="*/ 4084082 w 12215676"/>
              <a:gd name="connsiteY2" fmla="*/ 0 h 2235912"/>
              <a:gd name="connsiteX3" fmla="*/ 4251119 w 12215676"/>
              <a:gd name="connsiteY3" fmla="*/ 4773 h 2235912"/>
              <a:gd name="connsiteX4" fmla="*/ 4375203 w 12215676"/>
              <a:gd name="connsiteY4" fmla="*/ 9545 h 2235912"/>
              <a:gd name="connsiteX5" fmla="*/ 4422928 w 12215676"/>
              <a:gd name="connsiteY5" fmla="*/ 14318 h 2235912"/>
              <a:gd name="connsiteX6" fmla="*/ 4456336 w 12215676"/>
              <a:gd name="connsiteY6" fmla="*/ 19090 h 2235912"/>
              <a:gd name="connsiteX7" fmla="*/ 4537468 w 12215676"/>
              <a:gd name="connsiteY7" fmla="*/ 47725 h 2235912"/>
              <a:gd name="connsiteX8" fmla="*/ 4604283 w 12215676"/>
              <a:gd name="connsiteY8" fmla="*/ 76360 h 2235912"/>
              <a:gd name="connsiteX9" fmla="*/ 4637690 w 12215676"/>
              <a:gd name="connsiteY9" fmla="*/ 85905 h 2235912"/>
              <a:gd name="connsiteX10" fmla="*/ 4680643 w 12215676"/>
              <a:gd name="connsiteY10" fmla="*/ 95450 h 2235912"/>
              <a:gd name="connsiteX11" fmla="*/ 4723595 w 12215676"/>
              <a:gd name="connsiteY11" fmla="*/ 100222 h 2235912"/>
              <a:gd name="connsiteX12" fmla="*/ 4780865 w 12215676"/>
              <a:gd name="connsiteY12" fmla="*/ 104995 h 2235912"/>
              <a:gd name="connsiteX13" fmla="*/ 4814272 w 12215676"/>
              <a:gd name="connsiteY13" fmla="*/ 104995 h 2235912"/>
              <a:gd name="connsiteX14" fmla="*/ 4857225 w 12215676"/>
              <a:gd name="connsiteY14" fmla="*/ 109767 h 2235912"/>
              <a:gd name="connsiteX15" fmla="*/ 4962219 w 12215676"/>
              <a:gd name="connsiteY15" fmla="*/ 133630 h 2235912"/>
              <a:gd name="connsiteX16" fmla="*/ 5086304 w 12215676"/>
              <a:gd name="connsiteY16" fmla="*/ 167037 h 2235912"/>
              <a:gd name="connsiteX17" fmla="*/ 5219934 w 12215676"/>
              <a:gd name="connsiteY17" fmla="*/ 209990 h 2235912"/>
              <a:gd name="connsiteX18" fmla="*/ 5348791 w 12215676"/>
              <a:gd name="connsiteY18" fmla="*/ 252942 h 2235912"/>
              <a:gd name="connsiteX19" fmla="*/ 5472876 w 12215676"/>
              <a:gd name="connsiteY19" fmla="*/ 300667 h 2235912"/>
              <a:gd name="connsiteX20" fmla="*/ 5573098 w 12215676"/>
              <a:gd name="connsiteY20" fmla="*/ 338847 h 2235912"/>
              <a:gd name="connsiteX21" fmla="*/ 5639913 w 12215676"/>
              <a:gd name="connsiteY21" fmla="*/ 372254 h 2235912"/>
              <a:gd name="connsiteX22" fmla="*/ 5740135 w 12215676"/>
              <a:gd name="connsiteY22" fmla="*/ 419979 h 2235912"/>
              <a:gd name="connsiteX23" fmla="*/ 5783088 w 12215676"/>
              <a:gd name="connsiteY23" fmla="*/ 434297 h 2235912"/>
              <a:gd name="connsiteX24" fmla="*/ 5826040 w 12215676"/>
              <a:gd name="connsiteY24" fmla="*/ 448614 h 2235912"/>
              <a:gd name="connsiteX25" fmla="*/ 5864220 w 12215676"/>
              <a:gd name="connsiteY25" fmla="*/ 458159 h 2235912"/>
              <a:gd name="connsiteX26" fmla="*/ 5907172 w 12215676"/>
              <a:gd name="connsiteY26" fmla="*/ 462932 h 2235912"/>
              <a:gd name="connsiteX27" fmla="*/ 5950125 w 12215676"/>
              <a:gd name="connsiteY27" fmla="*/ 462932 h 2235912"/>
              <a:gd name="connsiteX28" fmla="*/ 5993077 w 12215676"/>
              <a:gd name="connsiteY28" fmla="*/ 453387 h 2235912"/>
              <a:gd name="connsiteX29" fmla="*/ 6083754 w 12215676"/>
              <a:gd name="connsiteY29" fmla="*/ 424752 h 2235912"/>
              <a:gd name="connsiteX30" fmla="*/ 6136252 w 12215676"/>
              <a:gd name="connsiteY30" fmla="*/ 410434 h 2235912"/>
              <a:gd name="connsiteX31" fmla="*/ 6188749 w 12215676"/>
              <a:gd name="connsiteY31" fmla="*/ 396117 h 2235912"/>
              <a:gd name="connsiteX32" fmla="*/ 6246019 w 12215676"/>
              <a:gd name="connsiteY32" fmla="*/ 386572 h 2235912"/>
              <a:gd name="connsiteX33" fmla="*/ 6312834 w 12215676"/>
              <a:gd name="connsiteY33" fmla="*/ 377027 h 2235912"/>
              <a:gd name="connsiteX34" fmla="*/ 6379648 w 12215676"/>
              <a:gd name="connsiteY34" fmla="*/ 377027 h 2235912"/>
              <a:gd name="connsiteX35" fmla="*/ 6456008 w 12215676"/>
              <a:gd name="connsiteY35" fmla="*/ 381799 h 2235912"/>
              <a:gd name="connsiteX36" fmla="*/ 6537141 w 12215676"/>
              <a:gd name="connsiteY36" fmla="*/ 386572 h 2235912"/>
              <a:gd name="connsiteX37" fmla="*/ 6613500 w 12215676"/>
              <a:gd name="connsiteY37" fmla="*/ 391344 h 2235912"/>
              <a:gd name="connsiteX38" fmla="*/ 6766220 w 12215676"/>
              <a:gd name="connsiteY38" fmla="*/ 391344 h 2235912"/>
              <a:gd name="connsiteX39" fmla="*/ 6899850 w 12215676"/>
              <a:gd name="connsiteY39" fmla="*/ 391344 h 2235912"/>
              <a:gd name="connsiteX40" fmla="*/ 6952347 w 12215676"/>
              <a:gd name="connsiteY40" fmla="*/ 391344 h 2235912"/>
              <a:gd name="connsiteX41" fmla="*/ 6990527 w 12215676"/>
              <a:gd name="connsiteY41" fmla="*/ 396117 h 2235912"/>
              <a:gd name="connsiteX42" fmla="*/ 7066887 w 12215676"/>
              <a:gd name="connsiteY42" fmla="*/ 396117 h 2235912"/>
              <a:gd name="connsiteX43" fmla="*/ 7143247 w 12215676"/>
              <a:gd name="connsiteY43" fmla="*/ 396117 h 2235912"/>
              <a:gd name="connsiteX44" fmla="*/ 7214834 w 12215676"/>
              <a:gd name="connsiteY44" fmla="*/ 381799 h 2235912"/>
              <a:gd name="connsiteX45" fmla="*/ 7253014 w 12215676"/>
              <a:gd name="connsiteY45" fmla="*/ 372254 h 2235912"/>
              <a:gd name="connsiteX46" fmla="*/ 7281649 w 12215676"/>
              <a:gd name="connsiteY46" fmla="*/ 357937 h 2235912"/>
              <a:gd name="connsiteX47" fmla="*/ 7310284 w 12215676"/>
              <a:gd name="connsiteY47" fmla="*/ 348392 h 2235912"/>
              <a:gd name="connsiteX48" fmla="*/ 7338919 w 12215676"/>
              <a:gd name="connsiteY48" fmla="*/ 348392 h 2235912"/>
              <a:gd name="connsiteX49" fmla="*/ 7367554 w 12215676"/>
              <a:gd name="connsiteY49" fmla="*/ 348392 h 2235912"/>
              <a:gd name="connsiteX50" fmla="*/ 7396188 w 12215676"/>
              <a:gd name="connsiteY50" fmla="*/ 357937 h 2235912"/>
              <a:gd name="connsiteX51" fmla="*/ 7472548 w 12215676"/>
              <a:gd name="connsiteY51" fmla="*/ 377027 h 2235912"/>
              <a:gd name="connsiteX52" fmla="*/ 7520273 w 12215676"/>
              <a:gd name="connsiteY52" fmla="*/ 391344 h 2235912"/>
              <a:gd name="connsiteX53" fmla="*/ 7587088 w 12215676"/>
              <a:gd name="connsiteY53" fmla="*/ 405662 h 2235912"/>
              <a:gd name="connsiteX54" fmla="*/ 7720718 w 12215676"/>
              <a:gd name="connsiteY54" fmla="*/ 424752 h 2235912"/>
              <a:gd name="connsiteX55" fmla="*/ 7844802 w 12215676"/>
              <a:gd name="connsiteY55" fmla="*/ 439069 h 2235912"/>
              <a:gd name="connsiteX56" fmla="*/ 7897300 w 12215676"/>
              <a:gd name="connsiteY56" fmla="*/ 439069 h 2235912"/>
              <a:gd name="connsiteX57" fmla="*/ 7949797 w 12215676"/>
              <a:gd name="connsiteY57" fmla="*/ 439069 h 2235912"/>
              <a:gd name="connsiteX58" fmla="*/ 7997522 w 12215676"/>
              <a:gd name="connsiteY58" fmla="*/ 434297 h 2235912"/>
              <a:gd name="connsiteX59" fmla="*/ 8040474 w 12215676"/>
              <a:gd name="connsiteY59" fmla="*/ 429524 h 2235912"/>
              <a:gd name="connsiteX60" fmla="*/ 8078654 w 12215676"/>
              <a:gd name="connsiteY60" fmla="*/ 424752 h 2235912"/>
              <a:gd name="connsiteX61" fmla="*/ 8107289 w 12215676"/>
              <a:gd name="connsiteY61" fmla="*/ 424752 h 2235912"/>
              <a:gd name="connsiteX62" fmla="*/ 8140697 w 12215676"/>
              <a:gd name="connsiteY62" fmla="*/ 429524 h 2235912"/>
              <a:gd name="connsiteX63" fmla="*/ 8164559 w 12215676"/>
              <a:gd name="connsiteY63" fmla="*/ 439069 h 2235912"/>
              <a:gd name="connsiteX64" fmla="*/ 8193194 w 12215676"/>
              <a:gd name="connsiteY64" fmla="*/ 443842 h 2235912"/>
              <a:gd name="connsiteX65" fmla="*/ 8221829 w 12215676"/>
              <a:gd name="connsiteY65" fmla="*/ 448614 h 2235912"/>
              <a:gd name="connsiteX66" fmla="*/ 8250464 w 12215676"/>
              <a:gd name="connsiteY66" fmla="*/ 448614 h 2235912"/>
              <a:gd name="connsiteX67" fmla="*/ 8283871 w 12215676"/>
              <a:gd name="connsiteY67" fmla="*/ 439069 h 2235912"/>
              <a:gd name="connsiteX68" fmla="*/ 8360231 w 12215676"/>
              <a:gd name="connsiteY68" fmla="*/ 405662 h 2235912"/>
              <a:gd name="connsiteX69" fmla="*/ 8446136 w 12215676"/>
              <a:gd name="connsiteY69" fmla="*/ 372254 h 2235912"/>
              <a:gd name="connsiteX70" fmla="*/ 8489088 w 12215676"/>
              <a:gd name="connsiteY70" fmla="*/ 357937 h 2235912"/>
              <a:gd name="connsiteX71" fmla="*/ 8532041 w 12215676"/>
              <a:gd name="connsiteY71" fmla="*/ 353164 h 2235912"/>
              <a:gd name="connsiteX72" fmla="*/ 8574993 w 12215676"/>
              <a:gd name="connsiteY72" fmla="*/ 353164 h 2235912"/>
              <a:gd name="connsiteX73" fmla="*/ 8594083 w 12215676"/>
              <a:gd name="connsiteY73" fmla="*/ 362709 h 2235912"/>
              <a:gd name="connsiteX74" fmla="*/ 8608401 w 12215676"/>
              <a:gd name="connsiteY74" fmla="*/ 372254 h 2235912"/>
              <a:gd name="connsiteX75" fmla="*/ 8641808 w 12215676"/>
              <a:gd name="connsiteY75" fmla="*/ 386572 h 2235912"/>
              <a:gd name="connsiteX76" fmla="*/ 8675215 w 12215676"/>
              <a:gd name="connsiteY76" fmla="*/ 400889 h 2235912"/>
              <a:gd name="connsiteX77" fmla="*/ 8708623 w 12215676"/>
              <a:gd name="connsiteY77" fmla="*/ 400889 h 2235912"/>
              <a:gd name="connsiteX78" fmla="*/ 8737258 w 12215676"/>
              <a:gd name="connsiteY78" fmla="*/ 400889 h 2235912"/>
              <a:gd name="connsiteX79" fmla="*/ 8799300 w 12215676"/>
              <a:gd name="connsiteY79" fmla="*/ 391344 h 2235912"/>
              <a:gd name="connsiteX80" fmla="*/ 8866115 w 12215676"/>
              <a:gd name="connsiteY80" fmla="*/ 381799 h 2235912"/>
              <a:gd name="connsiteX81" fmla="*/ 8932930 w 12215676"/>
              <a:gd name="connsiteY81" fmla="*/ 377027 h 2235912"/>
              <a:gd name="connsiteX82" fmla="*/ 8999745 w 12215676"/>
              <a:gd name="connsiteY82" fmla="*/ 377027 h 2235912"/>
              <a:gd name="connsiteX83" fmla="*/ 9061787 w 12215676"/>
              <a:gd name="connsiteY83" fmla="*/ 381799 h 2235912"/>
              <a:gd name="connsiteX84" fmla="*/ 9123829 w 12215676"/>
              <a:gd name="connsiteY84" fmla="*/ 396117 h 2235912"/>
              <a:gd name="connsiteX85" fmla="*/ 9195417 w 12215676"/>
              <a:gd name="connsiteY85" fmla="*/ 410434 h 2235912"/>
              <a:gd name="connsiteX86" fmla="*/ 9238369 w 12215676"/>
              <a:gd name="connsiteY86" fmla="*/ 410434 h 2235912"/>
              <a:gd name="connsiteX87" fmla="*/ 9286094 w 12215676"/>
              <a:gd name="connsiteY87" fmla="*/ 415207 h 2235912"/>
              <a:gd name="connsiteX88" fmla="*/ 9338591 w 12215676"/>
              <a:gd name="connsiteY88" fmla="*/ 410434 h 2235912"/>
              <a:gd name="connsiteX89" fmla="*/ 9391089 w 12215676"/>
              <a:gd name="connsiteY89" fmla="*/ 405662 h 2235912"/>
              <a:gd name="connsiteX90" fmla="*/ 9443586 w 12215676"/>
              <a:gd name="connsiteY90" fmla="*/ 396117 h 2235912"/>
              <a:gd name="connsiteX91" fmla="*/ 9496084 w 12215676"/>
              <a:gd name="connsiteY91" fmla="*/ 381799 h 2235912"/>
              <a:gd name="connsiteX92" fmla="*/ 9548581 w 12215676"/>
              <a:gd name="connsiteY92" fmla="*/ 367482 h 2235912"/>
              <a:gd name="connsiteX93" fmla="*/ 9596306 w 12215676"/>
              <a:gd name="connsiteY93" fmla="*/ 357937 h 2235912"/>
              <a:gd name="connsiteX94" fmla="*/ 9648803 w 12215676"/>
              <a:gd name="connsiteY94" fmla="*/ 348392 h 2235912"/>
              <a:gd name="connsiteX95" fmla="*/ 9706073 w 12215676"/>
              <a:gd name="connsiteY95" fmla="*/ 348392 h 2235912"/>
              <a:gd name="connsiteX96" fmla="*/ 9763343 w 12215676"/>
              <a:gd name="connsiteY96" fmla="*/ 353164 h 2235912"/>
              <a:gd name="connsiteX97" fmla="*/ 9830158 w 12215676"/>
              <a:gd name="connsiteY97" fmla="*/ 362709 h 2235912"/>
              <a:gd name="connsiteX98" fmla="*/ 9901745 w 12215676"/>
              <a:gd name="connsiteY98" fmla="*/ 377027 h 2235912"/>
              <a:gd name="connsiteX99" fmla="*/ 9982877 w 12215676"/>
              <a:gd name="connsiteY99" fmla="*/ 396117 h 2235912"/>
              <a:gd name="connsiteX100" fmla="*/ 10135597 w 12215676"/>
              <a:gd name="connsiteY100" fmla="*/ 434297 h 2235912"/>
              <a:gd name="connsiteX101" fmla="*/ 10245364 w 12215676"/>
              <a:gd name="connsiteY101" fmla="*/ 470090 h 2235912"/>
              <a:gd name="connsiteX102" fmla="*/ 10288317 w 12215676"/>
              <a:gd name="connsiteY102" fmla="*/ 484408 h 2235912"/>
              <a:gd name="connsiteX103" fmla="*/ 10331269 w 12215676"/>
              <a:gd name="connsiteY103" fmla="*/ 493953 h 2235912"/>
              <a:gd name="connsiteX104" fmla="*/ 10369449 w 12215676"/>
              <a:gd name="connsiteY104" fmla="*/ 498725 h 2235912"/>
              <a:gd name="connsiteX105" fmla="*/ 10402856 w 12215676"/>
              <a:gd name="connsiteY105" fmla="*/ 493953 h 2235912"/>
              <a:gd name="connsiteX106" fmla="*/ 10483989 w 12215676"/>
              <a:gd name="connsiteY106" fmla="*/ 489180 h 2235912"/>
              <a:gd name="connsiteX107" fmla="*/ 10579439 w 12215676"/>
              <a:gd name="connsiteY107" fmla="*/ 479635 h 2235912"/>
              <a:gd name="connsiteX108" fmla="*/ 10693978 w 12215676"/>
              <a:gd name="connsiteY108" fmla="*/ 474863 h 2235912"/>
              <a:gd name="connsiteX109" fmla="*/ 10822835 w 12215676"/>
              <a:gd name="connsiteY109" fmla="*/ 474863 h 2235912"/>
              <a:gd name="connsiteX110" fmla="*/ 11051915 w 12215676"/>
              <a:gd name="connsiteY110" fmla="*/ 474863 h 2235912"/>
              <a:gd name="connsiteX111" fmla="*/ 11161682 w 12215676"/>
              <a:gd name="connsiteY111" fmla="*/ 479635 h 2235912"/>
              <a:gd name="connsiteX112" fmla="*/ 11276222 w 12215676"/>
              <a:gd name="connsiteY112" fmla="*/ 484408 h 2235912"/>
              <a:gd name="connsiteX113" fmla="*/ 11338264 w 12215676"/>
              <a:gd name="connsiteY113" fmla="*/ 489180 h 2235912"/>
              <a:gd name="connsiteX114" fmla="*/ 11400307 w 12215676"/>
              <a:gd name="connsiteY114" fmla="*/ 484408 h 2235912"/>
              <a:gd name="connsiteX115" fmla="*/ 11533936 w 12215676"/>
              <a:gd name="connsiteY115" fmla="*/ 474863 h 2235912"/>
              <a:gd name="connsiteX116" fmla="*/ 11662793 w 12215676"/>
              <a:gd name="connsiteY116" fmla="*/ 453387 h 2235912"/>
              <a:gd name="connsiteX117" fmla="*/ 11786878 w 12215676"/>
              <a:gd name="connsiteY117" fmla="*/ 429524 h 2235912"/>
              <a:gd name="connsiteX118" fmla="*/ 11844148 w 12215676"/>
              <a:gd name="connsiteY118" fmla="*/ 419979 h 2235912"/>
              <a:gd name="connsiteX119" fmla="*/ 11896645 w 12215676"/>
              <a:gd name="connsiteY119" fmla="*/ 410434 h 2235912"/>
              <a:gd name="connsiteX120" fmla="*/ 11992095 w 12215676"/>
              <a:gd name="connsiteY120" fmla="*/ 405662 h 2235912"/>
              <a:gd name="connsiteX121" fmla="*/ 12092317 w 12215676"/>
              <a:gd name="connsiteY121" fmla="*/ 410434 h 2235912"/>
              <a:gd name="connsiteX122" fmla="*/ 12206857 w 12215676"/>
              <a:gd name="connsiteY122" fmla="*/ 415207 h 2235912"/>
              <a:gd name="connsiteX123" fmla="*/ 12215676 w 12215676"/>
              <a:gd name="connsiteY123" fmla="*/ 415942 h 2235912"/>
              <a:gd name="connsiteX124" fmla="*/ 12215676 w 12215676"/>
              <a:gd name="connsiteY124" fmla="*/ 2235912 h 2235912"/>
              <a:gd name="connsiteX125" fmla="*/ 0 w 12215676"/>
              <a:gd name="connsiteY125" fmla="*/ 2235912 h 2235912"/>
              <a:gd name="connsiteX126" fmla="*/ 0 w 12215676"/>
              <a:gd name="connsiteY126" fmla="*/ 422622 h 2235912"/>
              <a:gd name="connsiteX127" fmla="*/ 242228 w 12215676"/>
              <a:gd name="connsiteY127" fmla="*/ 415207 h 2235912"/>
              <a:gd name="connsiteX128" fmla="*/ 437900 w 12215676"/>
              <a:gd name="connsiteY128" fmla="*/ 405662 h 2235912"/>
              <a:gd name="connsiteX129" fmla="*/ 590620 w 12215676"/>
              <a:gd name="connsiteY129" fmla="*/ 396117 h 2235912"/>
              <a:gd name="connsiteX130" fmla="*/ 709932 w 12215676"/>
              <a:gd name="connsiteY130" fmla="*/ 377027 h 2235912"/>
              <a:gd name="connsiteX131" fmla="*/ 834017 w 12215676"/>
              <a:gd name="connsiteY131" fmla="*/ 357937 h 2235912"/>
              <a:gd name="connsiteX132" fmla="*/ 948556 w 12215676"/>
              <a:gd name="connsiteY132" fmla="*/ 329302 h 2235912"/>
              <a:gd name="connsiteX133" fmla="*/ 1063096 w 12215676"/>
              <a:gd name="connsiteY133" fmla="*/ 305440 h 2235912"/>
              <a:gd name="connsiteX134" fmla="*/ 1263541 w 12215676"/>
              <a:gd name="connsiteY134" fmla="*/ 252942 h 2235912"/>
              <a:gd name="connsiteX135" fmla="*/ 1344673 w 12215676"/>
              <a:gd name="connsiteY135" fmla="*/ 233852 h 2235912"/>
              <a:gd name="connsiteX136" fmla="*/ 1416260 w 12215676"/>
              <a:gd name="connsiteY136" fmla="*/ 219535 h 2235912"/>
              <a:gd name="connsiteX137" fmla="*/ 1778969 w 12215676"/>
              <a:gd name="connsiteY137" fmla="*/ 162265 h 2235912"/>
              <a:gd name="connsiteX138" fmla="*/ 2260991 w 12215676"/>
              <a:gd name="connsiteY138" fmla="*/ 95450 h 2235912"/>
              <a:gd name="connsiteX139" fmla="*/ 2509160 w 12215676"/>
              <a:gd name="connsiteY139" fmla="*/ 66815 h 2235912"/>
              <a:gd name="connsiteX140" fmla="*/ 2743012 w 12215676"/>
              <a:gd name="connsiteY140" fmla="*/ 38180 h 2235912"/>
              <a:gd name="connsiteX141" fmla="*/ 2953002 w 12215676"/>
              <a:gd name="connsiteY141" fmla="*/ 19090 h 2235912"/>
              <a:gd name="connsiteX142" fmla="*/ 3129584 w 12215676"/>
              <a:gd name="connsiteY142" fmla="*/ 9545 h 2235912"/>
              <a:gd name="connsiteX143" fmla="*/ 3482748 w 12215676"/>
              <a:gd name="connsiteY143" fmla="*/ 0 h 223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12215676" h="2235912">
                <a:moveTo>
                  <a:pt x="3482748" y="0"/>
                </a:moveTo>
                <a:lnTo>
                  <a:pt x="3893182" y="0"/>
                </a:lnTo>
                <a:lnTo>
                  <a:pt x="4084082" y="0"/>
                </a:lnTo>
                <a:lnTo>
                  <a:pt x="4251119" y="4773"/>
                </a:lnTo>
                <a:lnTo>
                  <a:pt x="4375203" y="9545"/>
                </a:lnTo>
                <a:lnTo>
                  <a:pt x="4422928" y="14318"/>
                </a:lnTo>
                <a:lnTo>
                  <a:pt x="4456336" y="19090"/>
                </a:lnTo>
                <a:lnTo>
                  <a:pt x="4537468" y="47725"/>
                </a:lnTo>
                <a:lnTo>
                  <a:pt x="4604283" y="76360"/>
                </a:lnTo>
                <a:lnTo>
                  <a:pt x="4637690" y="85905"/>
                </a:lnTo>
                <a:lnTo>
                  <a:pt x="4680643" y="95450"/>
                </a:lnTo>
                <a:lnTo>
                  <a:pt x="4723595" y="100222"/>
                </a:lnTo>
                <a:lnTo>
                  <a:pt x="4780865" y="104995"/>
                </a:lnTo>
                <a:lnTo>
                  <a:pt x="4814272" y="104995"/>
                </a:lnTo>
                <a:lnTo>
                  <a:pt x="4857225" y="109767"/>
                </a:lnTo>
                <a:lnTo>
                  <a:pt x="4962219" y="133630"/>
                </a:lnTo>
                <a:lnTo>
                  <a:pt x="5086304" y="167037"/>
                </a:lnTo>
                <a:lnTo>
                  <a:pt x="5219934" y="209990"/>
                </a:lnTo>
                <a:lnTo>
                  <a:pt x="5348791" y="252942"/>
                </a:lnTo>
                <a:lnTo>
                  <a:pt x="5472876" y="300667"/>
                </a:lnTo>
                <a:lnTo>
                  <a:pt x="5573098" y="338847"/>
                </a:lnTo>
                <a:lnTo>
                  <a:pt x="5639913" y="372254"/>
                </a:lnTo>
                <a:lnTo>
                  <a:pt x="5740135" y="419979"/>
                </a:lnTo>
                <a:lnTo>
                  <a:pt x="5783088" y="434297"/>
                </a:lnTo>
                <a:lnTo>
                  <a:pt x="5826040" y="448614"/>
                </a:lnTo>
                <a:lnTo>
                  <a:pt x="5864220" y="458159"/>
                </a:lnTo>
                <a:lnTo>
                  <a:pt x="5907172" y="462932"/>
                </a:lnTo>
                <a:lnTo>
                  <a:pt x="5950125" y="462932"/>
                </a:lnTo>
                <a:lnTo>
                  <a:pt x="5993077" y="453387"/>
                </a:lnTo>
                <a:lnTo>
                  <a:pt x="6083754" y="424752"/>
                </a:lnTo>
                <a:lnTo>
                  <a:pt x="6136252" y="410434"/>
                </a:lnTo>
                <a:lnTo>
                  <a:pt x="6188749" y="396117"/>
                </a:lnTo>
                <a:lnTo>
                  <a:pt x="6246019" y="386572"/>
                </a:lnTo>
                <a:lnTo>
                  <a:pt x="6312834" y="377027"/>
                </a:lnTo>
                <a:lnTo>
                  <a:pt x="6379648" y="377027"/>
                </a:lnTo>
                <a:lnTo>
                  <a:pt x="6456008" y="381799"/>
                </a:lnTo>
                <a:lnTo>
                  <a:pt x="6537141" y="386572"/>
                </a:lnTo>
                <a:lnTo>
                  <a:pt x="6613500" y="391344"/>
                </a:lnTo>
                <a:lnTo>
                  <a:pt x="6766220" y="391344"/>
                </a:lnTo>
                <a:lnTo>
                  <a:pt x="6899850" y="391344"/>
                </a:lnTo>
                <a:lnTo>
                  <a:pt x="6952347" y="391344"/>
                </a:lnTo>
                <a:lnTo>
                  <a:pt x="6990527" y="396117"/>
                </a:lnTo>
                <a:lnTo>
                  <a:pt x="7066887" y="396117"/>
                </a:lnTo>
                <a:lnTo>
                  <a:pt x="7143247" y="396117"/>
                </a:lnTo>
                <a:lnTo>
                  <a:pt x="7214834" y="381799"/>
                </a:lnTo>
                <a:lnTo>
                  <a:pt x="7253014" y="372254"/>
                </a:lnTo>
                <a:lnTo>
                  <a:pt x="7281649" y="357937"/>
                </a:lnTo>
                <a:lnTo>
                  <a:pt x="7310284" y="348392"/>
                </a:lnTo>
                <a:lnTo>
                  <a:pt x="7338919" y="348392"/>
                </a:lnTo>
                <a:lnTo>
                  <a:pt x="7367554" y="348392"/>
                </a:lnTo>
                <a:lnTo>
                  <a:pt x="7396188" y="357937"/>
                </a:lnTo>
                <a:lnTo>
                  <a:pt x="7472548" y="377027"/>
                </a:lnTo>
                <a:lnTo>
                  <a:pt x="7520273" y="391344"/>
                </a:lnTo>
                <a:lnTo>
                  <a:pt x="7587088" y="405662"/>
                </a:lnTo>
                <a:lnTo>
                  <a:pt x="7720718" y="424752"/>
                </a:lnTo>
                <a:lnTo>
                  <a:pt x="7844802" y="439069"/>
                </a:lnTo>
                <a:lnTo>
                  <a:pt x="7897300" y="439069"/>
                </a:lnTo>
                <a:lnTo>
                  <a:pt x="7949797" y="439069"/>
                </a:lnTo>
                <a:lnTo>
                  <a:pt x="7997522" y="434297"/>
                </a:lnTo>
                <a:lnTo>
                  <a:pt x="8040474" y="429524"/>
                </a:lnTo>
                <a:lnTo>
                  <a:pt x="8078654" y="424752"/>
                </a:lnTo>
                <a:lnTo>
                  <a:pt x="8107289" y="424752"/>
                </a:lnTo>
                <a:lnTo>
                  <a:pt x="8140697" y="429524"/>
                </a:lnTo>
                <a:lnTo>
                  <a:pt x="8164559" y="439069"/>
                </a:lnTo>
                <a:lnTo>
                  <a:pt x="8193194" y="443842"/>
                </a:lnTo>
                <a:lnTo>
                  <a:pt x="8221829" y="448614"/>
                </a:lnTo>
                <a:lnTo>
                  <a:pt x="8250464" y="448614"/>
                </a:lnTo>
                <a:lnTo>
                  <a:pt x="8283871" y="439069"/>
                </a:lnTo>
                <a:lnTo>
                  <a:pt x="8360231" y="405662"/>
                </a:lnTo>
                <a:lnTo>
                  <a:pt x="8446136" y="372254"/>
                </a:lnTo>
                <a:lnTo>
                  <a:pt x="8489088" y="357937"/>
                </a:lnTo>
                <a:lnTo>
                  <a:pt x="8532041" y="353164"/>
                </a:lnTo>
                <a:lnTo>
                  <a:pt x="8574993" y="353164"/>
                </a:lnTo>
                <a:lnTo>
                  <a:pt x="8594083" y="362709"/>
                </a:lnTo>
                <a:lnTo>
                  <a:pt x="8608401" y="372254"/>
                </a:lnTo>
                <a:lnTo>
                  <a:pt x="8641808" y="386572"/>
                </a:lnTo>
                <a:lnTo>
                  <a:pt x="8675215" y="400889"/>
                </a:lnTo>
                <a:lnTo>
                  <a:pt x="8708623" y="400889"/>
                </a:lnTo>
                <a:lnTo>
                  <a:pt x="8737258" y="400889"/>
                </a:lnTo>
                <a:lnTo>
                  <a:pt x="8799300" y="391344"/>
                </a:lnTo>
                <a:lnTo>
                  <a:pt x="8866115" y="381799"/>
                </a:lnTo>
                <a:lnTo>
                  <a:pt x="8932930" y="377027"/>
                </a:lnTo>
                <a:lnTo>
                  <a:pt x="8999745" y="377027"/>
                </a:lnTo>
                <a:lnTo>
                  <a:pt x="9061787" y="381799"/>
                </a:lnTo>
                <a:lnTo>
                  <a:pt x="9123829" y="396117"/>
                </a:lnTo>
                <a:lnTo>
                  <a:pt x="9195417" y="410434"/>
                </a:lnTo>
                <a:lnTo>
                  <a:pt x="9238369" y="410434"/>
                </a:lnTo>
                <a:lnTo>
                  <a:pt x="9286094" y="415207"/>
                </a:lnTo>
                <a:lnTo>
                  <a:pt x="9338591" y="410434"/>
                </a:lnTo>
                <a:lnTo>
                  <a:pt x="9391089" y="405662"/>
                </a:lnTo>
                <a:lnTo>
                  <a:pt x="9443586" y="396117"/>
                </a:lnTo>
                <a:lnTo>
                  <a:pt x="9496084" y="381799"/>
                </a:lnTo>
                <a:lnTo>
                  <a:pt x="9548581" y="367482"/>
                </a:lnTo>
                <a:lnTo>
                  <a:pt x="9596306" y="357937"/>
                </a:lnTo>
                <a:lnTo>
                  <a:pt x="9648803" y="348392"/>
                </a:lnTo>
                <a:lnTo>
                  <a:pt x="9706073" y="348392"/>
                </a:lnTo>
                <a:lnTo>
                  <a:pt x="9763343" y="353164"/>
                </a:lnTo>
                <a:lnTo>
                  <a:pt x="9830158" y="362709"/>
                </a:lnTo>
                <a:lnTo>
                  <a:pt x="9901745" y="377027"/>
                </a:lnTo>
                <a:lnTo>
                  <a:pt x="9982877" y="396117"/>
                </a:lnTo>
                <a:lnTo>
                  <a:pt x="10135597" y="434297"/>
                </a:lnTo>
                <a:lnTo>
                  <a:pt x="10245364" y="470090"/>
                </a:lnTo>
                <a:lnTo>
                  <a:pt x="10288317" y="484408"/>
                </a:lnTo>
                <a:lnTo>
                  <a:pt x="10331269" y="493953"/>
                </a:lnTo>
                <a:lnTo>
                  <a:pt x="10369449" y="498725"/>
                </a:lnTo>
                <a:lnTo>
                  <a:pt x="10402856" y="493953"/>
                </a:lnTo>
                <a:lnTo>
                  <a:pt x="10483989" y="489180"/>
                </a:lnTo>
                <a:lnTo>
                  <a:pt x="10579439" y="479635"/>
                </a:lnTo>
                <a:lnTo>
                  <a:pt x="10693978" y="474863"/>
                </a:lnTo>
                <a:lnTo>
                  <a:pt x="10822835" y="474863"/>
                </a:lnTo>
                <a:lnTo>
                  <a:pt x="11051915" y="474863"/>
                </a:lnTo>
                <a:lnTo>
                  <a:pt x="11161682" y="479635"/>
                </a:lnTo>
                <a:lnTo>
                  <a:pt x="11276222" y="484408"/>
                </a:lnTo>
                <a:lnTo>
                  <a:pt x="11338264" y="489180"/>
                </a:lnTo>
                <a:lnTo>
                  <a:pt x="11400307" y="484408"/>
                </a:lnTo>
                <a:lnTo>
                  <a:pt x="11533936" y="474863"/>
                </a:lnTo>
                <a:lnTo>
                  <a:pt x="11662793" y="453387"/>
                </a:lnTo>
                <a:lnTo>
                  <a:pt x="11786878" y="429524"/>
                </a:lnTo>
                <a:lnTo>
                  <a:pt x="11844148" y="419979"/>
                </a:lnTo>
                <a:lnTo>
                  <a:pt x="11896645" y="410434"/>
                </a:lnTo>
                <a:lnTo>
                  <a:pt x="11992095" y="405662"/>
                </a:lnTo>
                <a:lnTo>
                  <a:pt x="12092317" y="410434"/>
                </a:lnTo>
                <a:lnTo>
                  <a:pt x="12206857" y="415207"/>
                </a:lnTo>
                <a:lnTo>
                  <a:pt x="12215676" y="415942"/>
                </a:lnTo>
                <a:lnTo>
                  <a:pt x="12215676" y="2235912"/>
                </a:lnTo>
                <a:lnTo>
                  <a:pt x="0" y="2235912"/>
                </a:lnTo>
                <a:lnTo>
                  <a:pt x="0" y="422622"/>
                </a:lnTo>
                <a:lnTo>
                  <a:pt x="242228" y="415207"/>
                </a:lnTo>
                <a:lnTo>
                  <a:pt x="437900" y="405662"/>
                </a:lnTo>
                <a:lnTo>
                  <a:pt x="590620" y="396117"/>
                </a:lnTo>
                <a:lnTo>
                  <a:pt x="709932" y="377027"/>
                </a:lnTo>
                <a:lnTo>
                  <a:pt x="834017" y="357937"/>
                </a:lnTo>
                <a:lnTo>
                  <a:pt x="948556" y="329302"/>
                </a:lnTo>
                <a:lnTo>
                  <a:pt x="1063096" y="305440"/>
                </a:lnTo>
                <a:lnTo>
                  <a:pt x="1263541" y="252942"/>
                </a:lnTo>
                <a:lnTo>
                  <a:pt x="1344673" y="233852"/>
                </a:lnTo>
                <a:lnTo>
                  <a:pt x="1416260" y="219535"/>
                </a:lnTo>
                <a:lnTo>
                  <a:pt x="1778969" y="162265"/>
                </a:lnTo>
                <a:lnTo>
                  <a:pt x="2260991" y="95450"/>
                </a:lnTo>
                <a:lnTo>
                  <a:pt x="2509160" y="66815"/>
                </a:lnTo>
                <a:lnTo>
                  <a:pt x="2743012" y="38180"/>
                </a:lnTo>
                <a:lnTo>
                  <a:pt x="2953002" y="19090"/>
                </a:lnTo>
                <a:lnTo>
                  <a:pt x="3129584" y="9545"/>
                </a:lnTo>
                <a:lnTo>
                  <a:pt x="3482748" y="0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102447-EA1A-48FE-AC37-7D2A3CD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E64EC7-A54F-4741-AB79-020FE8851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4B9AD-F4DD-447A-9668-24B94B54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5A8D59-525F-4508-8456-1B0FB12DD905}"/>
              </a:ext>
            </a:extLst>
          </p:cNvPr>
          <p:cNvSpPr/>
          <p:nvPr userDrawn="1"/>
        </p:nvSpPr>
        <p:spPr>
          <a:xfrm>
            <a:off x="-11840" y="4814214"/>
            <a:ext cx="12215676" cy="2061541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aseline="30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09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8F118-2226-4588-B9C9-FEF4B5767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A7A36-9D30-436B-8F81-37E1F9A9E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0FD7A-8A7C-409C-8E83-ACCE08129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EF09E-7D22-465F-AE31-F71566A3D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C4358-0168-42D4-BCB4-3F5626A4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83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1D3A-A7F2-4CBC-A85D-2543E0BF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14681-D9A2-49A3-8986-08375271C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AE7E9-0BDB-4945-A6AE-105D6F480F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531B3B-9898-4A08-9BFA-D63524599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E16B6-FAF0-46A1-818E-EC782B85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29DB5-EB53-40C5-9DE0-7F145CA51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29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29034-6C0E-4254-BB95-E83F95E3D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557FF7-594E-4C3B-9820-35685D3D2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051E65-EE9E-4013-B295-F32C0289F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4BF0A-3D13-4912-9B89-0D1A05315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1A237-3829-44C2-8F1D-1D2B7DB53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D8BD3-4892-4402-9132-EBED35570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27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A9284-22DF-4818-85F1-3032F18A6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B16038-0F41-4021-949D-301C77C3B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E5E6D-3253-4F21-9EC4-D732985C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3EFC9-95A0-4830-97E4-F33486B93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E4DCE-6B9C-4CFF-B9F0-6B85037C9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689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1A77DF-451E-42C4-8A3D-D3A66626F8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CDE5FB-AB4A-4EBA-9E4E-93132C5C5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05F24-F926-4611-A4D2-D8249D224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74474-856E-4258-BC22-504C2917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5F27D-C8FB-4422-8B04-C42F41AAC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47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ter next to a mountain&#10;&#10;Description automatically generated">
            <a:extLst>
              <a:ext uri="{FF2B5EF4-FFF2-40B4-BE49-F238E27FC236}">
                <a16:creationId xmlns:a16="http://schemas.microsoft.com/office/drawing/2014/main" id="{B210CA7F-BC65-47A4-9C81-272E0C8F3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1D519C-3FFE-49DE-9EE7-16D4460E6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A4CE6-5803-4464-B1D1-5D993B48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60434"/>
            <a:ext cx="10515600" cy="2802041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78598-6EF5-4289-B850-B0AAAC306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8EA15-CE00-4E40-A3FF-A5EBB2BDA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72800-AD0D-4BD2-B2DC-054817841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9EF11-7583-43F1-B7EF-34E74B22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53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2DB81-8120-46C7-90CF-648CE925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52FB6-F650-46E4-B683-7315AAB9F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E0D691-9E14-4605-B549-E043637BF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BD9CA-99FF-4F80-AA41-FAFC87FA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A7872-F53F-4922-BA3C-6322029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AFBE0-9E7C-4CD2-A739-B143EB753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5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685CC-EBED-4006-866E-9BA39916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122BA-956C-4DAC-9EFA-311729A08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BA9C29-7DD8-4BB6-A822-4DD6AE00B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8EAEC9-DDE4-4920-88EA-CD8D0C936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3DA31A-0217-4515-AEFE-1A3BEF707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0964F7-A286-451C-85C5-D5D16D5E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8567C-A63B-474B-8802-51F38C7DA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5CE3B-16F4-44FA-A408-F4288093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8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31A4D-74DA-4928-8878-1462802C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E45CBA-3AC5-4C14-BCA7-29291B914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8D0A9E-CCA6-40D7-8B85-7C07A7594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5E2AD-5CC8-4998-98F1-1A194408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44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102447-EA1A-48FE-AC37-7D2A3CD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E64EC7-A54F-4741-AB79-020FE8851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4B9AD-F4DD-447A-9668-24B94B54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6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1D3A-A7F2-4CBC-A85D-2543E0BF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14681-D9A2-49A3-8986-08375271C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AE7E9-0BDB-4945-A6AE-105D6F480F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531B3B-9898-4A08-9BFA-D63524599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E16B6-FAF0-46A1-818E-EC782B85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29DB5-EB53-40C5-9DE0-7F145CA51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5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29034-6C0E-4254-BB95-E83F95E3D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557FF7-594E-4C3B-9820-35685D3D2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051E65-EE9E-4013-B295-F32C0289F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4BF0A-3D13-4912-9B89-0D1A05315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1A237-3829-44C2-8F1D-1D2B7DB53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D8BD3-4892-4402-9132-EBED35570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2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A61037-8EE3-4836-AEDC-CBF62B30860E}"/>
              </a:ext>
            </a:extLst>
          </p:cNvPr>
          <p:cNvSpPr/>
          <p:nvPr userDrawn="1"/>
        </p:nvSpPr>
        <p:spPr>
          <a:xfrm>
            <a:off x="0" y="0"/>
            <a:ext cx="12192000" cy="134162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8B3C41-84F0-4A04-8916-EB6C33254158}"/>
              </a:ext>
            </a:extLst>
          </p:cNvPr>
          <p:cNvSpPr/>
          <p:nvPr userDrawn="1"/>
        </p:nvSpPr>
        <p:spPr>
          <a:xfrm>
            <a:off x="0" y="1324029"/>
            <a:ext cx="12192000" cy="850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707CFE-2607-4F21-ABD7-CF3F2FD0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28E4C-267E-404A-9037-85C21FB8F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72426"/>
            <a:ext cx="10515600" cy="4604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EA634-E0CC-41F3-B8A3-E979A7B147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>
                    <a:lumMod val="90000"/>
                  </a:schemeClr>
                </a:solidFill>
              </a:defRPr>
            </a:lvl1pPr>
          </a:lstStyle>
          <a:p>
            <a:fld id="{1EB984D4-44DB-4987-95EF-716F11773E22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F0C3-0F86-4609-991C-02CACFA40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>
                    <a:lumMod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809C4-E65D-4240-A23A-56A933E26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>
                    <a:lumMod val="90000"/>
                  </a:schemeClr>
                </a:solidFill>
              </a:defRPr>
            </a:lvl1pPr>
          </a:lstStyle>
          <a:p>
            <a:fld id="{98A31EDE-4099-47FA-A19B-E212578DBB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73827C7-1477-427E-85B0-723DDE970F4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4" y="6474177"/>
            <a:ext cx="722962" cy="24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43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A61037-8EE3-4836-AEDC-CBF62B30860E}"/>
              </a:ext>
            </a:extLst>
          </p:cNvPr>
          <p:cNvSpPr/>
          <p:nvPr userDrawn="1"/>
        </p:nvSpPr>
        <p:spPr>
          <a:xfrm>
            <a:off x="0" y="0"/>
            <a:ext cx="12192000" cy="134162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8B3C41-84F0-4A04-8916-EB6C33254158}"/>
              </a:ext>
            </a:extLst>
          </p:cNvPr>
          <p:cNvSpPr/>
          <p:nvPr userDrawn="1"/>
        </p:nvSpPr>
        <p:spPr>
          <a:xfrm>
            <a:off x="0" y="1324029"/>
            <a:ext cx="12192000" cy="850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707CFE-2607-4F21-ABD7-CF3F2FD0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28E4C-267E-404A-9037-85C21FB8F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72426"/>
            <a:ext cx="10515600" cy="4604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EA634-E0CC-41F3-B8A3-E979A7B147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>
                    <a:lumMod val="90000"/>
                  </a:schemeClr>
                </a:solidFill>
              </a:defRPr>
            </a:lvl1pPr>
          </a:lstStyle>
          <a:p>
            <a:fld id="{1EB984D4-44DB-4987-95EF-716F11773E22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F0C3-0F86-4609-991C-02CACFA40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>
                    <a:lumMod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809C4-E65D-4240-A23A-56A933E26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>
                    <a:lumMod val="90000"/>
                  </a:schemeClr>
                </a:solidFill>
              </a:defRPr>
            </a:lvl1pPr>
          </a:lstStyle>
          <a:p>
            <a:fld id="{98A31EDE-4099-47FA-A19B-E212578DBB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73827C7-1477-427E-85B0-723DDE970F4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4" y="6474177"/>
            <a:ext cx="722962" cy="24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029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indiosubbasinsgma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iosubbasinsgma.org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10" Type="http://schemas.openxmlformats.org/officeDocument/2006/relationships/hyperlink" Target="mailto:IndioSubbasinSGMA@woodardcurran.com" TargetMode="External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7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668EB-AC07-4DC5-AFCD-89CAA4624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effectLst>
            <a:outerShdw blurRad="50800" dist="50800" dir="5400000" algn="ctr" rotWithShape="0">
              <a:schemeClr val="bg1">
                <a:lumMod val="85000"/>
                <a:lumOff val="15000"/>
              </a:schemeClr>
            </a:outerShdw>
          </a:effectLst>
        </p:spPr>
        <p:txBody>
          <a:bodyPr/>
          <a:lstStyle/>
          <a:p>
            <a:r>
              <a:rPr lang="en-US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2022 Indio Subbasin Alternative Plan Update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A199A9-6D84-4036-ABC4-6F43947F326B}"/>
              </a:ext>
            </a:extLst>
          </p:cNvPr>
          <p:cNvSpPr/>
          <p:nvPr/>
        </p:nvSpPr>
        <p:spPr>
          <a:xfrm>
            <a:off x="0" y="4669277"/>
            <a:ext cx="12191999" cy="2188723"/>
          </a:xfrm>
          <a:prstGeom prst="rect">
            <a:avLst/>
          </a:prstGeom>
          <a:gradFill flip="none" rotWithShape="1">
            <a:gsLst>
              <a:gs pos="35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06A651-127A-4E45-A863-A5014B310B43}"/>
              </a:ext>
            </a:extLst>
          </p:cNvPr>
          <p:cNvGrpSpPr/>
          <p:nvPr/>
        </p:nvGrpSpPr>
        <p:grpSpPr>
          <a:xfrm>
            <a:off x="2442897" y="6091559"/>
            <a:ext cx="7527954" cy="659180"/>
            <a:chOff x="2588812" y="6091559"/>
            <a:chExt cx="7527954" cy="659180"/>
          </a:xfrm>
        </p:grpSpPr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E3CADDC-721E-49A1-8602-E547396F6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8812" y="6143451"/>
              <a:ext cx="719782" cy="576399"/>
            </a:xfrm>
            <a:prstGeom prst="rect">
              <a:avLst/>
            </a:prstGeom>
          </p:spPr>
        </p:pic>
        <p:pic>
          <p:nvPicPr>
            <p:cNvPr id="13" name="Picture 12" descr="A close up of a sign&#10;&#10;Description automatically generated">
              <a:extLst>
                <a:ext uri="{FF2B5EF4-FFF2-40B4-BE49-F238E27FC236}">
                  <a16:creationId xmlns:a16="http://schemas.microsoft.com/office/drawing/2014/main" id="{BD04355F-B722-47BB-A680-3896D0B086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9" t="13156" r="7523" b="18241"/>
            <a:stretch/>
          </p:blipFill>
          <p:spPr>
            <a:xfrm>
              <a:off x="3768859" y="6136185"/>
              <a:ext cx="1780161" cy="548883"/>
            </a:xfrm>
            <a:prstGeom prst="rect">
              <a:avLst/>
            </a:prstGeom>
          </p:spPr>
        </p:pic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FD5A1A76-23DB-4B4C-9A66-67B769679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915" y="6112564"/>
              <a:ext cx="1628775" cy="638175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4A5C8750-5CD0-445B-9597-4B81D7448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2844" y="6091559"/>
              <a:ext cx="2393922" cy="614952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BED3387-9452-46BA-A317-F6AD0D82F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19540"/>
            <a:ext cx="9144000" cy="165576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b="1"/>
              <a:t>Workshop #6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b="1"/>
              <a:t>August 26, 2021</a:t>
            </a:r>
          </a:p>
        </p:txBody>
      </p:sp>
    </p:spTree>
    <p:extLst>
      <p:ext uri="{BB962C8B-B14F-4D97-AF65-F5344CB8AC3E}">
        <p14:creationId xmlns:p14="http://schemas.microsoft.com/office/powerpoint/2010/main" val="3582473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8EDD-F8ED-4228-9C62-93831ABA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Status of Alternative Plan Update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5B8EA7-3E3D-4E45-A36B-BBEB020344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4"/>
            <a:ext cx="10994136" cy="4621357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100" dirty="0">
                <a:solidFill>
                  <a:schemeClr val="accent3">
                    <a:lumMod val="75000"/>
                  </a:schemeClr>
                </a:solidFill>
              </a:rPr>
              <a:t>Outline of 2022 Alternative Plan Update presents a progression of work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Plan Area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Hydrogeologic Conceptual Model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Groundwater Conditions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Demand Projections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Water Supply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Numerical Model and Plan Scenarios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Regulatory and Policy Issues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Sustainable Management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Monitoring Program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Projects and Management Actions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Plan Evaluation and Implementation</a:t>
            </a:r>
          </a:p>
          <a:p>
            <a:pPr lvl="1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D1C70-038F-4293-B545-DBFC3B248EF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BEF331-98A0-4C1A-A446-589172815EC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FEBFD2A-8385-408A-AAA0-6EC6DBE2F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10</a:t>
            </a:fld>
            <a:endParaRPr lang="en-US" sz="2000" b="1" dirty="0"/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1CF40BE-3E25-4053-BB61-8C1F7AF3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815">
            <a:off x="7419676" y="2439644"/>
            <a:ext cx="3136057" cy="4058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6921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0C09F-A211-44E6-84FE-2FC93781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/>
          <a:lstStyle/>
          <a:p>
            <a:r>
              <a:rPr lang="en-US"/>
              <a:t>Plan Goals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FCE56-EFAE-4241-AF27-C45E4D0FB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426"/>
            <a:ext cx="10515600" cy="460453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/>
              <a:t>Plan Goal:</a:t>
            </a:r>
          </a:p>
          <a:p>
            <a:r>
              <a:rPr lang="en-US" dirty="0"/>
              <a:t>to reliably meet current and future water demands in a cost-effective and sustainable manner</a:t>
            </a:r>
            <a:endParaRPr lang="en-US" dirty="0">
              <a:cs typeface="segoe ui"/>
            </a:endParaRPr>
          </a:p>
          <a:p>
            <a:pPr marL="0" indent="0">
              <a:buNone/>
            </a:pP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Sustainability Goal:</a:t>
            </a:r>
          </a:p>
          <a:p>
            <a:r>
              <a:rPr lang="en-US" i="1" dirty="0"/>
              <a:t>to maintain a locally managed, economically viable, sustainable groundwater resource for existing and future beneficial uses in the Indio Subbasin by managing groundwater to avoid the occurrence of undesirable results</a:t>
            </a:r>
            <a:endParaRPr lang="en-US" i="1" dirty="0">
              <a:cs typeface="segoe u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C249B-BA69-4B56-9D15-095007B84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11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80467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0C09F-A211-44E6-84FE-2FC93781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/>
          <a:lstStyle/>
          <a:p>
            <a:r>
              <a:rPr lang="en-US"/>
              <a:t>Plan Goals and 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AEB80A-8E61-4090-AC09-0BC1328BD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213"/>
            <a:ext cx="11096856" cy="46037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buNone/>
            </a:pPr>
            <a:r>
              <a:rPr lang="en-US" dirty="0"/>
              <a:t>Objectives: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500" dirty="0"/>
              <a:t>Meet current and future water demands </a:t>
            </a:r>
            <a:br>
              <a:rPr lang="en-US" sz="2500" dirty="0"/>
            </a:br>
            <a:r>
              <a:rPr lang="en-US" sz="2500" dirty="0"/>
              <a:t>with 10 percent supply buffer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500" dirty="0"/>
              <a:t>Avoid chronic groundwater overdraft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500" dirty="0"/>
              <a:t>Manage and protect water quality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/>
              <a:t>Collaborate with tribes, state and </a:t>
            </a:r>
            <a:br>
              <a:rPr lang="en-US" sz="2500" dirty="0"/>
            </a:br>
            <a:r>
              <a:rPr lang="en-US" sz="2500" dirty="0"/>
              <a:t>federal agencies on shared objectives</a:t>
            </a:r>
            <a:endParaRPr lang="en-US" sz="2500" dirty="0">
              <a:cs typeface="segoe ui"/>
            </a:endParaRPr>
          </a:p>
          <a:p>
            <a:pPr marL="514350" indent="-514350">
              <a:buAutoNum type="arabicPeriod"/>
            </a:pPr>
            <a:r>
              <a:rPr lang="en-US" sz="2500" dirty="0"/>
              <a:t>Manage future costs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500" dirty="0"/>
              <a:t>Minimize adverse environmental impacts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500" dirty="0"/>
              <a:t>Reduce vulnerability to climate change and drought impacts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BCF980-0E4E-421A-A8B5-6F3837577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12</a:t>
            </a:fld>
            <a:endParaRPr lang="en-US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6D2F0E-C174-4A5B-9607-5338A2249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421" y="2184557"/>
            <a:ext cx="4707043" cy="3248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7000FF-4841-46F1-9A45-7F826C296B13}"/>
              </a:ext>
            </a:extLst>
          </p:cNvPr>
          <p:cNvSpPr txBox="1"/>
          <p:nvPr/>
        </p:nvSpPr>
        <p:spPr>
          <a:xfrm>
            <a:off x="8094316" y="1827618"/>
            <a:ext cx="3223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Total Projected Water Demands</a:t>
            </a:r>
          </a:p>
        </p:txBody>
      </p:sp>
    </p:spTree>
    <p:extLst>
      <p:ext uri="{BB962C8B-B14F-4D97-AF65-F5344CB8AC3E}">
        <p14:creationId xmlns:p14="http://schemas.microsoft.com/office/powerpoint/2010/main" val="1920891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Welcome and Introductions</a:t>
            </a:r>
          </a:p>
          <a:p>
            <a:r>
              <a:rPr lang="en-US"/>
              <a:t>Alternative Plan Status</a:t>
            </a:r>
          </a:p>
          <a:p>
            <a:r>
              <a:rPr lang="en-US" b="1"/>
              <a:t>Groundwater Model </a:t>
            </a:r>
          </a:p>
          <a:p>
            <a:r>
              <a:rPr lang="en-US"/>
              <a:t>Plan Scenarios &amp; Projects and Management Actions</a:t>
            </a:r>
          </a:p>
          <a:p>
            <a:r>
              <a:rPr lang="en-US"/>
              <a:t>Simulation Results</a:t>
            </a:r>
          </a:p>
          <a:p>
            <a:r>
              <a:rPr lang="en-US"/>
              <a:t>Public Comment</a:t>
            </a:r>
          </a:p>
          <a:p>
            <a:r>
              <a:rPr lang="en-US"/>
              <a:t>Get Involved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13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466724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E65D2-4DBE-4531-8072-3CEBDD0CD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/>
          <a:lstStyle/>
          <a:p>
            <a:r>
              <a:rPr lang="en-US"/>
              <a:t>Indio Subbasin Groundwater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4E7D4-BFCF-4846-8777-5CD716267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4" y="1573213"/>
            <a:ext cx="4375806" cy="46037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Model originally developed in the 1990’s </a:t>
            </a:r>
          </a:p>
          <a:p>
            <a:r>
              <a:rPr lang="en-US" dirty="0"/>
              <a:t>Historical Simulation Period of 1936-1996</a:t>
            </a:r>
          </a:p>
          <a:p>
            <a:r>
              <a:rPr lang="en-US" dirty="0"/>
              <a:t>Updated for 2010 CVWMP to simulate1997-2008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AB0A1AD1-ED55-461E-A53C-267AF6F79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15740" r="27861" b="11467"/>
          <a:stretch/>
        </p:blipFill>
        <p:spPr bwMode="auto">
          <a:xfrm>
            <a:off x="4866929" y="1551050"/>
            <a:ext cx="7068127" cy="52196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29B2547-D55E-480D-8E25-946AC1C29D46}"/>
              </a:ext>
            </a:extLst>
          </p:cNvPr>
          <p:cNvSpPr txBox="1">
            <a:spLocks/>
          </p:cNvSpPr>
          <p:nvPr/>
        </p:nvSpPr>
        <p:spPr>
          <a:xfrm>
            <a:off x="9191856" y="6405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1EDE-4099-47FA-A19B-E212578DBB07}" type="slidenum">
              <a:rPr lang="en-US" sz="2000" b="1" smtClean="0"/>
              <a:pPr/>
              <a:t>14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44595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E65D2-4DBE-4531-8072-3CEBDD0CD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/>
          <a:lstStyle/>
          <a:p>
            <a:r>
              <a:rPr lang="en-US"/>
              <a:t>Indio Subbasin Groundwater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4E7D4-BFCF-4846-8777-5CD716267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3" y="1573213"/>
            <a:ext cx="4736025" cy="46037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Uses USGS MODFLOW program</a:t>
            </a:r>
          </a:p>
          <a:p>
            <a:r>
              <a:rPr lang="en-US" dirty="0">
                <a:ea typeface="+mn-lt"/>
                <a:cs typeface="+mn-lt"/>
              </a:rPr>
              <a:t>3-Dimensional grid of 1,000 ft x 1,000 ft model cells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270 rows, 86 columns, and 4 layers 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Groundwater elevation and flow amounts over time calculated at each cell</a:t>
            </a:r>
            <a:endParaRPr lang="en-US" dirty="0"/>
          </a:p>
          <a:p>
            <a:endParaRPr lang="en-US" dirty="0">
              <a:cs typeface="segoe ui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EEAFD56-BF99-49EC-AB26-A7088E91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DF73156D-5A0F-41F9-B93A-D093EDE34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53" t="-589" r="14652" b="9037"/>
          <a:stretch/>
        </p:blipFill>
        <p:spPr>
          <a:xfrm>
            <a:off x="5391671" y="1513379"/>
            <a:ext cx="6543385" cy="5208096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78AB0AD-03C2-40BA-AA18-082EFAE8D5B7}"/>
              </a:ext>
            </a:extLst>
          </p:cNvPr>
          <p:cNvSpPr txBox="1">
            <a:spLocks/>
          </p:cNvSpPr>
          <p:nvPr/>
        </p:nvSpPr>
        <p:spPr>
          <a:xfrm>
            <a:off x="9191856" y="6405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1EDE-4099-47FA-A19B-E212578DBB07}" type="slidenum">
              <a:rPr lang="en-US" sz="2000" b="1" smtClean="0"/>
              <a:pPr/>
              <a:t>15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78468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E65D2-4DBE-4531-8072-3CEBDD0CD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4E7D4-BFCF-4846-8777-5CD716267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266" y="1801034"/>
            <a:ext cx="3723639" cy="4604537"/>
          </a:xfrm>
        </p:spPr>
        <p:txBody>
          <a:bodyPr>
            <a:normAutofit lnSpcReduction="10000"/>
          </a:bodyPr>
          <a:lstStyle/>
          <a:p>
            <a:r>
              <a:rPr lang="en-US" sz="2600"/>
              <a:t>Shallow and Deep Aquifers</a:t>
            </a:r>
          </a:p>
          <a:p>
            <a:r>
              <a:rPr lang="en-US" sz="2600"/>
              <a:t>Variable Aquifer Properties</a:t>
            </a:r>
          </a:p>
          <a:p>
            <a:r>
              <a:rPr lang="en-US" sz="2600"/>
              <a:t>Inflow from Mission Creek and San Gorgonio Pass Subbasins</a:t>
            </a:r>
          </a:p>
          <a:p>
            <a:r>
              <a:rPr lang="en-US" sz="2600"/>
              <a:t>Simulates Fault Barriers, Drains, Evapotranspiration, and Salton Sea</a:t>
            </a:r>
          </a:p>
          <a:p>
            <a:endParaRPr lang="en-US" sz="260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EEAFD56-BF99-49EC-AB26-A7088E91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16</a:t>
            </a:fld>
            <a:endParaRPr lang="en-US" sz="2000" b="1"/>
          </a:p>
        </p:txBody>
      </p:sp>
      <p:pic>
        <p:nvPicPr>
          <p:cNvPr id="6" name="Picture 5" descr="A picture containing text, map, envelope&#10;&#10;Description automatically generated">
            <a:extLst>
              <a:ext uri="{FF2B5EF4-FFF2-40B4-BE49-F238E27FC236}">
                <a16:creationId xmlns:a16="http://schemas.microsoft.com/office/drawing/2014/main" id="{52759E26-FEFA-457B-A55E-993DD3717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085" y="1629542"/>
            <a:ext cx="6027174" cy="4875784"/>
          </a:xfrm>
          <a:prstGeom prst="rect">
            <a:avLst/>
          </a:prstGeom>
        </p:spPr>
      </p:pic>
      <p:pic>
        <p:nvPicPr>
          <p:cNvPr id="9" name="Picture 8" descr="Chart&#10;&#10;Description automatically generated with low confidence">
            <a:extLst>
              <a:ext uri="{FF2B5EF4-FFF2-40B4-BE49-F238E27FC236}">
                <a16:creationId xmlns:a16="http://schemas.microsoft.com/office/drawing/2014/main" id="{07F42BC2-1CEC-45A1-9B64-827DB0BC8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830" y="1729880"/>
            <a:ext cx="2177106" cy="308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27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60AE1-0711-4C95-9CA2-672AB35A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 Plan Model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69EC9-A91D-4B89-9854-AA7709435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8841"/>
            <a:ext cx="10752786" cy="493363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Extended simulation period through 2019</a:t>
            </a:r>
          </a:p>
          <a:p>
            <a:pPr lvl="0"/>
            <a:r>
              <a:rPr lang="en-US" dirty="0"/>
              <a:t>Updated 2009-2019 Recharge and Pumping</a:t>
            </a:r>
          </a:p>
          <a:p>
            <a:pPr lvl="1"/>
            <a:r>
              <a:rPr lang="en-US" dirty="0"/>
              <a:t>Mountain Front and Stream Channel Recharge</a:t>
            </a:r>
          </a:p>
          <a:p>
            <a:pPr lvl="1"/>
            <a:r>
              <a:rPr lang="en-US" dirty="0"/>
              <a:t>Artificial Recharge</a:t>
            </a:r>
          </a:p>
          <a:p>
            <a:pPr lvl="1"/>
            <a:r>
              <a:rPr lang="en-US" dirty="0"/>
              <a:t>Wastewater Discharges</a:t>
            </a:r>
          </a:p>
          <a:p>
            <a:pPr lvl="1"/>
            <a:r>
              <a:rPr lang="en-US" dirty="0"/>
              <a:t>Return Flows (Municipal, Agricultural, Golf)</a:t>
            </a:r>
          </a:p>
          <a:p>
            <a:pPr lvl="1"/>
            <a:r>
              <a:rPr lang="en-US" dirty="0"/>
              <a:t>Groundwater Pumping</a:t>
            </a:r>
          </a:p>
          <a:p>
            <a:pPr lvl="0"/>
            <a:r>
              <a:rPr lang="en-US" dirty="0"/>
              <a:t>Updated Salton Sea Elevations (1997-2019)</a:t>
            </a:r>
          </a:p>
          <a:p>
            <a:pPr lvl="0"/>
            <a:r>
              <a:rPr lang="en-US" dirty="0"/>
              <a:t>Used more-accurate Land Surface Elevations and Sea Bathymetry</a:t>
            </a:r>
          </a:p>
          <a:p>
            <a:r>
              <a:rPr lang="en-US" dirty="0"/>
              <a:t>Corrected 1997-2008 Inputs in Garnet Hill Subarea</a:t>
            </a:r>
          </a:p>
          <a:p>
            <a:r>
              <a:rPr lang="en-US" dirty="0"/>
              <a:t>Updated Subsurface Inflow Boundary Conditions from Adjacent Subbasins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sz="3200" dirty="0"/>
          </a:p>
          <a:p>
            <a:pPr lvl="1"/>
            <a:endParaRPr lang="en-US" sz="2800" b="0" dirty="0"/>
          </a:p>
          <a:p>
            <a:endParaRPr lang="en-US" sz="3200" b="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4834DC7-E209-4B23-8B6B-0F031BBE0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17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6488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60AE1-0711-4C95-9CA2-672AB35A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Numerical Model Assessment</a:t>
            </a: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6E2E324F-04F7-4283-828B-7DA805067D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6" y="1530061"/>
            <a:ext cx="5931264" cy="5129798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BBECFC-8978-47B2-BE60-CC1FA3F148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Evaluated match between measured vs. simulated groundwater level in 20 shallow and 26 deep wells </a:t>
            </a:r>
            <a:endParaRPr lang="en-US"/>
          </a:p>
          <a:p>
            <a:r>
              <a:rPr lang="en-US" dirty="0"/>
              <a:t>Measured vs. simulated drain flow rates also used to assess calibration</a:t>
            </a:r>
            <a:endParaRPr lang="en-US" dirty="0">
              <a:cs typeface="segoe u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795F0B4-F28D-488D-97FD-E11729332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18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2252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60AE1-0711-4C95-9CA2-672AB35AA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>
            <a:normAutofit/>
          </a:bodyPr>
          <a:lstStyle/>
          <a:p>
            <a:r>
              <a:rPr lang="en-US"/>
              <a:t>Measured vs. Simulated – Well 03S04E20F01S 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0A59749D-C7F0-4488-BF10-5FF8C6B84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282" y="1012521"/>
            <a:ext cx="7582885" cy="5708954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CC073A9-FD97-4A26-BD41-C8688478D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951" y="4263428"/>
            <a:ext cx="3488455" cy="1768993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7FF06AA-208E-48CD-9515-8D84775E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19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83332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87A84-9AD7-4780-B6D6-BDCD4715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GoToMeeting – Quick How 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E7821-B7DE-411C-8F38-49738C6A6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426"/>
            <a:ext cx="8092440" cy="4604537"/>
          </a:xfrm>
        </p:spPr>
        <p:txBody>
          <a:bodyPr/>
          <a:lstStyle/>
          <a:p>
            <a:r>
              <a:rPr lang="en-US"/>
              <a:t>Your screen should look like this: 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B349D96-BFD7-43F0-81D5-AB985DC7F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/>
          <a:stretch/>
        </p:blipFill>
        <p:spPr>
          <a:xfrm>
            <a:off x="1016000" y="2039662"/>
            <a:ext cx="7914640" cy="480008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C1D316-4709-4C85-B67B-D0C3AAA3184B}"/>
              </a:ext>
            </a:extLst>
          </p:cNvPr>
          <p:cNvSpPr txBox="1">
            <a:spLocks/>
          </p:cNvSpPr>
          <p:nvPr/>
        </p:nvSpPr>
        <p:spPr>
          <a:xfrm>
            <a:off x="9159240" y="2037164"/>
            <a:ext cx="2717800" cy="4533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/>
              <a:t>Turn on/off your Mic (mute) and Camera (video) using the controls along the bottom</a:t>
            </a:r>
          </a:p>
          <a:p>
            <a:r>
              <a:rPr lang="en-US" sz="2100"/>
              <a:t>During the meeting, you may need to wiggle your mouse to make the controls appear</a:t>
            </a:r>
          </a:p>
          <a:p>
            <a:r>
              <a:rPr lang="en-US" sz="2100"/>
              <a:t>For Callers: use *6 to unmute on the phone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5C8023-BA2C-4445-AB73-0A595766C37F}"/>
              </a:ext>
            </a:extLst>
          </p:cNvPr>
          <p:cNvSpPr/>
          <p:nvPr/>
        </p:nvSpPr>
        <p:spPr>
          <a:xfrm>
            <a:off x="3750692" y="6176963"/>
            <a:ext cx="1282262" cy="661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67B566A-16C7-44BD-9DFD-0C09BEF12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4116954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1B2D30-1456-46A0-AE45-427A1CF3E9FB}"/>
              </a:ext>
            </a:extLst>
          </p:cNvPr>
          <p:cNvSpPr/>
          <p:nvPr/>
        </p:nvSpPr>
        <p:spPr>
          <a:xfrm>
            <a:off x="1001486" y="0"/>
            <a:ext cx="1051249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8AFAB-BC5D-46AF-A411-F3B99D9C5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704" y="38125"/>
            <a:ext cx="10380741" cy="67879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E5E69-1559-4045-8C53-76988609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20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24509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209DC7-2FC4-4FA4-8144-F57EEAB310F9}"/>
              </a:ext>
            </a:extLst>
          </p:cNvPr>
          <p:cNvSpPr/>
          <p:nvPr/>
        </p:nvSpPr>
        <p:spPr>
          <a:xfrm>
            <a:off x="1001486" y="0"/>
            <a:ext cx="1051249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53C3A9-F3AA-4632-AB1B-D0E6BA521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920" y="52726"/>
            <a:ext cx="10511949" cy="67848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7BFE-BA65-4790-9A2A-0C9E9A7F0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21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50309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/>
          <a:lstStyle/>
          <a:p>
            <a:r>
              <a:rPr lang="en-US"/>
              <a:t>Model Update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426"/>
            <a:ext cx="10515600" cy="4604537"/>
          </a:xfrm>
        </p:spPr>
        <p:txBody>
          <a:bodyPr>
            <a:normAutofit/>
          </a:bodyPr>
          <a:lstStyle/>
          <a:p>
            <a:r>
              <a:rPr lang="en-US" dirty="0"/>
              <a:t>Historical model accurately simulates shallow and deep groundwater levels in all areas of the Subbasin</a:t>
            </a:r>
          </a:p>
          <a:p>
            <a:endParaRPr lang="en-US" sz="1600" dirty="0"/>
          </a:p>
          <a:p>
            <a:r>
              <a:rPr lang="en-US" dirty="0"/>
              <a:t>Can be used to predict future water level and storage changes under different inflow and outflow scenarios</a:t>
            </a:r>
          </a:p>
          <a:p>
            <a:r>
              <a:rPr lang="en-US" dirty="0"/>
              <a:t>Model provides forecasts of future drain flows, Salton Sea interactions, and other water budget conditions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D6C740F-9B36-4F17-970E-B87B90A3C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22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17482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38980-1BD3-40C1-809A-9D1D22E3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A2D5-75B8-40ED-9CE6-34F361175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628765"/>
            <a:ext cx="10515600" cy="1500187"/>
          </a:xfrm>
        </p:spPr>
        <p:txBody>
          <a:bodyPr>
            <a:normAutofit/>
          </a:bodyPr>
          <a:lstStyle/>
          <a:p>
            <a:r>
              <a:rPr lang="en-US" sz="5400"/>
              <a:t>Questions?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00C1CE5-5C7D-4C61-8CBE-16529CE3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23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448753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Welcome and Introductions</a:t>
            </a:r>
          </a:p>
          <a:p>
            <a:r>
              <a:rPr lang="en-US"/>
              <a:t>Alternative Plan Status</a:t>
            </a:r>
          </a:p>
          <a:p>
            <a:r>
              <a:rPr lang="en-US"/>
              <a:t>Groundwater Model </a:t>
            </a:r>
          </a:p>
          <a:p>
            <a:r>
              <a:rPr lang="en-US" b="1"/>
              <a:t>Plan Scenarios &amp; Projects and Management Actions</a:t>
            </a:r>
          </a:p>
          <a:p>
            <a:r>
              <a:rPr lang="en-US"/>
              <a:t>Simulation Results</a:t>
            </a:r>
          </a:p>
          <a:p>
            <a:r>
              <a:rPr lang="en-US"/>
              <a:t>Public Comment</a:t>
            </a:r>
          </a:p>
          <a:p>
            <a:r>
              <a:rPr lang="en-US"/>
              <a:t>Get Involved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24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4010793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02958-1662-42F6-9551-2E44C240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 Scenarios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B29E28-703C-42D7-B349-DDAA2358B517}"/>
              </a:ext>
            </a:extLst>
          </p:cNvPr>
          <p:cNvSpPr txBox="1"/>
          <p:nvPr/>
        </p:nvSpPr>
        <p:spPr>
          <a:xfrm>
            <a:off x="8090471" y="1736649"/>
            <a:ext cx="351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supplies &amp; facilities, no new projects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1C4257-9FBC-45BB-8529-89A310BF6B71}"/>
              </a:ext>
            </a:extLst>
          </p:cNvPr>
          <p:cNvSpPr txBox="1"/>
          <p:nvPr/>
        </p:nvSpPr>
        <p:spPr>
          <a:xfrm>
            <a:off x="8061088" y="2684997"/>
            <a:ext cx="3724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supplies &amp; facilities limited by climate changes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45D56A-C4B3-4117-9B09-F549C59351BC}"/>
              </a:ext>
            </a:extLst>
          </p:cNvPr>
          <p:cNvSpPr txBox="1"/>
          <p:nvPr/>
        </p:nvSpPr>
        <p:spPr>
          <a:xfrm>
            <a:off x="8061088" y="3633345"/>
            <a:ext cx="3724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5-Yr CIP supplies and facilities  limited by climate changes</a:t>
            </a:r>
          </a:p>
        </p:txBody>
      </p:sp>
      <p:graphicFrame>
        <p:nvGraphicFramePr>
          <p:cNvPr id="22" name="Content Placeholder 3">
            <a:extLst>
              <a:ext uri="{FF2B5EF4-FFF2-40B4-BE49-F238E27FC236}">
                <a16:creationId xmlns:a16="http://schemas.microsoft.com/office/drawing/2014/main" id="{8698AC1C-645E-4EBB-8CC2-3D6A642483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6219569"/>
              </p:ext>
            </p:extLst>
          </p:nvPr>
        </p:nvGraphicFramePr>
        <p:xfrm>
          <a:off x="633399" y="1573211"/>
          <a:ext cx="7222889" cy="482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235CAC84-578A-474F-A575-ED197DB53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25</a:t>
            </a:fld>
            <a:endParaRPr lang="en-US" sz="2000" b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614A0B-608A-419B-8AC4-9F35A7F177E9}"/>
              </a:ext>
            </a:extLst>
          </p:cNvPr>
          <p:cNvSpPr txBox="1"/>
          <p:nvPr/>
        </p:nvSpPr>
        <p:spPr>
          <a:xfrm>
            <a:off x="8061089" y="4581693"/>
            <a:ext cx="393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planned supplies &amp; facilities limited by climate changes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E9F269-DDEF-4E16-8D50-328D4333F048}"/>
              </a:ext>
            </a:extLst>
          </p:cNvPr>
          <p:cNvSpPr txBox="1"/>
          <p:nvPr/>
        </p:nvSpPr>
        <p:spPr>
          <a:xfrm>
            <a:off x="8094261" y="5532497"/>
            <a:ext cx="3934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Expanded agricultural demands and all future supplies &amp; facilities, limited by climate changes</a:t>
            </a:r>
          </a:p>
        </p:txBody>
      </p:sp>
    </p:spTree>
    <p:extLst>
      <p:ext uri="{BB962C8B-B14F-4D97-AF65-F5344CB8AC3E}">
        <p14:creationId xmlns:p14="http://schemas.microsoft.com/office/powerpoint/2010/main" val="3180289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EB346-545E-404B-AB48-219B3342E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segoe ui black"/>
              </a:rPr>
              <a:t>Climate Change Assumptions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A883F-4910-459B-8A77-E879FED91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426"/>
            <a:ext cx="10515600" cy="51239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Model simulates 50-year future period</a:t>
            </a:r>
          </a:p>
          <a:p>
            <a:r>
              <a:rPr lang="en-US" dirty="0">
                <a:ea typeface="+mn-lt"/>
                <a:cs typeface="+mn-lt"/>
              </a:rPr>
              <a:t>The future scenarios incorporate recent (drier) patterns</a:t>
            </a:r>
          </a:p>
          <a:p>
            <a:r>
              <a:rPr lang="en-US" dirty="0">
                <a:ea typeface="+mn-lt"/>
                <a:cs typeface="+mn-lt"/>
              </a:rPr>
              <a:t>For local inflow (Mountain Front and Stream Flow)</a:t>
            </a:r>
            <a:endParaRPr lang="en-US" dirty="0"/>
          </a:p>
          <a:p>
            <a:pPr lvl="1"/>
            <a:r>
              <a:rPr lang="en-US" dirty="0">
                <a:ea typeface="+mn-lt"/>
                <a:cs typeface="+mn-lt"/>
              </a:rPr>
              <a:t>Baseline uses long term-hydrology and previously estimated annual recharge volumes (repeated historical conditions 1970-2019)</a:t>
            </a:r>
            <a:endParaRPr lang="en-US" dirty="0">
              <a:cs typeface="segoe ui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Climate change scenarios use repeated historical conditions only for period 1995-2019 that include multiple droughts</a:t>
            </a:r>
            <a:endParaRPr lang="en-US" dirty="0">
              <a:cs typeface="segoe ui"/>
            </a:endParaRPr>
          </a:p>
          <a:p>
            <a:pPr lvl="2"/>
            <a:r>
              <a:rPr lang="en-US" dirty="0">
                <a:ea typeface="+mn-lt"/>
                <a:cs typeface="+mn-lt"/>
              </a:rPr>
              <a:t>Drought period repeated twice, first in reverse and then forward</a:t>
            </a:r>
            <a:endParaRPr lang="en-US" dirty="0">
              <a:cs typeface="segoe ui"/>
            </a:endParaRPr>
          </a:p>
          <a:p>
            <a:r>
              <a:rPr lang="en-US" dirty="0">
                <a:ea typeface="+mn-lt"/>
                <a:cs typeface="+mn-lt"/>
              </a:rPr>
              <a:t>Availability of imported water for direct delivery and groundwater replenishment also reduced</a:t>
            </a:r>
            <a:endParaRPr lang="en-US" dirty="0">
              <a:cs typeface="segoe ui"/>
            </a:endParaRPr>
          </a:p>
          <a:p>
            <a:endParaRPr lang="en-US" dirty="0">
              <a:cs typeface="segoe u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1F4C9-9ADE-4615-8F09-575B87D7E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26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57610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 descr="Chart, histogram&#10;&#10;Description automatically generated">
            <a:extLst>
              <a:ext uri="{FF2B5EF4-FFF2-40B4-BE49-F238E27FC236}">
                <a16:creationId xmlns:a16="http://schemas.microsoft.com/office/drawing/2014/main" id="{87CB3A9B-EB63-480A-9521-E329E1E24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0"/>
          <a:stretch/>
        </p:blipFill>
        <p:spPr>
          <a:xfrm>
            <a:off x="1310163" y="-2752"/>
            <a:ext cx="9465127" cy="68631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037B66-DCF1-4094-A193-D1EC6E3E9532}"/>
              </a:ext>
            </a:extLst>
          </p:cNvPr>
          <p:cNvSpPr/>
          <p:nvPr/>
        </p:nvSpPr>
        <p:spPr>
          <a:xfrm>
            <a:off x="534319" y="-2753"/>
            <a:ext cx="11007685" cy="6619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F76E9B-7BE1-4AA6-9EA8-C0D54DC9BBD3}"/>
              </a:ext>
            </a:extLst>
          </p:cNvPr>
          <p:cNvSpPr txBox="1"/>
          <p:nvPr/>
        </p:nvSpPr>
        <p:spPr>
          <a:xfrm>
            <a:off x="7401177" y="1937352"/>
            <a:ext cx="2636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Climate Change Observed 1995-2019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0D3280-E1D3-4020-BBB6-9851761BDA75}"/>
              </a:ext>
            </a:extLst>
          </p:cNvPr>
          <p:cNvSpPr txBox="1"/>
          <p:nvPr/>
        </p:nvSpPr>
        <p:spPr>
          <a:xfrm>
            <a:off x="1710926" y="1935067"/>
            <a:ext cx="2619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Long Term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Observed 1970-2019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15FAEC-97F9-4F33-998E-201B08FCE203}"/>
              </a:ext>
            </a:extLst>
          </p:cNvPr>
          <p:cNvSpPr/>
          <p:nvPr/>
        </p:nvSpPr>
        <p:spPr>
          <a:xfrm>
            <a:off x="6262256" y="1274618"/>
            <a:ext cx="4276436" cy="5043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2340BBE-0C49-41BE-A480-9615C6756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27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5918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bar chart, histogram&#10;&#10;Description automatically generated">
            <a:extLst>
              <a:ext uri="{FF2B5EF4-FFF2-40B4-BE49-F238E27FC236}">
                <a16:creationId xmlns:a16="http://schemas.microsoft.com/office/drawing/2014/main" id="{0F6ADBD8-3DC9-4DB7-9249-7DC0C552B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6120"/>
            <a:ext cx="9615055" cy="6865443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C3FCA07-D284-4B72-9B76-1874A3AE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28</a:t>
            </a:fld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310055-E740-4196-878C-D711653A371F}"/>
              </a:ext>
            </a:extLst>
          </p:cNvPr>
          <p:cNvSpPr txBox="1"/>
          <p:nvPr/>
        </p:nvSpPr>
        <p:spPr>
          <a:xfrm>
            <a:off x="7480607" y="1937352"/>
            <a:ext cx="2636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Climate Change Observed 1995-2019 Repeated Twice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D468F5-F354-4C0F-BAF5-4ED906409EDC}"/>
              </a:ext>
            </a:extLst>
          </p:cNvPr>
          <p:cNvSpPr txBox="1"/>
          <p:nvPr/>
        </p:nvSpPr>
        <p:spPr>
          <a:xfrm>
            <a:off x="4352526" y="1935067"/>
            <a:ext cx="2619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Long Term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Observed 1970-2019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240FB1-46E8-4DB6-B7E3-0FD92AD498C7}"/>
              </a:ext>
            </a:extLst>
          </p:cNvPr>
          <p:cNvSpPr txBox="1"/>
          <p:nvPr/>
        </p:nvSpPr>
        <p:spPr>
          <a:xfrm>
            <a:off x="1683218" y="760358"/>
            <a:ext cx="609600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Local Hydrology</a:t>
            </a:r>
            <a:endParaRPr lang="en-US" sz="3600" dirty="0">
              <a:solidFill>
                <a:schemeClr val="bg1"/>
              </a:solidFill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75994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7CA29-F2FC-4D34-8A16-BD4A619E8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>
            <a:normAutofit/>
          </a:bodyPr>
          <a:lstStyle/>
          <a:p>
            <a:r>
              <a:rPr lang="en-US" dirty="0"/>
              <a:t>Projects and Management Actions -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DB7B2-B844-4635-A5E1-DAB97EB43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426"/>
            <a:ext cx="10515600" cy="46045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GSAs established the following priorities in selection of PMAs:</a:t>
            </a:r>
          </a:p>
          <a:p>
            <a:pPr lvl="1"/>
            <a:r>
              <a:rPr lang="en-US" dirty="0"/>
              <a:t>Fully use available Colorado River water supplies</a:t>
            </a:r>
          </a:p>
          <a:p>
            <a:pPr lvl="1"/>
            <a:r>
              <a:rPr lang="en-US" dirty="0"/>
              <a:t>Support improvement of the long-term reliability of SWP supplies, including participation in the Delta Conveyance Facility (DCF)</a:t>
            </a:r>
          </a:p>
          <a:p>
            <a:pPr lvl="1"/>
            <a:r>
              <a:rPr lang="en-US" dirty="0"/>
              <a:t>Develop recycled water as a reliable local water supply</a:t>
            </a:r>
          </a:p>
          <a:p>
            <a:pPr lvl="1"/>
            <a:r>
              <a:rPr lang="en-US" dirty="0"/>
              <a:t>Secure supplemental supplies</a:t>
            </a:r>
          </a:p>
          <a:p>
            <a:pPr lvl="1"/>
            <a:r>
              <a:rPr lang="en-US" dirty="0"/>
              <a:t>Manage groundwater storage and surface water conjunctively to provide storage reserves for resilient response to drought and for supply reliability </a:t>
            </a:r>
          </a:p>
          <a:p>
            <a:pPr lvl="1"/>
            <a:r>
              <a:rPr lang="en-US" dirty="0"/>
              <a:t>Increase water-use efficiency across all sectors</a:t>
            </a:r>
          </a:p>
          <a:p>
            <a:pPr lvl="1"/>
            <a:r>
              <a:rPr lang="en-US" dirty="0"/>
              <a:t>Participate in development of CV-SNMP to address salt and nutrient management in the Subbasin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7CEFF2F-C5E0-4807-BC11-1E7834DA0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29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90892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520A9A4-C820-40EC-87F6-E7C4CB6697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/>
          <a:stretch/>
        </p:blipFill>
        <p:spPr>
          <a:xfrm>
            <a:off x="384444" y="1343818"/>
            <a:ext cx="5943600" cy="36046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287A84-9AD7-4780-B6D6-BDCD4715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GoToMeeting – How to Ask a Question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C1D316-4709-4C85-B67B-D0C3AAA3184B}"/>
              </a:ext>
            </a:extLst>
          </p:cNvPr>
          <p:cNvSpPr txBox="1">
            <a:spLocks/>
          </p:cNvSpPr>
          <p:nvPr/>
        </p:nvSpPr>
        <p:spPr>
          <a:xfrm>
            <a:off x="6579704" y="1679713"/>
            <a:ext cx="5493165" cy="4599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300"/>
              <a:t>Our organizer will mute everyone at the beginning of the meeting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300"/>
              <a:t>Let us know you have a question by clicking the </a:t>
            </a:r>
            <a:r>
              <a:rPr lang="en-US" sz="2300" b="1"/>
              <a:t>Chat</a:t>
            </a:r>
            <a:r>
              <a:rPr lang="en-US" sz="2300"/>
              <a:t> icon in the top right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200"/>
              <a:t>Click on </a:t>
            </a:r>
            <a:r>
              <a:rPr lang="en-US" sz="2200" i="1"/>
              <a:t>Enter your message</a:t>
            </a:r>
            <a:r>
              <a:rPr lang="en-US" sz="2200"/>
              <a:t>, type your message and hit SEND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300"/>
              <a:t>Once we receive your Chat, we will call on you and answer your question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300"/>
              <a:t>For Callers: when ask for your questions or comments, use *6 to unmute</a:t>
            </a:r>
            <a:br>
              <a:rPr lang="en-US" sz="2200"/>
            </a:br>
            <a:endParaRPr lang="en-US" sz="22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EE4650-1EA2-4E30-8519-F80DF2B02EA7}"/>
              </a:ext>
            </a:extLst>
          </p:cNvPr>
          <p:cNvPicPr/>
          <p:nvPr/>
        </p:nvPicPr>
        <p:blipFill rotWithShape="1">
          <a:blip r:embed="rId3"/>
          <a:srcRect l="78846" b="6438"/>
          <a:stretch/>
        </p:blipFill>
        <p:spPr bwMode="auto">
          <a:xfrm>
            <a:off x="4152065" y="2160574"/>
            <a:ext cx="1808583" cy="4499571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DA3E7EF-358D-450A-A6BF-2B2912F5D9B9}"/>
              </a:ext>
            </a:extLst>
          </p:cNvPr>
          <p:cNvSpPr/>
          <p:nvPr/>
        </p:nvSpPr>
        <p:spPr>
          <a:xfrm>
            <a:off x="5479203" y="1312294"/>
            <a:ext cx="244453" cy="226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0EDADE48-0C58-43BE-8520-691689F5E9C6}"/>
              </a:ext>
            </a:extLst>
          </p:cNvPr>
          <p:cNvSpPr/>
          <p:nvPr/>
        </p:nvSpPr>
        <p:spPr>
          <a:xfrm>
            <a:off x="5489229" y="907076"/>
            <a:ext cx="209739" cy="36584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CE9E38-6BD2-478C-A46D-82352AD9ED93}"/>
              </a:ext>
            </a:extLst>
          </p:cNvPr>
          <p:cNvSpPr/>
          <p:nvPr/>
        </p:nvSpPr>
        <p:spPr>
          <a:xfrm>
            <a:off x="3979292" y="5382219"/>
            <a:ext cx="1282262" cy="37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A2DF788-35F6-478F-8DC2-9E527DCA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770041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AB95D-6B12-415B-9B46-16B7C2F8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/>
          <a:lstStyle/>
          <a:p>
            <a:r>
              <a:rPr lang="en-US"/>
              <a:t>Projects and Management Actions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F50E475-BE36-4480-A4C4-CC43C554F609}"/>
              </a:ext>
            </a:extLst>
          </p:cNvPr>
          <p:cNvSpPr/>
          <p:nvPr/>
        </p:nvSpPr>
        <p:spPr>
          <a:xfrm>
            <a:off x="204888" y="2356600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9CC3E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1: Urban Water Conservation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6A62FEF-A108-4B3F-9224-8A8EC78466F4}"/>
              </a:ext>
            </a:extLst>
          </p:cNvPr>
          <p:cNvSpPr/>
          <p:nvPr/>
        </p:nvSpPr>
        <p:spPr>
          <a:xfrm>
            <a:off x="204888" y="2697533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9CC3E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825415"/>
              <a:satOff val="-948"/>
              <a:lumOff val="-70"/>
              <a:alphaOff val="0"/>
            </a:schemeClr>
          </a:fillRef>
          <a:effectRef idx="0">
            <a:schemeClr val="accent4">
              <a:hueOff val="825415"/>
              <a:satOff val="-948"/>
              <a:lumOff val="-7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2: Golf Water Conservation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5105289-F6D2-447D-8C3E-750D7054DB03}"/>
              </a:ext>
            </a:extLst>
          </p:cNvPr>
          <p:cNvSpPr/>
          <p:nvPr/>
        </p:nvSpPr>
        <p:spPr>
          <a:xfrm>
            <a:off x="204888" y="3038466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9CC3E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650829"/>
              <a:satOff val="-1895"/>
              <a:lumOff val="-140"/>
              <a:alphaOff val="0"/>
            </a:schemeClr>
          </a:fillRef>
          <a:effectRef idx="0">
            <a:schemeClr val="accent4">
              <a:hueOff val="1650829"/>
              <a:satOff val="-1895"/>
              <a:lumOff val="-14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3: Agricultural Water Conservation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497B3ED-89A2-491F-ADA8-096395BC219B}"/>
              </a:ext>
            </a:extLst>
          </p:cNvPr>
          <p:cNvSpPr/>
          <p:nvPr/>
        </p:nvSpPr>
        <p:spPr>
          <a:xfrm>
            <a:off x="204888" y="4214925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D0EB9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2476244"/>
              <a:satOff val="-2843"/>
              <a:lumOff val="-210"/>
              <a:alphaOff val="0"/>
            </a:schemeClr>
          </a:fillRef>
          <a:effectRef idx="0">
            <a:schemeClr val="accent4">
              <a:hueOff val="2476244"/>
              <a:satOff val="-2843"/>
              <a:lumOff val="-21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4: Increased Surface Water Diversion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B9A3701-2F4F-488F-8CB0-E235D9E62AB5}"/>
              </a:ext>
            </a:extLst>
          </p:cNvPr>
          <p:cNvSpPr/>
          <p:nvPr/>
        </p:nvSpPr>
        <p:spPr>
          <a:xfrm>
            <a:off x="204888" y="4555858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D0EB9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301658"/>
              <a:satOff val="-3790"/>
              <a:lumOff val="-280"/>
              <a:alphaOff val="0"/>
            </a:schemeClr>
          </a:fillRef>
          <a:effectRef idx="0">
            <a:schemeClr val="accent4">
              <a:hueOff val="3301658"/>
              <a:satOff val="-3790"/>
              <a:lumOff val="-28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5: Delta Conveyance Facility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95DC6DD-70E6-46F0-AB77-E7D4175C1B9B}"/>
              </a:ext>
            </a:extLst>
          </p:cNvPr>
          <p:cNvSpPr/>
          <p:nvPr/>
        </p:nvSpPr>
        <p:spPr>
          <a:xfrm>
            <a:off x="204888" y="4896791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D0EB9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127073"/>
              <a:satOff val="-4738"/>
              <a:lumOff val="-350"/>
              <a:alphaOff val="0"/>
            </a:schemeClr>
          </a:fillRef>
          <a:effectRef idx="0">
            <a:schemeClr val="accent4">
              <a:hueOff val="4127073"/>
              <a:satOff val="-4738"/>
              <a:lumOff val="-35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6: Lake Perris Seepage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235ADB-6C45-469C-9227-4DEA817DC939}"/>
              </a:ext>
            </a:extLst>
          </p:cNvPr>
          <p:cNvSpPr/>
          <p:nvPr/>
        </p:nvSpPr>
        <p:spPr>
          <a:xfrm>
            <a:off x="204888" y="5227996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D0EB9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52487"/>
              <a:satOff val="-5685"/>
              <a:lumOff val="-420"/>
              <a:alphaOff val="0"/>
            </a:schemeClr>
          </a:fillRef>
          <a:effectRef idx="0">
            <a:schemeClr val="accent4">
              <a:hueOff val="4952487"/>
              <a:satOff val="-5685"/>
              <a:lumOff val="-42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7: Sites Reservoir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586E032-CB5E-4ED7-BBFC-BCFA722EB819}"/>
              </a:ext>
            </a:extLst>
          </p:cNvPr>
          <p:cNvSpPr/>
          <p:nvPr/>
        </p:nvSpPr>
        <p:spPr>
          <a:xfrm>
            <a:off x="204888" y="5559201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D0EB9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777902"/>
              <a:satOff val="-6633"/>
              <a:lumOff val="-491"/>
              <a:alphaOff val="0"/>
            </a:schemeClr>
          </a:fillRef>
          <a:effectRef idx="0">
            <a:schemeClr val="accent4">
              <a:hueOff val="5777902"/>
              <a:satOff val="-6633"/>
              <a:lumOff val="-49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8: Future Supplemental Water Acquisitions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A7EE03A-AD3D-42ED-9835-A7E5B2CD4F30}"/>
              </a:ext>
            </a:extLst>
          </p:cNvPr>
          <p:cNvSpPr/>
          <p:nvPr/>
        </p:nvSpPr>
        <p:spPr>
          <a:xfrm>
            <a:off x="204888" y="5890406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D0EB9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603317"/>
              <a:satOff val="-7581"/>
              <a:lumOff val="-561"/>
              <a:alphaOff val="0"/>
            </a:schemeClr>
          </a:fillRef>
          <a:effectRef idx="0">
            <a:schemeClr val="accent4">
              <a:hueOff val="6603317"/>
              <a:satOff val="-7581"/>
              <a:lumOff val="-5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9: EVRA Potable Reuse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8074DEE-F7BB-49F7-B8C4-E8584793C842}"/>
              </a:ext>
            </a:extLst>
          </p:cNvPr>
          <p:cNvSpPr/>
          <p:nvPr/>
        </p:nvSpPr>
        <p:spPr>
          <a:xfrm>
            <a:off x="4167288" y="2350545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428731"/>
              <a:satOff val="-8528"/>
              <a:lumOff val="-631"/>
              <a:alphaOff val="0"/>
            </a:schemeClr>
          </a:fillRef>
          <a:effectRef idx="0">
            <a:schemeClr val="accent4">
              <a:hueOff val="7428731"/>
              <a:satOff val="-8528"/>
              <a:lumOff val="-63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10: Mid-Valley Pipeline Direct Customers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79DE9B0-6737-421C-90D1-08DDFA81E088}"/>
              </a:ext>
            </a:extLst>
          </p:cNvPr>
          <p:cNvSpPr/>
          <p:nvPr/>
        </p:nvSpPr>
        <p:spPr>
          <a:xfrm>
            <a:off x="4167288" y="2682519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8254146"/>
              <a:satOff val="-9476"/>
              <a:lumOff val="-701"/>
              <a:alphaOff val="0"/>
            </a:schemeClr>
          </a:fillRef>
          <a:effectRef idx="0">
            <a:schemeClr val="accent4">
              <a:hueOff val="8254146"/>
              <a:satOff val="-9476"/>
              <a:lumOff val="-70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11: East Golf Expansion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5B1FA3E-72C0-4870-9CED-6AF3742F9229}"/>
              </a:ext>
            </a:extLst>
          </p:cNvPr>
          <p:cNvSpPr/>
          <p:nvPr/>
        </p:nvSpPr>
        <p:spPr>
          <a:xfrm>
            <a:off x="4167288" y="3014493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079560"/>
              <a:satOff val="-10423"/>
              <a:lumOff val="-771"/>
              <a:alphaOff val="0"/>
            </a:schemeClr>
          </a:fillRef>
          <a:effectRef idx="0">
            <a:schemeClr val="accent4">
              <a:hueOff val="9079560"/>
              <a:satOff val="-10423"/>
              <a:lumOff val="-7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12: Oasis Distribution System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54E85C0-517E-473E-BE28-8AEC574DF096}"/>
              </a:ext>
            </a:extLst>
          </p:cNvPr>
          <p:cNvSpPr/>
          <p:nvPr/>
        </p:nvSpPr>
        <p:spPr>
          <a:xfrm>
            <a:off x="4167288" y="3356195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904975"/>
              <a:satOff val="-11371"/>
              <a:lumOff val="-841"/>
              <a:alphaOff val="0"/>
            </a:schemeClr>
          </a:fillRef>
          <a:effectRef idx="0">
            <a:schemeClr val="accent4">
              <a:hueOff val="9904975"/>
              <a:satOff val="-11371"/>
              <a:lumOff val="-8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13: WRP-10 Recycled Water Delivery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6844E21-1053-4374-9192-AF0F0EAE8B61}"/>
              </a:ext>
            </a:extLst>
          </p:cNvPr>
          <p:cNvSpPr/>
          <p:nvPr/>
        </p:nvSpPr>
        <p:spPr>
          <a:xfrm>
            <a:off x="4167288" y="3697897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730390"/>
              <a:satOff val="-12318"/>
              <a:lumOff val="-911"/>
              <a:alphaOff val="0"/>
            </a:schemeClr>
          </a:fillRef>
          <a:effectRef idx="0">
            <a:schemeClr val="accent4">
              <a:hueOff val="10730390"/>
              <a:satOff val="-12318"/>
              <a:lumOff val="-91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14: WRP-10 Tertiary Expansion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4A511FD-720F-4E6D-870F-72A12E89AEC5}"/>
              </a:ext>
            </a:extLst>
          </p:cNvPr>
          <p:cNvSpPr/>
          <p:nvPr/>
        </p:nvSpPr>
        <p:spPr>
          <a:xfrm>
            <a:off x="4167288" y="4039599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1555804"/>
              <a:satOff val="-13266"/>
              <a:lumOff val="-981"/>
              <a:alphaOff val="0"/>
            </a:schemeClr>
          </a:fillRef>
          <a:effectRef idx="0">
            <a:schemeClr val="accent4">
              <a:hueOff val="11555804"/>
              <a:satOff val="-13266"/>
              <a:lumOff val="-98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15: Canal Water Pump Station Upgrade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03DBAE8-31CB-47CF-9965-4CFF517CB800}"/>
              </a:ext>
            </a:extLst>
          </p:cNvPr>
          <p:cNvSpPr/>
          <p:nvPr/>
        </p:nvSpPr>
        <p:spPr>
          <a:xfrm>
            <a:off x="4167288" y="4381301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16: WRP-7 Recycled Water Delivery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DB18E36-57D3-4CBA-892F-4C8DE4D64435}"/>
              </a:ext>
            </a:extLst>
          </p:cNvPr>
          <p:cNvSpPr/>
          <p:nvPr/>
        </p:nvSpPr>
        <p:spPr>
          <a:xfrm>
            <a:off x="4167288" y="4715822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548691"/>
              <a:satOff val="-57"/>
              <a:lumOff val="-1463"/>
              <a:alphaOff val="0"/>
            </a:schemeClr>
          </a:fillRef>
          <a:effectRef idx="0">
            <a:schemeClr val="accent5">
              <a:hueOff val="-548691"/>
              <a:satOff val="-57"/>
              <a:lumOff val="-146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17: WRP-4 Tertiary Expansion &amp; Delivery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558EBB3-DD46-478C-BFE5-1C230737B3AB}"/>
              </a:ext>
            </a:extLst>
          </p:cNvPr>
          <p:cNvSpPr/>
          <p:nvPr/>
        </p:nvSpPr>
        <p:spPr>
          <a:xfrm>
            <a:off x="4167288" y="5060071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097382"/>
              <a:satOff val="-114"/>
              <a:lumOff val="-2926"/>
              <a:alphaOff val="0"/>
            </a:schemeClr>
          </a:fillRef>
          <a:effectRef idx="0">
            <a:schemeClr val="accent5">
              <a:hueOff val="-1097382"/>
              <a:satOff val="-114"/>
              <a:lumOff val="-292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18: DWA WRP Recycled Water Delivery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16DCD5E-1457-48D9-AC3F-73EAD5B14372}"/>
              </a:ext>
            </a:extLst>
          </p:cNvPr>
          <p:cNvSpPr/>
          <p:nvPr/>
        </p:nvSpPr>
        <p:spPr>
          <a:xfrm>
            <a:off x="4167288" y="5394592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646073"/>
              <a:satOff val="-171"/>
              <a:lumOff val="-4389"/>
              <a:alphaOff val="0"/>
            </a:schemeClr>
          </a:fillRef>
          <a:effectRef idx="0">
            <a:schemeClr val="accent5">
              <a:hueOff val="-1646073"/>
              <a:satOff val="-171"/>
              <a:lumOff val="-438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19: PD-GRF Phase 2 Expansion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4723D81-A652-4931-90FE-0331CEEE4E6C}"/>
              </a:ext>
            </a:extLst>
          </p:cNvPr>
          <p:cNvSpPr/>
          <p:nvPr/>
        </p:nvSpPr>
        <p:spPr>
          <a:xfrm>
            <a:off x="4167288" y="5729113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194764"/>
              <a:satOff val="-228"/>
              <a:lumOff val="-5852"/>
              <a:alphaOff val="0"/>
            </a:schemeClr>
          </a:fillRef>
          <a:effectRef idx="0">
            <a:schemeClr val="accent5">
              <a:hueOff val="-2194764"/>
              <a:satOff val="-228"/>
              <a:lumOff val="-58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20: TEL-GRF Expansion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6CE842B-4B8D-4939-A5C1-6CFADB750483}"/>
              </a:ext>
            </a:extLst>
          </p:cNvPr>
          <p:cNvSpPr/>
          <p:nvPr/>
        </p:nvSpPr>
        <p:spPr>
          <a:xfrm>
            <a:off x="4167288" y="6073362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743456"/>
              <a:satOff val="-285"/>
              <a:lumOff val="-7315"/>
              <a:alphaOff val="0"/>
            </a:schemeClr>
          </a:fillRef>
          <a:effectRef idx="0">
            <a:schemeClr val="accent5">
              <a:hueOff val="-2743456"/>
              <a:satOff val="-285"/>
              <a:lumOff val="-73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21: WWR-GRF Operation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CEF731F-2F6D-4578-82A9-615FC79603CD}"/>
              </a:ext>
            </a:extLst>
          </p:cNvPr>
          <p:cNvSpPr/>
          <p:nvPr/>
        </p:nvSpPr>
        <p:spPr>
          <a:xfrm>
            <a:off x="8129692" y="2354053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292147"/>
              <a:satOff val="-342"/>
              <a:lumOff val="-8778"/>
              <a:alphaOff val="0"/>
            </a:schemeClr>
          </a:fillRef>
          <a:effectRef idx="0">
            <a:schemeClr val="accent5">
              <a:hueOff val="-3292147"/>
              <a:satOff val="-342"/>
              <a:lumOff val="-877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22: Eliminate Wastewater Percolation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A3FE47F-FD4B-4B3F-B314-96FA12B5C017}"/>
              </a:ext>
            </a:extLst>
          </p:cNvPr>
          <p:cNvSpPr/>
          <p:nvPr/>
        </p:nvSpPr>
        <p:spPr>
          <a:xfrm>
            <a:off x="8129692" y="2694812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840838"/>
              <a:satOff val="-400"/>
              <a:lumOff val="-10241"/>
              <a:alphaOff val="0"/>
            </a:schemeClr>
          </a:fillRef>
          <a:effectRef idx="0">
            <a:schemeClr val="accent5">
              <a:hueOff val="-3840838"/>
              <a:satOff val="-400"/>
              <a:lumOff val="-102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23: Wellhead Treatment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3885822-0535-4345-9594-745D7F4CB074}"/>
              </a:ext>
            </a:extLst>
          </p:cNvPr>
          <p:cNvSpPr/>
          <p:nvPr/>
        </p:nvSpPr>
        <p:spPr>
          <a:xfrm>
            <a:off x="8129692" y="3035571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389529"/>
              <a:satOff val="-457"/>
              <a:lumOff val="-11704"/>
              <a:alphaOff val="0"/>
            </a:schemeClr>
          </a:fillRef>
          <a:effectRef idx="0">
            <a:schemeClr val="accent5">
              <a:hueOff val="-4389529"/>
              <a:satOff val="-457"/>
              <a:lumOff val="-117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24: Small Water System Consolidations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806590D-EB37-415E-91F3-E3685B688280}"/>
              </a:ext>
            </a:extLst>
          </p:cNvPr>
          <p:cNvSpPr/>
          <p:nvPr/>
        </p:nvSpPr>
        <p:spPr>
          <a:xfrm>
            <a:off x="8129692" y="3376330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38220"/>
              <a:satOff val="-514"/>
              <a:lumOff val="-13167"/>
              <a:alphaOff val="0"/>
            </a:schemeClr>
          </a:fillRef>
          <a:effectRef idx="0">
            <a:schemeClr val="accent5">
              <a:hueOff val="-4938220"/>
              <a:satOff val="-514"/>
              <a:lumOff val="-1316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25: Septic to Sewer Conversions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5C33B56-F330-471B-BDE8-8317AF23B343}"/>
              </a:ext>
            </a:extLst>
          </p:cNvPr>
          <p:cNvSpPr/>
          <p:nvPr/>
        </p:nvSpPr>
        <p:spPr>
          <a:xfrm>
            <a:off x="8129691" y="3717089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5486911"/>
              <a:satOff val="-571"/>
              <a:lumOff val="-14630"/>
              <a:alphaOff val="0"/>
            </a:schemeClr>
          </a:fillRef>
          <a:effectRef idx="0">
            <a:schemeClr val="accent5">
              <a:hueOff val="-5486911"/>
              <a:satOff val="-571"/>
              <a:lumOff val="-146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26: CV-SNMP GW Monitoring Program Workplan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798E8D1-872F-4E44-BA3A-6A5C5A4B089D}"/>
              </a:ext>
            </a:extLst>
          </p:cNvPr>
          <p:cNvSpPr/>
          <p:nvPr/>
        </p:nvSpPr>
        <p:spPr>
          <a:xfrm>
            <a:off x="8129692" y="4057848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035602"/>
              <a:satOff val="-628"/>
              <a:lumOff val="-16093"/>
              <a:alphaOff val="0"/>
            </a:schemeClr>
          </a:fillRef>
          <a:effectRef idx="0">
            <a:schemeClr val="accent5">
              <a:hueOff val="-6035602"/>
              <a:satOff val="-628"/>
              <a:lumOff val="-1609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27: CV-SNMP Development Workplan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852D555-1563-40B5-BA74-26053722EB35}"/>
              </a:ext>
            </a:extLst>
          </p:cNvPr>
          <p:cNvSpPr/>
          <p:nvPr/>
        </p:nvSpPr>
        <p:spPr>
          <a:xfrm>
            <a:off x="8129692" y="4398607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584293"/>
              <a:satOff val="-685"/>
              <a:lumOff val="-17556"/>
              <a:alphaOff val="0"/>
            </a:schemeClr>
          </a:fillRef>
          <a:effectRef idx="0">
            <a:schemeClr val="accent5">
              <a:hueOff val="-6584293"/>
              <a:satOff val="-685"/>
              <a:lumOff val="-175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28: Colorado River Salinity Forum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53B728A-2AF5-429A-9EC4-11DD399B4C7E}"/>
              </a:ext>
            </a:extLst>
          </p:cNvPr>
          <p:cNvSpPr/>
          <p:nvPr/>
        </p:nvSpPr>
        <p:spPr>
          <a:xfrm>
            <a:off x="8129692" y="4739367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132984"/>
              <a:satOff val="-742"/>
              <a:lumOff val="-19019"/>
              <a:alphaOff val="0"/>
            </a:schemeClr>
          </a:fillRef>
          <a:effectRef idx="0">
            <a:schemeClr val="accent5">
              <a:hueOff val="-7132984"/>
              <a:satOff val="-742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29: Source Water Protection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84E22C5-65A2-48D2-BDEC-3C956A2D6F3C}"/>
              </a:ext>
            </a:extLst>
          </p:cNvPr>
          <p:cNvSpPr/>
          <p:nvPr/>
        </p:nvSpPr>
        <p:spPr>
          <a:xfrm>
            <a:off x="214616" y="3645392"/>
            <a:ext cx="2817943" cy="457200"/>
          </a:xfrm>
          <a:prstGeom prst="roundRect">
            <a:avLst/>
          </a:prstGeom>
          <a:solidFill>
            <a:srgbClr val="D0EB99"/>
          </a:solidFill>
          <a:ln w="28575">
            <a:noFill/>
          </a:ln>
        </p:spPr>
        <p:style>
          <a:lnRef idx="2">
            <a:schemeClr val="accent5">
              <a:hueOff val="-2377662"/>
              <a:satOff val="-247"/>
              <a:lumOff val="-6340"/>
              <a:alphaOff val="0"/>
            </a:schemeClr>
          </a:lnRef>
          <a:fillRef idx="1">
            <a:schemeClr val="accent5">
              <a:hueOff val="-2377662"/>
              <a:satOff val="-247"/>
              <a:lumOff val="-6340"/>
              <a:alphaOff val="0"/>
            </a:schemeClr>
          </a:fillRef>
          <a:effectRef idx="0">
            <a:schemeClr val="accent5">
              <a:hueOff val="-2377662"/>
              <a:satOff val="-247"/>
              <a:lumOff val="-634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</a:rPr>
              <a:t>Water Supply Development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39EC56E-77A3-40EB-8F50-7425D060940B}"/>
              </a:ext>
            </a:extLst>
          </p:cNvPr>
          <p:cNvSpPr/>
          <p:nvPr/>
        </p:nvSpPr>
        <p:spPr>
          <a:xfrm>
            <a:off x="4167288" y="1790715"/>
            <a:ext cx="2817943" cy="457200"/>
          </a:xfrm>
          <a:prstGeom prst="roundRect">
            <a:avLst/>
          </a:prstGeom>
          <a:solidFill>
            <a:srgbClr val="EEAE98"/>
          </a:solidFill>
          <a:ln w="28575">
            <a:noFill/>
          </a:ln>
        </p:spPr>
        <p:style>
          <a:lnRef idx="2">
            <a:schemeClr val="accent5">
              <a:hueOff val="-4755323"/>
              <a:satOff val="-495"/>
              <a:lumOff val="-12679"/>
              <a:alphaOff val="0"/>
            </a:schemeClr>
          </a:lnRef>
          <a:fillRef idx="1">
            <a:schemeClr val="accent5">
              <a:hueOff val="-4755323"/>
              <a:satOff val="-495"/>
              <a:lumOff val="-12679"/>
              <a:alphaOff val="0"/>
            </a:schemeClr>
          </a:fillRef>
          <a:effectRef idx="0">
            <a:schemeClr val="accent5">
              <a:hueOff val="-4755323"/>
              <a:satOff val="-495"/>
              <a:lumOff val="-1267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</a:rPr>
              <a:t>Source Substitution &amp; Replenishment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5FC6E49-F09F-4F19-BBDF-B08F9022510A}"/>
              </a:ext>
            </a:extLst>
          </p:cNvPr>
          <p:cNvSpPr/>
          <p:nvPr/>
        </p:nvSpPr>
        <p:spPr>
          <a:xfrm>
            <a:off x="8119960" y="1790715"/>
            <a:ext cx="2817943" cy="457200"/>
          </a:xfrm>
          <a:prstGeom prst="roundRect">
            <a:avLst/>
          </a:prstGeom>
          <a:solidFill>
            <a:schemeClr val="accent3">
              <a:lumMod val="90000"/>
            </a:schemeClr>
          </a:solidFill>
          <a:ln w="28575">
            <a:noFill/>
          </a:ln>
        </p:spPr>
        <p:style>
          <a:lnRef idx="2">
            <a:schemeClr val="accent5">
              <a:hueOff val="-7132984"/>
              <a:satOff val="-742"/>
              <a:lumOff val="-19019"/>
              <a:alphaOff val="0"/>
            </a:schemeClr>
          </a:lnRef>
          <a:fillRef idx="1">
            <a:schemeClr val="accent5">
              <a:hueOff val="-7132984"/>
              <a:satOff val="-742"/>
              <a:lumOff val="-19019"/>
              <a:alphaOff val="0"/>
            </a:schemeClr>
          </a:fillRef>
          <a:effectRef idx="0">
            <a:schemeClr val="accent5">
              <a:hueOff val="-7132984"/>
              <a:satOff val="-742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</a:rPr>
              <a:t>Water Quality Protection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B04BD1F-55AE-4C1E-8516-80230B17B601}"/>
              </a:ext>
            </a:extLst>
          </p:cNvPr>
          <p:cNvSpPr/>
          <p:nvPr/>
        </p:nvSpPr>
        <p:spPr>
          <a:xfrm>
            <a:off x="214616" y="1783544"/>
            <a:ext cx="2817943" cy="457200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</a:rPr>
              <a:t>Water Conservation</a:t>
            </a:r>
          </a:p>
        </p:txBody>
      </p: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B5628D48-EEED-4520-BB2A-81DB6B51C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30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66851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AB95D-6B12-415B-9B46-16B7C2F8C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Baseline (No New Projects) &amp; </a:t>
            </a:r>
            <a:br>
              <a:rPr lang="en-US"/>
            </a:br>
            <a:r>
              <a:rPr lang="en-US"/>
              <a:t>Baseline w/Climate Change</a:t>
            </a: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FBE0B9A3-650A-45B7-BB31-C00199ECEADF}"/>
              </a:ext>
            </a:extLst>
          </p:cNvPr>
          <p:cNvSpPr/>
          <p:nvPr/>
        </p:nvSpPr>
        <p:spPr>
          <a:xfrm>
            <a:off x="2141630" y="2359762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9CC3E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1: Urban Water Conservation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ED342492-395E-4CB1-AEB8-59A851D01E98}"/>
              </a:ext>
            </a:extLst>
          </p:cNvPr>
          <p:cNvSpPr/>
          <p:nvPr/>
        </p:nvSpPr>
        <p:spPr>
          <a:xfrm>
            <a:off x="2141630" y="2700203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9CC3E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825415"/>
              <a:satOff val="-948"/>
              <a:lumOff val="-70"/>
              <a:alphaOff val="0"/>
            </a:schemeClr>
          </a:fillRef>
          <a:effectRef idx="0">
            <a:schemeClr val="accent4">
              <a:hueOff val="825415"/>
              <a:satOff val="-948"/>
              <a:lumOff val="-7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>
                <a:solidFill>
                  <a:schemeClr val="bg1"/>
                </a:solidFill>
              </a:rPr>
              <a:t>2: Golf Water Conservation</a:t>
            </a: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EECFA53-B882-4A84-8A1E-0404E062C002}"/>
              </a:ext>
            </a:extLst>
          </p:cNvPr>
          <p:cNvSpPr/>
          <p:nvPr/>
        </p:nvSpPr>
        <p:spPr>
          <a:xfrm>
            <a:off x="2141630" y="3040644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9CC3E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650829"/>
              <a:satOff val="-1895"/>
              <a:lumOff val="-140"/>
              <a:alphaOff val="0"/>
            </a:schemeClr>
          </a:fillRef>
          <a:effectRef idx="0">
            <a:schemeClr val="accent4">
              <a:hueOff val="1650829"/>
              <a:satOff val="-1895"/>
              <a:lumOff val="-14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3: Agricultural Water Conservation</a:t>
            </a: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17DF9290-6A31-474A-AAE7-E38DF7E13059}"/>
              </a:ext>
            </a:extLst>
          </p:cNvPr>
          <p:cNvSpPr/>
          <p:nvPr/>
        </p:nvSpPr>
        <p:spPr>
          <a:xfrm>
            <a:off x="2141630" y="3381085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D0EB9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2476244"/>
              <a:satOff val="-2843"/>
              <a:lumOff val="-210"/>
              <a:alphaOff val="0"/>
            </a:schemeClr>
          </a:fillRef>
          <a:effectRef idx="0">
            <a:schemeClr val="accent4">
              <a:hueOff val="2476244"/>
              <a:satOff val="-2843"/>
              <a:lumOff val="-21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>
                <a:solidFill>
                  <a:schemeClr val="bg1"/>
                </a:solidFill>
              </a:rPr>
              <a:t>4: Increased Surface Water Diversion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02F52FE-9B67-485F-B66F-86EB6DD9F293}"/>
              </a:ext>
            </a:extLst>
          </p:cNvPr>
          <p:cNvSpPr/>
          <p:nvPr/>
        </p:nvSpPr>
        <p:spPr>
          <a:xfrm>
            <a:off x="3181110" y="1769412"/>
            <a:ext cx="2817943" cy="457200"/>
          </a:xfrm>
          <a:prstGeom prst="roundRect">
            <a:avLst/>
          </a:prstGeom>
          <a:solidFill>
            <a:srgbClr val="D0EB99"/>
          </a:solidFill>
          <a:ln w="28575">
            <a:noFill/>
          </a:ln>
        </p:spPr>
        <p:style>
          <a:lnRef idx="2">
            <a:schemeClr val="accent5">
              <a:hueOff val="-2377662"/>
              <a:satOff val="-247"/>
              <a:lumOff val="-6340"/>
              <a:alphaOff val="0"/>
            </a:schemeClr>
          </a:lnRef>
          <a:fillRef idx="1">
            <a:schemeClr val="accent5">
              <a:hueOff val="-2377662"/>
              <a:satOff val="-247"/>
              <a:lumOff val="-6340"/>
              <a:alphaOff val="0"/>
            </a:schemeClr>
          </a:fillRef>
          <a:effectRef idx="0">
            <a:schemeClr val="accent5">
              <a:hueOff val="-2377662"/>
              <a:satOff val="-247"/>
              <a:lumOff val="-634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</a:rPr>
              <a:t>Water Supply Development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68FF67B-848F-4812-A9FF-3F1348FC2CC8}"/>
              </a:ext>
            </a:extLst>
          </p:cNvPr>
          <p:cNvSpPr/>
          <p:nvPr/>
        </p:nvSpPr>
        <p:spPr>
          <a:xfrm>
            <a:off x="6147604" y="1769412"/>
            <a:ext cx="2817943" cy="457200"/>
          </a:xfrm>
          <a:prstGeom prst="roundRect">
            <a:avLst/>
          </a:prstGeom>
          <a:solidFill>
            <a:srgbClr val="EEAE98"/>
          </a:solidFill>
          <a:ln w="28575">
            <a:noFill/>
          </a:ln>
        </p:spPr>
        <p:style>
          <a:lnRef idx="2">
            <a:schemeClr val="accent5">
              <a:hueOff val="-4755323"/>
              <a:satOff val="-495"/>
              <a:lumOff val="-12679"/>
              <a:alphaOff val="0"/>
            </a:schemeClr>
          </a:lnRef>
          <a:fillRef idx="1">
            <a:schemeClr val="accent5">
              <a:hueOff val="-4755323"/>
              <a:satOff val="-495"/>
              <a:lumOff val="-12679"/>
              <a:alphaOff val="0"/>
            </a:schemeClr>
          </a:fillRef>
          <a:effectRef idx="0">
            <a:schemeClr val="accent5">
              <a:hueOff val="-4755323"/>
              <a:satOff val="-495"/>
              <a:lumOff val="-1267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</a:rPr>
              <a:t>Source Substitution &amp; Replenishment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1001F90-9D1A-4CD0-85A0-FB8899D12836}"/>
              </a:ext>
            </a:extLst>
          </p:cNvPr>
          <p:cNvSpPr/>
          <p:nvPr/>
        </p:nvSpPr>
        <p:spPr>
          <a:xfrm>
            <a:off x="9114098" y="1769412"/>
            <a:ext cx="2817943" cy="457200"/>
          </a:xfrm>
          <a:prstGeom prst="roundRect">
            <a:avLst/>
          </a:prstGeom>
          <a:solidFill>
            <a:schemeClr val="accent3">
              <a:lumMod val="90000"/>
            </a:schemeClr>
          </a:solidFill>
          <a:ln w="28575">
            <a:noFill/>
          </a:ln>
        </p:spPr>
        <p:style>
          <a:lnRef idx="2">
            <a:schemeClr val="accent5">
              <a:hueOff val="-7132984"/>
              <a:satOff val="-742"/>
              <a:lumOff val="-19019"/>
              <a:alphaOff val="0"/>
            </a:schemeClr>
          </a:lnRef>
          <a:fillRef idx="1">
            <a:schemeClr val="accent5">
              <a:hueOff val="-7132984"/>
              <a:satOff val="-742"/>
              <a:lumOff val="-19019"/>
              <a:alphaOff val="0"/>
            </a:schemeClr>
          </a:fillRef>
          <a:effectRef idx="0">
            <a:schemeClr val="accent5">
              <a:hueOff val="-7132984"/>
              <a:satOff val="-742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</a:rPr>
              <a:t>Water Quality Protection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6D443D0-9EBF-4315-86C1-042ECE5454BD}"/>
              </a:ext>
            </a:extLst>
          </p:cNvPr>
          <p:cNvSpPr/>
          <p:nvPr/>
        </p:nvSpPr>
        <p:spPr>
          <a:xfrm>
            <a:off x="214616" y="1769412"/>
            <a:ext cx="2817943" cy="457200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</a:rPr>
              <a:t>Water Conservation</a:t>
            </a: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D3365C7D-FD63-48F7-ACA8-F51972D4C077}"/>
              </a:ext>
            </a:extLst>
          </p:cNvPr>
          <p:cNvSpPr/>
          <p:nvPr/>
        </p:nvSpPr>
        <p:spPr>
          <a:xfrm>
            <a:off x="2141630" y="3713310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743456"/>
              <a:satOff val="-285"/>
              <a:lumOff val="-7315"/>
              <a:alphaOff val="0"/>
            </a:schemeClr>
          </a:fillRef>
          <a:effectRef idx="0">
            <a:schemeClr val="accent5">
              <a:hueOff val="-2743456"/>
              <a:satOff val="-285"/>
              <a:lumOff val="-73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21: WWR-GRF Operation</a:t>
            </a: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0F95D858-FD08-4582-BAEF-1D4F76834840}"/>
              </a:ext>
            </a:extLst>
          </p:cNvPr>
          <p:cNvSpPr/>
          <p:nvPr/>
        </p:nvSpPr>
        <p:spPr>
          <a:xfrm>
            <a:off x="6096000" y="2359762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292147"/>
              <a:satOff val="-342"/>
              <a:lumOff val="-8778"/>
              <a:alphaOff val="0"/>
            </a:schemeClr>
          </a:fillRef>
          <a:effectRef idx="0">
            <a:schemeClr val="accent5">
              <a:hueOff val="-3292147"/>
              <a:satOff val="-342"/>
              <a:lumOff val="-877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22: Eliminate Wastewater Percolation</a:t>
            </a: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CBD92436-72DA-4F6E-921D-49D9C8C7F4F3}"/>
              </a:ext>
            </a:extLst>
          </p:cNvPr>
          <p:cNvSpPr/>
          <p:nvPr/>
        </p:nvSpPr>
        <p:spPr>
          <a:xfrm>
            <a:off x="6096000" y="2700030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840838"/>
              <a:satOff val="-400"/>
              <a:lumOff val="-10241"/>
              <a:alphaOff val="0"/>
            </a:schemeClr>
          </a:fillRef>
          <a:effectRef idx="0">
            <a:schemeClr val="accent5">
              <a:hueOff val="-3840838"/>
              <a:satOff val="-400"/>
              <a:lumOff val="-102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23: Wellhead Treatment</a:t>
            </a: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03F4C758-CFBE-4081-9488-D92CEB0691E6}"/>
              </a:ext>
            </a:extLst>
          </p:cNvPr>
          <p:cNvSpPr/>
          <p:nvPr/>
        </p:nvSpPr>
        <p:spPr>
          <a:xfrm>
            <a:off x="6096000" y="3040790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389529"/>
              <a:satOff val="-457"/>
              <a:lumOff val="-11704"/>
              <a:alphaOff val="0"/>
            </a:schemeClr>
          </a:fillRef>
          <a:effectRef idx="0">
            <a:schemeClr val="accent5">
              <a:hueOff val="-4389529"/>
              <a:satOff val="-457"/>
              <a:lumOff val="-117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24: Small Water System Consolidations</a:t>
            </a: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D17EB109-9120-4D3A-B082-055755CEF68E}"/>
              </a:ext>
            </a:extLst>
          </p:cNvPr>
          <p:cNvSpPr/>
          <p:nvPr/>
        </p:nvSpPr>
        <p:spPr>
          <a:xfrm>
            <a:off x="6096000" y="3381550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38220"/>
              <a:satOff val="-514"/>
              <a:lumOff val="-13167"/>
              <a:alphaOff val="0"/>
            </a:schemeClr>
          </a:fillRef>
          <a:effectRef idx="0">
            <a:schemeClr val="accent5">
              <a:hueOff val="-4938220"/>
              <a:satOff val="-514"/>
              <a:lumOff val="-1316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25: Septic to Sewer Conversions</a:t>
            </a: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0A13094B-F18F-4B1E-A9FB-D08F9451CBFA}"/>
              </a:ext>
            </a:extLst>
          </p:cNvPr>
          <p:cNvSpPr/>
          <p:nvPr/>
        </p:nvSpPr>
        <p:spPr>
          <a:xfrm>
            <a:off x="6095999" y="3722310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5486911"/>
              <a:satOff val="-571"/>
              <a:lumOff val="-14630"/>
              <a:alphaOff val="0"/>
            </a:schemeClr>
          </a:fillRef>
          <a:effectRef idx="0">
            <a:schemeClr val="accent5">
              <a:hueOff val="-5486911"/>
              <a:satOff val="-571"/>
              <a:lumOff val="-146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26: CV-SNMP GW Monitoring Program Workplan</a:t>
            </a: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C740AB7A-4BD5-4636-8ECE-EF1BC792955B}"/>
              </a:ext>
            </a:extLst>
          </p:cNvPr>
          <p:cNvSpPr/>
          <p:nvPr/>
        </p:nvSpPr>
        <p:spPr>
          <a:xfrm>
            <a:off x="6096000" y="4063070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035602"/>
              <a:satOff val="-628"/>
              <a:lumOff val="-16093"/>
              <a:alphaOff val="0"/>
            </a:schemeClr>
          </a:fillRef>
          <a:effectRef idx="0">
            <a:schemeClr val="accent5">
              <a:hueOff val="-6035602"/>
              <a:satOff val="-628"/>
              <a:lumOff val="-1609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27: CV-SNMP Development Workplan</a:t>
            </a: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2EAB58E5-3EF5-4B85-92F1-1A4721080322}"/>
              </a:ext>
            </a:extLst>
          </p:cNvPr>
          <p:cNvSpPr/>
          <p:nvPr/>
        </p:nvSpPr>
        <p:spPr>
          <a:xfrm>
            <a:off x="6096000" y="4403830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584293"/>
              <a:satOff val="-685"/>
              <a:lumOff val="-17556"/>
              <a:alphaOff val="0"/>
            </a:schemeClr>
          </a:fillRef>
          <a:effectRef idx="0">
            <a:schemeClr val="accent5">
              <a:hueOff val="-6584293"/>
              <a:satOff val="-685"/>
              <a:lumOff val="-175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28: Colorado River Salinity Forum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0DF16212-D925-497E-8FE6-5F29BF371566}"/>
              </a:ext>
            </a:extLst>
          </p:cNvPr>
          <p:cNvSpPr/>
          <p:nvPr/>
        </p:nvSpPr>
        <p:spPr>
          <a:xfrm>
            <a:off x="6096000" y="4735348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132984"/>
              <a:satOff val="-742"/>
              <a:lumOff val="-19019"/>
              <a:alphaOff val="0"/>
            </a:schemeClr>
          </a:fillRef>
          <a:effectRef idx="0">
            <a:schemeClr val="accent5">
              <a:hueOff val="-7132984"/>
              <a:satOff val="-742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29: Source Water Protection</a:t>
            </a:r>
          </a:p>
        </p:txBody>
      </p:sp>
      <p:sp>
        <p:nvSpPr>
          <p:cNvPr id="73" name="Slide Number Placeholder 3">
            <a:extLst>
              <a:ext uri="{FF2B5EF4-FFF2-40B4-BE49-F238E27FC236}">
                <a16:creationId xmlns:a16="http://schemas.microsoft.com/office/drawing/2014/main" id="{9C7E382F-FEFA-499D-B990-DB07CD9ED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31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93681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ight Arrow 13">
            <a:extLst>
              <a:ext uri="{FF2B5EF4-FFF2-40B4-BE49-F238E27FC236}">
                <a16:creationId xmlns:a16="http://schemas.microsoft.com/office/drawing/2014/main" id="{FCC94ACA-F0F3-4276-9B97-B421F8602C4A}"/>
              </a:ext>
            </a:extLst>
          </p:cNvPr>
          <p:cNvSpPr/>
          <p:nvPr/>
        </p:nvSpPr>
        <p:spPr>
          <a:xfrm flipH="1">
            <a:off x="6387378" y="1943128"/>
            <a:ext cx="1540508" cy="64008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Muni &amp; Golf</a:t>
            </a:r>
          </a:p>
        </p:txBody>
      </p:sp>
      <p:sp>
        <p:nvSpPr>
          <p:cNvPr id="38" name="Down Arrow 6">
            <a:extLst>
              <a:ext uri="{FF2B5EF4-FFF2-40B4-BE49-F238E27FC236}">
                <a16:creationId xmlns:a16="http://schemas.microsoft.com/office/drawing/2014/main" id="{15F42B96-829F-4A27-AD1C-488AA3903EA3}"/>
              </a:ext>
            </a:extLst>
          </p:cNvPr>
          <p:cNvSpPr/>
          <p:nvPr/>
        </p:nvSpPr>
        <p:spPr>
          <a:xfrm>
            <a:off x="9835214" y="3003411"/>
            <a:ext cx="773528" cy="1816116"/>
          </a:xfrm>
          <a:prstGeom prst="downArrow">
            <a:avLst>
              <a:gd name="adj1" fmla="val 50000"/>
              <a:gd name="adj2" fmla="val 49140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WWR-GRF</a:t>
            </a:r>
          </a:p>
        </p:txBody>
      </p:sp>
      <p:sp>
        <p:nvSpPr>
          <p:cNvPr id="33" name="AutoShape 3">
            <a:extLst>
              <a:ext uri="{FF2B5EF4-FFF2-40B4-BE49-F238E27FC236}">
                <a16:creationId xmlns:a16="http://schemas.microsoft.com/office/drawing/2014/main" id="{ACDD871E-A6D1-4051-915A-47B63F42A9E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603341"/>
            <a:ext cx="121920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Right Arrow 13">
            <a:extLst>
              <a:ext uri="{FF2B5EF4-FFF2-40B4-BE49-F238E27FC236}">
                <a16:creationId xmlns:a16="http://schemas.microsoft.com/office/drawing/2014/main" id="{4B279836-4781-4C79-A1EC-A15ED366FA43}"/>
              </a:ext>
            </a:extLst>
          </p:cNvPr>
          <p:cNvSpPr/>
          <p:nvPr/>
        </p:nvSpPr>
        <p:spPr>
          <a:xfrm flipH="1">
            <a:off x="6371289" y="388897"/>
            <a:ext cx="1556597" cy="171213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Agriculture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AEC9E8-7E89-490C-AE7E-598A80EEF92F}"/>
              </a:ext>
            </a:extLst>
          </p:cNvPr>
          <p:cNvSpPr txBox="1"/>
          <p:nvPr/>
        </p:nvSpPr>
        <p:spPr>
          <a:xfrm>
            <a:off x="0" y="1711"/>
            <a:ext cx="47510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Indio Subbasin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Baseline (No New Projects) Scenario, 2045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Baseline with Climate Change, 2045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B4C6DB-A625-4D61-8D1B-8B97F1364922}"/>
              </a:ext>
            </a:extLst>
          </p:cNvPr>
          <p:cNvSpPr/>
          <p:nvPr/>
        </p:nvSpPr>
        <p:spPr>
          <a:xfrm>
            <a:off x="9725797" y="1353127"/>
            <a:ext cx="997403" cy="16732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SWP Exchange Water</a:t>
            </a:r>
          </a:p>
        </p:txBody>
      </p:sp>
      <p:sp>
        <p:nvSpPr>
          <p:cNvPr id="32" name="Down Arrow 6">
            <a:extLst>
              <a:ext uri="{FF2B5EF4-FFF2-40B4-BE49-F238E27FC236}">
                <a16:creationId xmlns:a16="http://schemas.microsoft.com/office/drawing/2014/main" id="{DE7F84E8-D928-4A65-8033-8AA3FEAFF8B6}"/>
              </a:ext>
            </a:extLst>
          </p:cNvPr>
          <p:cNvSpPr/>
          <p:nvPr/>
        </p:nvSpPr>
        <p:spPr>
          <a:xfrm>
            <a:off x="7561802" y="3002472"/>
            <a:ext cx="704088" cy="1816116"/>
          </a:xfrm>
          <a:prstGeom prst="downArrow">
            <a:avLst>
              <a:gd name="adj1" fmla="val 50000"/>
              <a:gd name="adj2" fmla="val 4914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TEL-GRF</a:t>
            </a:r>
          </a:p>
        </p:txBody>
      </p:sp>
      <p:sp>
        <p:nvSpPr>
          <p:cNvPr id="34" name="Down Arrow 6">
            <a:extLst>
              <a:ext uri="{FF2B5EF4-FFF2-40B4-BE49-F238E27FC236}">
                <a16:creationId xmlns:a16="http://schemas.microsoft.com/office/drawing/2014/main" id="{AC927A39-D1B1-46FB-A43C-004937DBF28A}"/>
              </a:ext>
            </a:extLst>
          </p:cNvPr>
          <p:cNvSpPr/>
          <p:nvPr/>
        </p:nvSpPr>
        <p:spPr>
          <a:xfrm>
            <a:off x="8327831" y="3002472"/>
            <a:ext cx="476001" cy="1816116"/>
          </a:xfrm>
          <a:prstGeom prst="downArrow">
            <a:avLst>
              <a:gd name="adj1" fmla="val 50000"/>
              <a:gd name="adj2" fmla="val 4914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PD-GRF</a:t>
            </a:r>
          </a:p>
        </p:txBody>
      </p:sp>
      <p:sp>
        <p:nvSpPr>
          <p:cNvPr id="35" name="Down Arrow 6">
            <a:extLst>
              <a:ext uri="{FF2B5EF4-FFF2-40B4-BE49-F238E27FC236}">
                <a16:creationId xmlns:a16="http://schemas.microsoft.com/office/drawing/2014/main" id="{EEB4BDAA-6EBC-41A8-B235-02FFC3466E22}"/>
              </a:ext>
            </a:extLst>
          </p:cNvPr>
          <p:cNvSpPr/>
          <p:nvPr/>
        </p:nvSpPr>
        <p:spPr>
          <a:xfrm>
            <a:off x="8895043" y="3002472"/>
            <a:ext cx="705322" cy="1816116"/>
          </a:xfrm>
          <a:prstGeom prst="downArrow">
            <a:avLst>
              <a:gd name="adj1" fmla="val 50000"/>
              <a:gd name="adj2" fmla="val 4914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WWR-GRF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DAC03B-1104-4E8E-B1A0-1B3B1A3A2B15}"/>
              </a:ext>
            </a:extLst>
          </p:cNvPr>
          <p:cNvSpPr/>
          <p:nvPr/>
        </p:nvSpPr>
        <p:spPr>
          <a:xfrm>
            <a:off x="7736999" y="809254"/>
            <a:ext cx="1688447" cy="2213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Colorado River</a:t>
            </a:r>
          </a:p>
        </p:txBody>
      </p:sp>
      <p:sp>
        <p:nvSpPr>
          <p:cNvPr id="39" name="Down Arrow 6">
            <a:extLst>
              <a:ext uri="{FF2B5EF4-FFF2-40B4-BE49-F238E27FC236}">
                <a16:creationId xmlns:a16="http://schemas.microsoft.com/office/drawing/2014/main" id="{52D845B7-2D9F-4CC5-A294-C7490D3555AE}"/>
              </a:ext>
            </a:extLst>
          </p:cNvPr>
          <p:cNvSpPr/>
          <p:nvPr/>
        </p:nvSpPr>
        <p:spPr>
          <a:xfrm rot="10800000">
            <a:off x="5274450" y="3353182"/>
            <a:ext cx="1878443" cy="1465094"/>
          </a:xfrm>
          <a:prstGeom prst="downArrow">
            <a:avLst>
              <a:gd name="adj1" fmla="val 50000"/>
              <a:gd name="adj2" fmla="val 48504"/>
            </a:avLst>
          </a:prstGeom>
          <a:solidFill>
            <a:srgbClr val="639729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Groundwater</a:t>
            </a:r>
          </a:p>
        </p:txBody>
      </p:sp>
      <p:sp>
        <p:nvSpPr>
          <p:cNvPr id="3" name="Octagon 2">
            <a:extLst>
              <a:ext uri="{FF2B5EF4-FFF2-40B4-BE49-F238E27FC236}">
                <a16:creationId xmlns:a16="http://schemas.microsoft.com/office/drawing/2014/main" id="{24F5BE9C-5AA3-4B29-AA07-955420E52776}"/>
              </a:ext>
            </a:extLst>
          </p:cNvPr>
          <p:cNvSpPr/>
          <p:nvPr/>
        </p:nvSpPr>
        <p:spPr>
          <a:xfrm>
            <a:off x="0" y="6074627"/>
            <a:ext cx="12192000" cy="790199"/>
          </a:xfrm>
          <a:prstGeom prst="octag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Salton Sea</a:t>
            </a:r>
          </a:p>
        </p:txBody>
      </p:sp>
      <p:sp>
        <p:nvSpPr>
          <p:cNvPr id="27" name="Right Arrow 8">
            <a:extLst>
              <a:ext uri="{FF2B5EF4-FFF2-40B4-BE49-F238E27FC236}">
                <a16:creationId xmlns:a16="http://schemas.microsoft.com/office/drawing/2014/main" id="{A4C50C99-7606-44A3-A249-2176889E402A}"/>
              </a:ext>
            </a:extLst>
          </p:cNvPr>
          <p:cNvSpPr/>
          <p:nvPr/>
        </p:nvSpPr>
        <p:spPr>
          <a:xfrm rot="5400000">
            <a:off x="3998324" y="5094304"/>
            <a:ext cx="1256351" cy="704295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Drain Flow </a:t>
            </a:r>
          </a:p>
        </p:txBody>
      </p:sp>
      <p:sp>
        <p:nvSpPr>
          <p:cNvPr id="26" name="Right Arrow 8">
            <a:extLst>
              <a:ext uri="{FF2B5EF4-FFF2-40B4-BE49-F238E27FC236}">
                <a16:creationId xmlns:a16="http://schemas.microsoft.com/office/drawing/2014/main" id="{7CB6D97E-B11B-4D41-8985-F057919268B5}"/>
              </a:ext>
            </a:extLst>
          </p:cNvPr>
          <p:cNvSpPr/>
          <p:nvPr/>
        </p:nvSpPr>
        <p:spPr>
          <a:xfrm>
            <a:off x="-15955" y="4998720"/>
            <a:ext cx="1785794" cy="630170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Subsurface Inflow</a:t>
            </a:r>
          </a:p>
        </p:txBody>
      </p:sp>
      <p:sp>
        <p:nvSpPr>
          <p:cNvPr id="29" name="Right Arrow 8">
            <a:extLst>
              <a:ext uri="{FF2B5EF4-FFF2-40B4-BE49-F238E27FC236}">
                <a16:creationId xmlns:a16="http://schemas.microsoft.com/office/drawing/2014/main" id="{6D0E4829-1390-4FB5-8D30-F7AA1EF44DBD}"/>
              </a:ext>
            </a:extLst>
          </p:cNvPr>
          <p:cNvSpPr/>
          <p:nvPr/>
        </p:nvSpPr>
        <p:spPr>
          <a:xfrm rot="16200000">
            <a:off x="9555585" y="3146335"/>
            <a:ext cx="2997099" cy="327196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Evapotranspiration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C1FDBB74-791D-4FE3-9532-B3FB058123F8}"/>
              </a:ext>
            </a:extLst>
          </p:cNvPr>
          <p:cNvSpPr/>
          <p:nvPr/>
        </p:nvSpPr>
        <p:spPr>
          <a:xfrm>
            <a:off x="4682844" y="809254"/>
            <a:ext cx="1688447" cy="2532951"/>
          </a:xfrm>
          <a:prstGeom prst="roundRect">
            <a:avLst>
              <a:gd name="adj" fmla="val 457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Demand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Forecast</a:t>
            </a:r>
          </a:p>
        </p:txBody>
      </p:sp>
      <p:sp>
        <p:nvSpPr>
          <p:cNvPr id="40" name="Right Arrow 10">
            <a:extLst>
              <a:ext uri="{FF2B5EF4-FFF2-40B4-BE49-F238E27FC236}">
                <a16:creationId xmlns:a16="http://schemas.microsoft.com/office/drawing/2014/main" id="{C1B19944-0B16-4E7C-A100-3EDE6D426E53}"/>
              </a:ext>
            </a:extLst>
          </p:cNvPr>
          <p:cNvSpPr/>
          <p:nvPr/>
        </p:nvSpPr>
        <p:spPr>
          <a:xfrm>
            <a:off x="2466203" y="1518012"/>
            <a:ext cx="2209431" cy="296365"/>
          </a:xfrm>
          <a:prstGeom prst="rightArrow">
            <a:avLst/>
          </a:prstGeom>
          <a:solidFill>
            <a:srgbClr val="9900CC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CVWD WRP-7</a:t>
            </a:r>
          </a:p>
        </p:txBody>
      </p:sp>
      <p:sp>
        <p:nvSpPr>
          <p:cNvPr id="41" name="Right Arrow 10">
            <a:extLst>
              <a:ext uri="{FF2B5EF4-FFF2-40B4-BE49-F238E27FC236}">
                <a16:creationId xmlns:a16="http://schemas.microsoft.com/office/drawing/2014/main" id="{E4C2313C-E48B-4468-A6E4-16D86A417F14}"/>
              </a:ext>
            </a:extLst>
          </p:cNvPr>
          <p:cNvSpPr/>
          <p:nvPr/>
        </p:nvSpPr>
        <p:spPr>
          <a:xfrm>
            <a:off x="2557452" y="1173373"/>
            <a:ext cx="2125392" cy="343810"/>
          </a:xfrm>
          <a:prstGeom prst="rightArrow">
            <a:avLst/>
          </a:prstGeom>
          <a:solidFill>
            <a:srgbClr val="9900CC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DWA WRP</a:t>
            </a:r>
          </a:p>
        </p:txBody>
      </p:sp>
      <p:sp>
        <p:nvSpPr>
          <p:cNvPr id="42" name="Right Arrow 10">
            <a:extLst>
              <a:ext uri="{FF2B5EF4-FFF2-40B4-BE49-F238E27FC236}">
                <a16:creationId xmlns:a16="http://schemas.microsoft.com/office/drawing/2014/main" id="{72FE1068-CA7C-48F7-854E-BA04EEE2C6D7}"/>
              </a:ext>
            </a:extLst>
          </p:cNvPr>
          <p:cNvSpPr/>
          <p:nvPr/>
        </p:nvSpPr>
        <p:spPr>
          <a:xfrm>
            <a:off x="2317033" y="1811383"/>
            <a:ext cx="2358602" cy="404326"/>
          </a:xfrm>
          <a:prstGeom prst="rightArrow">
            <a:avLst>
              <a:gd name="adj1" fmla="val 50000"/>
              <a:gd name="adj2" fmla="val 39672"/>
            </a:avLst>
          </a:prstGeom>
          <a:solidFill>
            <a:srgbClr val="9900CC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CVWD WRP-10</a:t>
            </a:r>
          </a:p>
        </p:txBody>
      </p:sp>
      <p:sp>
        <p:nvSpPr>
          <p:cNvPr id="43" name="Down Arrow 12">
            <a:extLst>
              <a:ext uri="{FF2B5EF4-FFF2-40B4-BE49-F238E27FC236}">
                <a16:creationId xmlns:a16="http://schemas.microsoft.com/office/drawing/2014/main" id="{97B478BB-BAEF-4780-AAE7-1A219C93ABC1}"/>
              </a:ext>
            </a:extLst>
          </p:cNvPr>
          <p:cNvSpPr/>
          <p:nvPr/>
        </p:nvSpPr>
        <p:spPr>
          <a:xfrm>
            <a:off x="1287758" y="2242089"/>
            <a:ext cx="513112" cy="2576187"/>
          </a:xfrm>
          <a:prstGeom prst="downArrow">
            <a:avLst/>
          </a:prstGeom>
          <a:solidFill>
            <a:srgbClr val="9900CC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Wastewater Percolation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9D65E7B-4716-4306-8510-21B14D709D4E}"/>
              </a:ext>
            </a:extLst>
          </p:cNvPr>
          <p:cNvSpPr/>
          <p:nvPr/>
        </p:nvSpPr>
        <p:spPr>
          <a:xfrm>
            <a:off x="1410554" y="1121470"/>
            <a:ext cx="1179576" cy="1135231"/>
          </a:xfrm>
          <a:prstGeom prst="rect">
            <a:avLst/>
          </a:prstGeom>
          <a:solidFill>
            <a:srgbClr val="9900CC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Wastewater</a:t>
            </a:r>
          </a:p>
        </p:txBody>
      </p:sp>
      <p:sp>
        <p:nvSpPr>
          <p:cNvPr id="45" name="Right Arrow 8">
            <a:extLst>
              <a:ext uri="{FF2B5EF4-FFF2-40B4-BE49-F238E27FC236}">
                <a16:creationId xmlns:a16="http://schemas.microsoft.com/office/drawing/2014/main" id="{80E50597-928A-47B6-BB3E-F51C62BAC99B}"/>
              </a:ext>
            </a:extLst>
          </p:cNvPr>
          <p:cNvSpPr/>
          <p:nvPr/>
        </p:nvSpPr>
        <p:spPr>
          <a:xfrm rot="5400000">
            <a:off x="160833" y="3978832"/>
            <a:ext cx="3817926" cy="373665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Discharge to CVSC</a:t>
            </a:r>
          </a:p>
        </p:txBody>
      </p:sp>
      <p:sp>
        <p:nvSpPr>
          <p:cNvPr id="46" name="Right Arrow 8">
            <a:extLst>
              <a:ext uri="{FF2B5EF4-FFF2-40B4-BE49-F238E27FC236}">
                <a16:creationId xmlns:a16="http://schemas.microsoft.com/office/drawing/2014/main" id="{25F42396-F63C-43C1-855E-7B6EB843923E}"/>
              </a:ext>
            </a:extLst>
          </p:cNvPr>
          <p:cNvSpPr/>
          <p:nvPr/>
        </p:nvSpPr>
        <p:spPr>
          <a:xfrm>
            <a:off x="10422161" y="5073584"/>
            <a:ext cx="1785794" cy="555306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Subsurface Outflow</a:t>
            </a:r>
          </a:p>
        </p:txBody>
      </p:sp>
      <p:sp>
        <p:nvSpPr>
          <p:cNvPr id="47" name="Down Arrow 6">
            <a:extLst>
              <a:ext uri="{FF2B5EF4-FFF2-40B4-BE49-F238E27FC236}">
                <a16:creationId xmlns:a16="http://schemas.microsoft.com/office/drawing/2014/main" id="{33EDA4B7-F5A9-4BA7-8F68-17BB5DCBF8B4}"/>
              </a:ext>
            </a:extLst>
          </p:cNvPr>
          <p:cNvSpPr/>
          <p:nvPr/>
        </p:nvSpPr>
        <p:spPr>
          <a:xfrm>
            <a:off x="4522016" y="3356616"/>
            <a:ext cx="1159365" cy="1461660"/>
          </a:xfrm>
          <a:prstGeom prst="downArrow">
            <a:avLst>
              <a:gd name="adj1" fmla="val 50000"/>
              <a:gd name="adj2" fmla="val 49140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Net Return Flow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D02B51A-AF3F-495B-BA99-FABDFDCB6943}"/>
              </a:ext>
            </a:extLst>
          </p:cNvPr>
          <p:cNvSpPr txBox="1"/>
          <p:nvPr/>
        </p:nvSpPr>
        <p:spPr>
          <a:xfrm>
            <a:off x="4609718" y="5468594"/>
            <a:ext cx="330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Indio Subbasin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B03924-7659-4749-BCEB-F0F43DDBDDEC}"/>
              </a:ext>
            </a:extLst>
          </p:cNvPr>
          <p:cNvSpPr txBox="1"/>
          <p:nvPr/>
        </p:nvSpPr>
        <p:spPr>
          <a:xfrm>
            <a:off x="2557452" y="999434"/>
            <a:ext cx="1084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Water Reuse</a:t>
            </a:r>
          </a:p>
        </p:txBody>
      </p:sp>
      <p:sp>
        <p:nvSpPr>
          <p:cNvPr id="53" name="Right Arrow 8">
            <a:extLst>
              <a:ext uri="{FF2B5EF4-FFF2-40B4-BE49-F238E27FC236}">
                <a16:creationId xmlns:a16="http://schemas.microsoft.com/office/drawing/2014/main" id="{C81C7087-720D-4B78-95D3-37E46365D5FF}"/>
              </a:ext>
            </a:extLst>
          </p:cNvPr>
          <p:cNvSpPr/>
          <p:nvPr/>
        </p:nvSpPr>
        <p:spPr>
          <a:xfrm rot="5400000">
            <a:off x="2247705" y="4564446"/>
            <a:ext cx="2693639" cy="326724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Outflow to Salton Sea</a:t>
            </a:r>
          </a:p>
        </p:txBody>
      </p:sp>
      <p:sp>
        <p:nvSpPr>
          <p:cNvPr id="54" name="Down Arrow 9">
            <a:extLst>
              <a:ext uri="{FF2B5EF4-FFF2-40B4-BE49-F238E27FC236}">
                <a16:creationId xmlns:a16="http://schemas.microsoft.com/office/drawing/2014/main" id="{F712C04D-2203-4242-9175-F6B787A390F9}"/>
              </a:ext>
            </a:extLst>
          </p:cNvPr>
          <p:cNvSpPr/>
          <p:nvPr/>
        </p:nvSpPr>
        <p:spPr>
          <a:xfrm>
            <a:off x="2458589" y="3356616"/>
            <a:ext cx="731520" cy="1455129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Watershed Runoff</a:t>
            </a:r>
          </a:p>
        </p:txBody>
      </p:sp>
      <p:sp>
        <p:nvSpPr>
          <p:cNvPr id="55" name="Right Arrow 8">
            <a:extLst>
              <a:ext uri="{FF2B5EF4-FFF2-40B4-BE49-F238E27FC236}">
                <a16:creationId xmlns:a16="http://schemas.microsoft.com/office/drawing/2014/main" id="{D507FDFB-E689-4E5E-874C-F899A51F2874}"/>
              </a:ext>
            </a:extLst>
          </p:cNvPr>
          <p:cNvSpPr/>
          <p:nvPr/>
        </p:nvSpPr>
        <p:spPr>
          <a:xfrm rot="5400000">
            <a:off x="2535541" y="3899931"/>
            <a:ext cx="1451870" cy="365237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Diversion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C022094-E3F4-4E74-AC3C-B875903C00F3}"/>
              </a:ext>
            </a:extLst>
          </p:cNvPr>
          <p:cNvSpPr/>
          <p:nvPr/>
        </p:nvSpPr>
        <p:spPr>
          <a:xfrm>
            <a:off x="2636438" y="2321926"/>
            <a:ext cx="1072139" cy="1059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Surface Water</a:t>
            </a:r>
          </a:p>
        </p:txBody>
      </p:sp>
    </p:spTree>
    <p:extLst>
      <p:ext uri="{BB962C8B-B14F-4D97-AF65-F5344CB8AC3E}">
        <p14:creationId xmlns:p14="http://schemas.microsoft.com/office/powerpoint/2010/main" val="3144641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AB95D-6B12-415B-9B46-16B7C2F8C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Five-Year Plan with Climate Change</a:t>
            </a: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FBE0B9A3-650A-45B7-BB31-C00199ECEADF}"/>
              </a:ext>
            </a:extLst>
          </p:cNvPr>
          <p:cNvSpPr/>
          <p:nvPr/>
        </p:nvSpPr>
        <p:spPr>
          <a:xfrm>
            <a:off x="2141630" y="2359762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9CC3E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1: Urban Water Conservation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ED342492-395E-4CB1-AEB8-59A851D01E98}"/>
              </a:ext>
            </a:extLst>
          </p:cNvPr>
          <p:cNvSpPr/>
          <p:nvPr/>
        </p:nvSpPr>
        <p:spPr>
          <a:xfrm>
            <a:off x="2141630" y="2700203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9CC3E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825415"/>
              <a:satOff val="-948"/>
              <a:lumOff val="-70"/>
              <a:alphaOff val="0"/>
            </a:schemeClr>
          </a:fillRef>
          <a:effectRef idx="0">
            <a:schemeClr val="accent4">
              <a:hueOff val="825415"/>
              <a:satOff val="-948"/>
              <a:lumOff val="-7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2: Golf Water Conservation</a:t>
            </a: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EECFA53-B882-4A84-8A1E-0404E062C002}"/>
              </a:ext>
            </a:extLst>
          </p:cNvPr>
          <p:cNvSpPr/>
          <p:nvPr/>
        </p:nvSpPr>
        <p:spPr>
          <a:xfrm>
            <a:off x="2141630" y="3040644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9CC3E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650829"/>
              <a:satOff val="-1895"/>
              <a:lumOff val="-140"/>
              <a:alphaOff val="0"/>
            </a:schemeClr>
          </a:fillRef>
          <a:effectRef idx="0">
            <a:schemeClr val="accent4">
              <a:hueOff val="1650829"/>
              <a:satOff val="-1895"/>
              <a:lumOff val="-14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3: Agricultural Water Conservation</a:t>
            </a: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17DF9290-6A31-474A-AAE7-E38DF7E13059}"/>
              </a:ext>
            </a:extLst>
          </p:cNvPr>
          <p:cNvSpPr/>
          <p:nvPr/>
        </p:nvSpPr>
        <p:spPr>
          <a:xfrm>
            <a:off x="2141630" y="3381085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D0EB9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2476244"/>
              <a:satOff val="-2843"/>
              <a:lumOff val="-210"/>
              <a:alphaOff val="0"/>
            </a:schemeClr>
          </a:fillRef>
          <a:effectRef idx="0">
            <a:schemeClr val="accent4">
              <a:hueOff val="2476244"/>
              <a:satOff val="-2843"/>
              <a:lumOff val="-21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4: Increased Surface Water Diversion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02F52FE-9B67-485F-B66F-86EB6DD9F293}"/>
              </a:ext>
            </a:extLst>
          </p:cNvPr>
          <p:cNvSpPr/>
          <p:nvPr/>
        </p:nvSpPr>
        <p:spPr>
          <a:xfrm>
            <a:off x="3181110" y="1769412"/>
            <a:ext cx="2817943" cy="457200"/>
          </a:xfrm>
          <a:prstGeom prst="roundRect">
            <a:avLst/>
          </a:prstGeom>
          <a:solidFill>
            <a:srgbClr val="D0EB99"/>
          </a:solidFill>
          <a:ln w="28575">
            <a:noFill/>
          </a:ln>
        </p:spPr>
        <p:style>
          <a:lnRef idx="2">
            <a:schemeClr val="accent5">
              <a:hueOff val="-2377662"/>
              <a:satOff val="-247"/>
              <a:lumOff val="-6340"/>
              <a:alphaOff val="0"/>
            </a:schemeClr>
          </a:lnRef>
          <a:fillRef idx="1">
            <a:schemeClr val="accent5">
              <a:hueOff val="-2377662"/>
              <a:satOff val="-247"/>
              <a:lumOff val="-6340"/>
              <a:alphaOff val="0"/>
            </a:schemeClr>
          </a:fillRef>
          <a:effectRef idx="0">
            <a:schemeClr val="accent5">
              <a:hueOff val="-2377662"/>
              <a:satOff val="-247"/>
              <a:lumOff val="-634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</a:rPr>
              <a:t>Water Supply Development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68FF67B-848F-4812-A9FF-3F1348FC2CC8}"/>
              </a:ext>
            </a:extLst>
          </p:cNvPr>
          <p:cNvSpPr/>
          <p:nvPr/>
        </p:nvSpPr>
        <p:spPr>
          <a:xfrm>
            <a:off x="6147604" y="1769412"/>
            <a:ext cx="2817943" cy="457200"/>
          </a:xfrm>
          <a:prstGeom prst="roundRect">
            <a:avLst/>
          </a:prstGeom>
          <a:solidFill>
            <a:srgbClr val="EEAE98"/>
          </a:solidFill>
          <a:ln w="28575">
            <a:noFill/>
          </a:ln>
        </p:spPr>
        <p:style>
          <a:lnRef idx="2">
            <a:schemeClr val="accent5">
              <a:hueOff val="-4755323"/>
              <a:satOff val="-495"/>
              <a:lumOff val="-12679"/>
              <a:alphaOff val="0"/>
            </a:schemeClr>
          </a:lnRef>
          <a:fillRef idx="1">
            <a:schemeClr val="accent5">
              <a:hueOff val="-4755323"/>
              <a:satOff val="-495"/>
              <a:lumOff val="-12679"/>
              <a:alphaOff val="0"/>
            </a:schemeClr>
          </a:fillRef>
          <a:effectRef idx="0">
            <a:schemeClr val="accent5">
              <a:hueOff val="-4755323"/>
              <a:satOff val="-495"/>
              <a:lumOff val="-1267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</a:rPr>
              <a:t>Source Substitution &amp; Replenishment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1001F90-9D1A-4CD0-85A0-FB8899D12836}"/>
              </a:ext>
            </a:extLst>
          </p:cNvPr>
          <p:cNvSpPr/>
          <p:nvPr/>
        </p:nvSpPr>
        <p:spPr>
          <a:xfrm>
            <a:off x="9114098" y="1769412"/>
            <a:ext cx="2817943" cy="457200"/>
          </a:xfrm>
          <a:prstGeom prst="roundRect">
            <a:avLst/>
          </a:prstGeom>
          <a:solidFill>
            <a:schemeClr val="accent3">
              <a:lumMod val="90000"/>
            </a:schemeClr>
          </a:solidFill>
          <a:ln w="28575">
            <a:noFill/>
          </a:ln>
        </p:spPr>
        <p:style>
          <a:lnRef idx="2">
            <a:schemeClr val="accent5">
              <a:hueOff val="-7132984"/>
              <a:satOff val="-742"/>
              <a:lumOff val="-19019"/>
              <a:alphaOff val="0"/>
            </a:schemeClr>
          </a:lnRef>
          <a:fillRef idx="1">
            <a:schemeClr val="accent5">
              <a:hueOff val="-7132984"/>
              <a:satOff val="-742"/>
              <a:lumOff val="-19019"/>
              <a:alphaOff val="0"/>
            </a:schemeClr>
          </a:fillRef>
          <a:effectRef idx="0">
            <a:schemeClr val="accent5">
              <a:hueOff val="-7132984"/>
              <a:satOff val="-742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</a:rPr>
              <a:t>Water Quality Protection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6D443D0-9EBF-4315-86C1-042ECE5454BD}"/>
              </a:ext>
            </a:extLst>
          </p:cNvPr>
          <p:cNvSpPr/>
          <p:nvPr/>
        </p:nvSpPr>
        <p:spPr>
          <a:xfrm>
            <a:off x="214616" y="1769412"/>
            <a:ext cx="2817943" cy="457200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</a:rPr>
              <a:t>Water Conservation</a:t>
            </a: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D3365C7D-FD63-48F7-ACA8-F51972D4C077}"/>
              </a:ext>
            </a:extLst>
          </p:cNvPr>
          <p:cNvSpPr/>
          <p:nvPr/>
        </p:nvSpPr>
        <p:spPr>
          <a:xfrm>
            <a:off x="2141630" y="4392591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743456"/>
              <a:satOff val="-285"/>
              <a:lumOff val="-7315"/>
              <a:alphaOff val="0"/>
            </a:schemeClr>
          </a:fillRef>
          <a:effectRef idx="0">
            <a:schemeClr val="accent5">
              <a:hueOff val="-2743456"/>
              <a:satOff val="-285"/>
              <a:lumOff val="-73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>
                <a:solidFill>
                  <a:schemeClr val="bg1"/>
                </a:solidFill>
              </a:rPr>
              <a:t>21: WWR-GRF Operation</a:t>
            </a: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0F95D858-FD08-4582-BAEF-1D4F76834840}"/>
              </a:ext>
            </a:extLst>
          </p:cNvPr>
          <p:cNvSpPr/>
          <p:nvPr/>
        </p:nvSpPr>
        <p:spPr>
          <a:xfrm>
            <a:off x="6096000" y="2359762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292147"/>
              <a:satOff val="-342"/>
              <a:lumOff val="-8778"/>
              <a:alphaOff val="0"/>
            </a:schemeClr>
          </a:fillRef>
          <a:effectRef idx="0">
            <a:schemeClr val="accent5">
              <a:hueOff val="-3292147"/>
              <a:satOff val="-342"/>
              <a:lumOff val="-877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22: Eliminate Wastewater Percolation</a:t>
            </a: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CBD92436-72DA-4F6E-921D-49D9C8C7F4F3}"/>
              </a:ext>
            </a:extLst>
          </p:cNvPr>
          <p:cNvSpPr/>
          <p:nvPr/>
        </p:nvSpPr>
        <p:spPr>
          <a:xfrm>
            <a:off x="6096000" y="2700030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840838"/>
              <a:satOff val="-400"/>
              <a:lumOff val="-10241"/>
              <a:alphaOff val="0"/>
            </a:schemeClr>
          </a:fillRef>
          <a:effectRef idx="0">
            <a:schemeClr val="accent5">
              <a:hueOff val="-3840838"/>
              <a:satOff val="-400"/>
              <a:lumOff val="-102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23: Wellhead Treatment</a:t>
            </a: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03F4C758-CFBE-4081-9488-D92CEB0691E6}"/>
              </a:ext>
            </a:extLst>
          </p:cNvPr>
          <p:cNvSpPr/>
          <p:nvPr/>
        </p:nvSpPr>
        <p:spPr>
          <a:xfrm>
            <a:off x="6096000" y="3040790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389529"/>
              <a:satOff val="-457"/>
              <a:lumOff val="-11704"/>
              <a:alphaOff val="0"/>
            </a:schemeClr>
          </a:fillRef>
          <a:effectRef idx="0">
            <a:schemeClr val="accent5">
              <a:hueOff val="-4389529"/>
              <a:satOff val="-457"/>
              <a:lumOff val="-117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24: Small Water System Consolidations</a:t>
            </a: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D17EB109-9120-4D3A-B082-055755CEF68E}"/>
              </a:ext>
            </a:extLst>
          </p:cNvPr>
          <p:cNvSpPr/>
          <p:nvPr/>
        </p:nvSpPr>
        <p:spPr>
          <a:xfrm>
            <a:off x="6096000" y="3381550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38220"/>
              <a:satOff val="-514"/>
              <a:lumOff val="-13167"/>
              <a:alphaOff val="0"/>
            </a:schemeClr>
          </a:fillRef>
          <a:effectRef idx="0">
            <a:schemeClr val="accent5">
              <a:hueOff val="-4938220"/>
              <a:satOff val="-514"/>
              <a:lumOff val="-1316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25: Septic to Sewer Conversions</a:t>
            </a: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0A13094B-F18F-4B1E-A9FB-D08F9451CBFA}"/>
              </a:ext>
            </a:extLst>
          </p:cNvPr>
          <p:cNvSpPr/>
          <p:nvPr/>
        </p:nvSpPr>
        <p:spPr>
          <a:xfrm>
            <a:off x="6095999" y="3722310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5486911"/>
              <a:satOff val="-571"/>
              <a:lumOff val="-14630"/>
              <a:alphaOff val="0"/>
            </a:schemeClr>
          </a:fillRef>
          <a:effectRef idx="0">
            <a:schemeClr val="accent5">
              <a:hueOff val="-5486911"/>
              <a:satOff val="-571"/>
              <a:lumOff val="-146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26: CV-SNMP GW Monitoring Program Workplan</a:t>
            </a: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C740AB7A-4BD5-4636-8ECE-EF1BC792955B}"/>
              </a:ext>
            </a:extLst>
          </p:cNvPr>
          <p:cNvSpPr/>
          <p:nvPr/>
        </p:nvSpPr>
        <p:spPr>
          <a:xfrm>
            <a:off x="6096000" y="4063070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035602"/>
              <a:satOff val="-628"/>
              <a:lumOff val="-16093"/>
              <a:alphaOff val="0"/>
            </a:schemeClr>
          </a:fillRef>
          <a:effectRef idx="0">
            <a:schemeClr val="accent5">
              <a:hueOff val="-6035602"/>
              <a:satOff val="-628"/>
              <a:lumOff val="-1609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27: CV-SNMP Development Workplan</a:t>
            </a: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2EAB58E5-3EF5-4B85-92F1-1A4721080322}"/>
              </a:ext>
            </a:extLst>
          </p:cNvPr>
          <p:cNvSpPr/>
          <p:nvPr/>
        </p:nvSpPr>
        <p:spPr>
          <a:xfrm>
            <a:off x="6096000" y="4403830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584293"/>
              <a:satOff val="-685"/>
              <a:lumOff val="-17556"/>
              <a:alphaOff val="0"/>
            </a:schemeClr>
          </a:fillRef>
          <a:effectRef idx="0">
            <a:schemeClr val="accent5">
              <a:hueOff val="-6584293"/>
              <a:satOff val="-685"/>
              <a:lumOff val="-175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28: Colorado River Salinity Forum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0DF16212-D925-497E-8FE6-5F29BF371566}"/>
              </a:ext>
            </a:extLst>
          </p:cNvPr>
          <p:cNvSpPr/>
          <p:nvPr/>
        </p:nvSpPr>
        <p:spPr>
          <a:xfrm>
            <a:off x="6096000" y="4735348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132984"/>
              <a:satOff val="-742"/>
              <a:lumOff val="-19019"/>
              <a:alphaOff val="0"/>
            </a:schemeClr>
          </a:fillRef>
          <a:effectRef idx="0">
            <a:schemeClr val="accent5">
              <a:hueOff val="-7132984"/>
              <a:satOff val="-742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29: Source Water Protection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795F35B-005F-41A2-9B75-1222B2740941}"/>
              </a:ext>
            </a:extLst>
          </p:cNvPr>
          <p:cNvSpPr/>
          <p:nvPr/>
        </p:nvSpPr>
        <p:spPr>
          <a:xfrm>
            <a:off x="2141630" y="4726214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428731"/>
              <a:satOff val="-8528"/>
              <a:lumOff val="-631"/>
              <a:alphaOff val="0"/>
            </a:schemeClr>
          </a:fillRef>
          <a:effectRef idx="0">
            <a:schemeClr val="accent4">
              <a:hueOff val="7428731"/>
              <a:satOff val="-8528"/>
              <a:lumOff val="-63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10: Mid-Valley Pipeline Direct Customers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D336926-6800-4E76-ABA3-6F43C15492AD}"/>
              </a:ext>
            </a:extLst>
          </p:cNvPr>
          <p:cNvSpPr/>
          <p:nvPr/>
        </p:nvSpPr>
        <p:spPr>
          <a:xfrm>
            <a:off x="2141630" y="5057290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904975"/>
              <a:satOff val="-11371"/>
              <a:lumOff val="-841"/>
              <a:alphaOff val="0"/>
            </a:schemeClr>
          </a:fillRef>
          <a:effectRef idx="0">
            <a:schemeClr val="accent4">
              <a:hueOff val="9904975"/>
              <a:satOff val="-11371"/>
              <a:lumOff val="-8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13: WRP-10 Recycled Water Delivery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589D014-5B59-4D8E-831D-921AD4E6914B}"/>
              </a:ext>
            </a:extLst>
          </p:cNvPr>
          <p:cNvSpPr/>
          <p:nvPr/>
        </p:nvSpPr>
        <p:spPr>
          <a:xfrm>
            <a:off x="2141630" y="5733719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16: WRP-7 Recycled Water Delivery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E96F112-F844-4069-8716-7BA1113825E4}"/>
              </a:ext>
            </a:extLst>
          </p:cNvPr>
          <p:cNvSpPr/>
          <p:nvPr/>
        </p:nvSpPr>
        <p:spPr>
          <a:xfrm>
            <a:off x="2141630" y="6067963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646073"/>
              <a:satOff val="-171"/>
              <a:lumOff val="-4389"/>
              <a:alphaOff val="0"/>
            </a:schemeClr>
          </a:fillRef>
          <a:effectRef idx="0">
            <a:schemeClr val="accent5">
              <a:hueOff val="-1646073"/>
              <a:satOff val="-171"/>
              <a:lumOff val="-438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19: PD-GRF Phase 2 Expansion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8C4CEF8-714C-454F-88E0-00AFED7765E3}"/>
              </a:ext>
            </a:extLst>
          </p:cNvPr>
          <p:cNvSpPr/>
          <p:nvPr/>
        </p:nvSpPr>
        <p:spPr>
          <a:xfrm>
            <a:off x="2141630" y="5398445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1555804"/>
              <a:satOff val="-13266"/>
              <a:lumOff val="-981"/>
              <a:alphaOff val="0"/>
            </a:schemeClr>
          </a:fillRef>
          <a:effectRef idx="0">
            <a:schemeClr val="accent4">
              <a:hueOff val="11555804"/>
              <a:satOff val="-13266"/>
              <a:lumOff val="-98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15: Canal Water Pump Station Upgrade</a:t>
            </a:r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EA506B0B-2C64-4626-94E8-7514FD1BA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33</a:t>
            </a:fld>
            <a:endParaRPr lang="en-US" sz="2000" b="1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04BA36A-2CB6-4AE8-8878-0F83C1D7E329}"/>
              </a:ext>
            </a:extLst>
          </p:cNvPr>
          <p:cNvSpPr/>
          <p:nvPr/>
        </p:nvSpPr>
        <p:spPr>
          <a:xfrm>
            <a:off x="2141630" y="3716359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8254146"/>
              <a:satOff val="-9476"/>
              <a:lumOff val="-701"/>
              <a:alphaOff val="0"/>
            </a:schemeClr>
          </a:fillRef>
          <a:effectRef idx="0">
            <a:schemeClr val="accent4">
              <a:hueOff val="8254146"/>
              <a:satOff val="-9476"/>
              <a:lumOff val="-70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>
                <a:solidFill>
                  <a:schemeClr val="bg1"/>
                </a:solidFill>
              </a:rPr>
              <a:t>11: East Golf Expansion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1D45D7D-7528-4660-9B09-1C3DB5B22952}"/>
              </a:ext>
            </a:extLst>
          </p:cNvPr>
          <p:cNvSpPr/>
          <p:nvPr/>
        </p:nvSpPr>
        <p:spPr>
          <a:xfrm>
            <a:off x="2141630" y="4056800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079560"/>
              <a:satOff val="-10423"/>
              <a:lumOff val="-771"/>
              <a:alphaOff val="0"/>
            </a:schemeClr>
          </a:fillRef>
          <a:effectRef idx="0">
            <a:schemeClr val="accent4">
              <a:hueOff val="9079560"/>
              <a:satOff val="-10423"/>
              <a:lumOff val="-7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12: Oasis Distribution System</a:t>
            </a:r>
          </a:p>
        </p:txBody>
      </p:sp>
    </p:spTree>
    <p:extLst>
      <p:ext uri="{BB962C8B-B14F-4D97-AF65-F5344CB8AC3E}">
        <p14:creationId xmlns:p14="http://schemas.microsoft.com/office/powerpoint/2010/main" val="3231255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Down Arrow 6">
            <a:extLst>
              <a:ext uri="{FF2B5EF4-FFF2-40B4-BE49-F238E27FC236}">
                <a16:creationId xmlns:a16="http://schemas.microsoft.com/office/drawing/2014/main" id="{9439D101-79E0-44C4-9E1A-B6AF44D7BB3F}"/>
              </a:ext>
            </a:extLst>
          </p:cNvPr>
          <p:cNvSpPr/>
          <p:nvPr/>
        </p:nvSpPr>
        <p:spPr>
          <a:xfrm>
            <a:off x="8327831" y="3002472"/>
            <a:ext cx="567212" cy="1816116"/>
          </a:xfrm>
          <a:prstGeom prst="downArrow">
            <a:avLst>
              <a:gd name="adj1" fmla="val 50000"/>
              <a:gd name="adj2" fmla="val 49140"/>
            </a:avLst>
          </a:prstGeom>
          <a:solidFill>
            <a:schemeClr val="accent2"/>
          </a:solidFill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PD-GRF</a:t>
            </a:r>
          </a:p>
        </p:txBody>
      </p:sp>
      <p:sp>
        <p:nvSpPr>
          <p:cNvPr id="62" name="Right Arrow 13">
            <a:extLst>
              <a:ext uri="{FF2B5EF4-FFF2-40B4-BE49-F238E27FC236}">
                <a16:creationId xmlns:a16="http://schemas.microsoft.com/office/drawing/2014/main" id="{6C33CEC4-50C7-48FF-93F2-6ADBAB86A6D2}"/>
              </a:ext>
            </a:extLst>
          </p:cNvPr>
          <p:cNvSpPr/>
          <p:nvPr/>
        </p:nvSpPr>
        <p:spPr>
          <a:xfrm flipH="1">
            <a:off x="6387378" y="1943128"/>
            <a:ext cx="1540508" cy="64008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Muni &amp; Golf</a:t>
            </a:r>
          </a:p>
        </p:txBody>
      </p:sp>
      <p:sp>
        <p:nvSpPr>
          <p:cNvPr id="63" name="Right Arrow 13">
            <a:extLst>
              <a:ext uri="{FF2B5EF4-FFF2-40B4-BE49-F238E27FC236}">
                <a16:creationId xmlns:a16="http://schemas.microsoft.com/office/drawing/2014/main" id="{07C3EBB6-F50A-4D43-B63D-D4BA401E69F8}"/>
              </a:ext>
            </a:extLst>
          </p:cNvPr>
          <p:cNvSpPr/>
          <p:nvPr/>
        </p:nvSpPr>
        <p:spPr>
          <a:xfrm flipH="1">
            <a:off x="6381262" y="2411623"/>
            <a:ext cx="1540508" cy="640080"/>
          </a:xfrm>
          <a:prstGeom prst="rightArrow">
            <a:avLst/>
          </a:prstGeom>
          <a:solidFill>
            <a:schemeClr val="accent2"/>
          </a:solidFill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New Canal</a:t>
            </a:r>
          </a:p>
        </p:txBody>
      </p:sp>
      <p:sp>
        <p:nvSpPr>
          <p:cNvPr id="74" name="Down Arrow 6">
            <a:extLst>
              <a:ext uri="{FF2B5EF4-FFF2-40B4-BE49-F238E27FC236}">
                <a16:creationId xmlns:a16="http://schemas.microsoft.com/office/drawing/2014/main" id="{A4747E62-94F1-461C-9AFC-09A52ABC0064}"/>
              </a:ext>
            </a:extLst>
          </p:cNvPr>
          <p:cNvSpPr/>
          <p:nvPr/>
        </p:nvSpPr>
        <p:spPr>
          <a:xfrm rot="10800000">
            <a:off x="5274448" y="3356615"/>
            <a:ext cx="1878443" cy="1461659"/>
          </a:xfrm>
          <a:prstGeom prst="downArrow">
            <a:avLst>
              <a:gd name="adj1" fmla="val 50000"/>
              <a:gd name="adj2" fmla="val 48504"/>
            </a:avLst>
          </a:prstGeom>
          <a:solidFill>
            <a:srgbClr val="639729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Groundwater</a:t>
            </a:r>
          </a:p>
        </p:txBody>
      </p:sp>
      <p:sp>
        <p:nvSpPr>
          <p:cNvPr id="33" name="AutoShape 3">
            <a:extLst>
              <a:ext uri="{FF2B5EF4-FFF2-40B4-BE49-F238E27FC236}">
                <a16:creationId xmlns:a16="http://schemas.microsoft.com/office/drawing/2014/main" id="{ACDD871E-A6D1-4051-915A-47B63F42A9E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603341"/>
            <a:ext cx="121920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AEC9E8-7E89-490C-AE7E-598A80EEF92F}"/>
              </a:ext>
            </a:extLst>
          </p:cNvPr>
          <p:cNvSpPr txBox="1"/>
          <p:nvPr/>
        </p:nvSpPr>
        <p:spPr>
          <a:xfrm>
            <a:off x="0" y="-2930"/>
            <a:ext cx="571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Indio Subbasin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Five-Year Plan Scenario with Climate Change, 2045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5BA76D-7281-4794-A53B-F615229C8609}"/>
              </a:ext>
            </a:extLst>
          </p:cNvPr>
          <p:cNvSpPr txBox="1"/>
          <p:nvPr/>
        </p:nvSpPr>
        <p:spPr>
          <a:xfrm>
            <a:off x="4609718" y="5468594"/>
            <a:ext cx="330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Indio Subbasin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C1FDBB74-791D-4FE3-9532-B3FB058123F8}"/>
              </a:ext>
            </a:extLst>
          </p:cNvPr>
          <p:cNvSpPr/>
          <p:nvPr/>
        </p:nvSpPr>
        <p:spPr>
          <a:xfrm>
            <a:off x="4682844" y="804983"/>
            <a:ext cx="1688447" cy="2537222"/>
          </a:xfrm>
          <a:prstGeom prst="roundRect">
            <a:avLst>
              <a:gd name="adj" fmla="val 457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Demand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Forecast</a:t>
            </a:r>
          </a:p>
        </p:txBody>
      </p:sp>
      <p:sp>
        <p:nvSpPr>
          <p:cNvPr id="49" name="Down Arrow 12">
            <a:extLst>
              <a:ext uri="{FF2B5EF4-FFF2-40B4-BE49-F238E27FC236}">
                <a16:creationId xmlns:a16="http://schemas.microsoft.com/office/drawing/2014/main" id="{0261088C-16DE-449B-8A87-A86C3F625E75}"/>
              </a:ext>
            </a:extLst>
          </p:cNvPr>
          <p:cNvSpPr/>
          <p:nvPr/>
        </p:nvSpPr>
        <p:spPr>
          <a:xfrm>
            <a:off x="1287758" y="2242089"/>
            <a:ext cx="513112" cy="2576187"/>
          </a:xfrm>
          <a:prstGeom prst="downArrow">
            <a:avLst/>
          </a:prstGeom>
          <a:solidFill>
            <a:srgbClr val="9900CC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Wastewater Percolation</a:t>
            </a:r>
          </a:p>
        </p:txBody>
      </p:sp>
      <p:sp>
        <p:nvSpPr>
          <p:cNvPr id="50" name="Right Arrow 10">
            <a:extLst>
              <a:ext uri="{FF2B5EF4-FFF2-40B4-BE49-F238E27FC236}">
                <a16:creationId xmlns:a16="http://schemas.microsoft.com/office/drawing/2014/main" id="{E30DEE2E-F82A-4249-98EF-3CF22DC1DD54}"/>
              </a:ext>
            </a:extLst>
          </p:cNvPr>
          <p:cNvSpPr/>
          <p:nvPr/>
        </p:nvSpPr>
        <p:spPr>
          <a:xfrm>
            <a:off x="2466203" y="1518012"/>
            <a:ext cx="2209432" cy="296365"/>
          </a:xfrm>
          <a:prstGeom prst="rightArrow">
            <a:avLst/>
          </a:prstGeom>
          <a:solidFill>
            <a:srgbClr val="9900CC"/>
          </a:solidFill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CVWD WRP-7</a:t>
            </a:r>
          </a:p>
        </p:txBody>
      </p:sp>
      <p:sp>
        <p:nvSpPr>
          <p:cNvPr id="51" name="Right Arrow 10">
            <a:extLst>
              <a:ext uri="{FF2B5EF4-FFF2-40B4-BE49-F238E27FC236}">
                <a16:creationId xmlns:a16="http://schemas.microsoft.com/office/drawing/2014/main" id="{2D7E5A29-5A7F-4934-ACAA-40107AD80341}"/>
              </a:ext>
            </a:extLst>
          </p:cNvPr>
          <p:cNvSpPr/>
          <p:nvPr/>
        </p:nvSpPr>
        <p:spPr>
          <a:xfrm>
            <a:off x="2317033" y="1733093"/>
            <a:ext cx="2358602" cy="482616"/>
          </a:xfrm>
          <a:prstGeom prst="rightArrow">
            <a:avLst>
              <a:gd name="adj1" fmla="val 50000"/>
              <a:gd name="adj2" fmla="val 39672"/>
            </a:avLst>
          </a:prstGeom>
          <a:solidFill>
            <a:srgbClr val="9900CC"/>
          </a:solidFill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CVWD WRP-10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7A7E684-3E8D-4681-8248-142F2F8FD516}"/>
              </a:ext>
            </a:extLst>
          </p:cNvPr>
          <p:cNvSpPr/>
          <p:nvPr/>
        </p:nvSpPr>
        <p:spPr>
          <a:xfrm>
            <a:off x="1410554" y="1121470"/>
            <a:ext cx="1179576" cy="1135231"/>
          </a:xfrm>
          <a:prstGeom prst="rect">
            <a:avLst/>
          </a:prstGeom>
          <a:solidFill>
            <a:srgbClr val="9900CC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Wastewater</a:t>
            </a:r>
          </a:p>
        </p:txBody>
      </p:sp>
      <p:sp>
        <p:nvSpPr>
          <p:cNvPr id="53" name="Right Arrow 10">
            <a:extLst>
              <a:ext uri="{FF2B5EF4-FFF2-40B4-BE49-F238E27FC236}">
                <a16:creationId xmlns:a16="http://schemas.microsoft.com/office/drawing/2014/main" id="{1DE76CAD-BCFB-433E-AA2B-3231AEB79444}"/>
              </a:ext>
            </a:extLst>
          </p:cNvPr>
          <p:cNvSpPr/>
          <p:nvPr/>
        </p:nvSpPr>
        <p:spPr>
          <a:xfrm>
            <a:off x="2557452" y="1173373"/>
            <a:ext cx="2125392" cy="343810"/>
          </a:xfrm>
          <a:prstGeom prst="rightArrow">
            <a:avLst/>
          </a:prstGeom>
          <a:solidFill>
            <a:srgbClr val="9900CC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DWA WRP</a:t>
            </a:r>
          </a:p>
        </p:txBody>
      </p:sp>
      <p:sp>
        <p:nvSpPr>
          <p:cNvPr id="54" name="Right Arrow 8">
            <a:extLst>
              <a:ext uri="{FF2B5EF4-FFF2-40B4-BE49-F238E27FC236}">
                <a16:creationId xmlns:a16="http://schemas.microsoft.com/office/drawing/2014/main" id="{A28EF83A-F56C-4702-AB37-8322F07F4AAC}"/>
              </a:ext>
            </a:extLst>
          </p:cNvPr>
          <p:cNvSpPr/>
          <p:nvPr/>
        </p:nvSpPr>
        <p:spPr>
          <a:xfrm rot="5400000">
            <a:off x="170260" y="3978832"/>
            <a:ext cx="3817926" cy="373665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Discharge to CVSC</a:t>
            </a:r>
          </a:p>
        </p:txBody>
      </p:sp>
      <p:sp>
        <p:nvSpPr>
          <p:cNvPr id="55" name="Right Arrow 13">
            <a:extLst>
              <a:ext uri="{FF2B5EF4-FFF2-40B4-BE49-F238E27FC236}">
                <a16:creationId xmlns:a16="http://schemas.microsoft.com/office/drawing/2014/main" id="{CF5ADD4C-5F6A-4543-B8ED-1939B02259E8}"/>
              </a:ext>
            </a:extLst>
          </p:cNvPr>
          <p:cNvSpPr/>
          <p:nvPr/>
        </p:nvSpPr>
        <p:spPr>
          <a:xfrm flipH="1">
            <a:off x="6371289" y="379661"/>
            <a:ext cx="1556597" cy="171213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Agriculture</a:t>
            </a:r>
          </a:p>
        </p:txBody>
      </p:sp>
      <p:sp>
        <p:nvSpPr>
          <p:cNvPr id="56" name="Down Arrow 6">
            <a:extLst>
              <a:ext uri="{FF2B5EF4-FFF2-40B4-BE49-F238E27FC236}">
                <a16:creationId xmlns:a16="http://schemas.microsoft.com/office/drawing/2014/main" id="{0CA36486-B02D-43A5-BC6C-0136E1FC3B55}"/>
              </a:ext>
            </a:extLst>
          </p:cNvPr>
          <p:cNvSpPr/>
          <p:nvPr/>
        </p:nvSpPr>
        <p:spPr>
          <a:xfrm>
            <a:off x="7561802" y="3002472"/>
            <a:ext cx="704088" cy="1816116"/>
          </a:xfrm>
          <a:prstGeom prst="downArrow">
            <a:avLst>
              <a:gd name="adj1" fmla="val 50000"/>
              <a:gd name="adj2" fmla="val 4914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TEL-GRF</a:t>
            </a:r>
          </a:p>
        </p:txBody>
      </p:sp>
      <p:sp>
        <p:nvSpPr>
          <p:cNvPr id="58" name="Down Arrow 6">
            <a:extLst>
              <a:ext uri="{FF2B5EF4-FFF2-40B4-BE49-F238E27FC236}">
                <a16:creationId xmlns:a16="http://schemas.microsoft.com/office/drawing/2014/main" id="{7A200B8B-BFB8-41FC-A4AF-23E9DE95C7CB}"/>
              </a:ext>
            </a:extLst>
          </p:cNvPr>
          <p:cNvSpPr/>
          <p:nvPr/>
        </p:nvSpPr>
        <p:spPr>
          <a:xfrm>
            <a:off x="8895043" y="3002472"/>
            <a:ext cx="530403" cy="1816116"/>
          </a:xfrm>
          <a:prstGeom prst="downArrow">
            <a:avLst>
              <a:gd name="adj1" fmla="val 50000"/>
              <a:gd name="adj2" fmla="val 4914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WWR-GRF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E2BC330-D31C-4C97-8FB3-847FCF0EBA6B}"/>
              </a:ext>
            </a:extLst>
          </p:cNvPr>
          <p:cNvSpPr/>
          <p:nvPr/>
        </p:nvSpPr>
        <p:spPr>
          <a:xfrm>
            <a:off x="7736999" y="809254"/>
            <a:ext cx="1688447" cy="2213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Colorado River</a:t>
            </a:r>
          </a:p>
        </p:txBody>
      </p:sp>
      <p:sp>
        <p:nvSpPr>
          <p:cNvPr id="64" name="Octagon 63">
            <a:extLst>
              <a:ext uri="{FF2B5EF4-FFF2-40B4-BE49-F238E27FC236}">
                <a16:creationId xmlns:a16="http://schemas.microsoft.com/office/drawing/2014/main" id="{6FC71644-6ECB-4991-A0AA-1BF477D19508}"/>
              </a:ext>
            </a:extLst>
          </p:cNvPr>
          <p:cNvSpPr/>
          <p:nvPr/>
        </p:nvSpPr>
        <p:spPr>
          <a:xfrm>
            <a:off x="0" y="6074627"/>
            <a:ext cx="12192000" cy="790199"/>
          </a:xfrm>
          <a:prstGeom prst="octag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Salton Sea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6DD9211-28C5-44F2-96B5-AA4DAD814CE5}"/>
              </a:ext>
            </a:extLst>
          </p:cNvPr>
          <p:cNvSpPr/>
          <p:nvPr/>
        </p:nvSpPr>
        <p:spPr>
          <a:xfrm>
            <a:off x="9725797" y="1353127"/>
            <a:ext cx="997403" cy="167325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SWP Exchange Water</a:t>
            </a:r>
          </a:p>
        </p:txBody>
      </p:sp>
      <p:sp>
        <p:nvSpPr>
          <p:cNvPr id="66" name="Down Arrow 6">
            <a:extLst>
              <a:ext uri="{FF2B5EF4-FFF2-40B4-BE49-F238E27FC236}">
                <a16:creationId xmlns:a16="http://schemas.microsoft.com/office/drawing/2014/main" id="{FDA98863-B4E3-425C-ABA2-5CF094E1ACCE}"/>
              </a:ext>
            </a:extLst>
          </p:cNvPr>
          <p:cNvSpPr/>
          <p:nvPr/>
        </p:nvSpPr>
        <p:spPr>
          <a:xfrm>
            <a:off x="9835214" y="3003411"/>
            <a:ext cx="773528" cy="1816116"/>
          </a:xfrm>
          <a:prstGeom prst="downArrow">
            <a:avLst>
              <a:gd name="adj1" fmla="val 50000"/>
              <a:gd name="adj2" fmla="val 49140"/>
            </a:avLst>
          </a:prstGeom>
          <a:solidFill>
            <a:schemeClr val="accent3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WWR-GRF</a:t>
            </a:r>
          </a:p>
        </p:txBody>
      </p:sp>
      <p:sp>
        <p:nvSpPr>
          <p:cNvPr id="68" name="Right Arrow 8">
            <a:extLst>
              <a:ext uri="{FF2B5EF4-FFF2-40B4-BE49-F238E27FC236}">
                <a16:creationId xmlns:a16="http://schemas.microsoft.com/office/drawing/2014/main" id="{57BE70CF-39A8-40B2-9652-68B80C35EA3F}"/>
              </a:ext>
            </a:extLst>
          </p:cNvPr>
          <p:cNvSpPr/>
          <p:nvPr/>
        </p:nvSpPr>
        <p:spPr>
          <a:xfrm>
            <a:off x="-15955" y="4998720"/>
            <a:ext cx="1785794" cy="630170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Subsurface Inflow</a:t>
            </a:r>
          </a:p>
        </p:txBody>
      </p:sp>
      <p:sp>
        <p:nvSpPr>
          <p:cNvPr id="70" name="Right Arrow 8">
            <a:extLst>
              <a:ext uri="{FF2B5EF4-FFF2-40B4-BE49-F238E27FC236}">
                <a16:creationId xmlns:a16="http://schemas.microsoft.com/office/drawing/2014/main" id="{558E0CA6-60A4-46CD-A6D8-95BE5C7CE20C}"/>
              </a:ext>
            </a:extLst>
          </p:cNvPr>
          <p:cNvSpPr/>
          <p:nvPr/>
        </p:nvSpPr>
        <p:spPr>
          <a:xfrm rot="16200000">
            <a:off x="9555585" y="3146335"/>
            <a:ext cx="2997099" cy="327196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Evapotranspiration</a:t>
            </a:r>
          </a:p>
        </p:txBody>
      </p:sp>
      <p:sp>
        <p:nvSpPr>
          <p:cNvPr id="71" name="Right Arrow 8">
            <a:extLst>
              <a:ext uri="{FF2B5EF4-FFF2-40B4-BE49-F238E27FC236}">
                <a16:creationId xmlns:a16="http://schemas.microsoft.com/office/drawing/2014/main" id="{21A361BC-B51C-4517-9A47-116307401945}"/>
              </a:ext>
            </a:extLst>
          </p:cNvPr>
          <p:cNvSpPr/>
          <p:nvPr/>
        </p:nvSpPr>
        <p:spPr>
          <a:xfrm>
            <a:off x="10422161" y="5073584"/>
            <a:ext cx="1785794" cy="555306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Subsurface Outflow</a:t>
            </a:r>
          </a:p>
        </p:txBody>
      </p:sp>
      <p:sp>
        <p:nvSpPr>
          <p:cNvPr id="72" name="Right Arrow 8">
            <a:extLst>
              <a:ext uri="{FF2B5EF4-FFF2-40B4-BE49-F238E27FC236}">
                <a16:creationId xmlns:a16="http://schemas.microsoft.com/office/drawing/2014/main" id="{58E85381-58BC-407F-8883-31ABFC0D5AC1}"/>
              </a:ext>
            </a:extLst>
          </p:cNvPr>
          <p:cNvSpPr/>
          <p:nvPr/>
        </p:nvSpPr>
        <p:spPr>
          <a:xfrm rot="5400000">
            <a:off x="3894599" y="4990580"/>
            <a:ext cx="1256351" cy="911744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Drain Flow </a:t>
            </a:r>
          </a:p>
        </p:txBody>
      </p:sp>
      <p:sp>
        <p:nvSpPr>
          <p:cNvPr id="73" name="Down Arrow 6">
            <a:extLst>
              <a:ext uri="{FF2B5EF4-FFF2-40B4-BE49-F238E27FC236}">
                <a16:creationId xmlns:a16="http://schemas.microsoft.com/office/drawing/2014/main" id="{9FE1A4D6-55A3-4C70-A1C1-DACC29B0CF6A}"/>
              </a:ext>
            </a:extLst>
          </p:cNvPr>
          <p:cNvSpPr/>
          <p:nvPr/>
        </p:nvSpPr>
        <p:spPr>
          <a:xfrm>
            <a:off x="4522016" y="3356616"/>
            <a:ext cx="1159365" cy="1451868"/>
          </a:xfrm>
          <a:prstGeom prst="downArrow">
            <a:avLst>
              <a:gd name="adj1" fmla="val 50000"/>
              <a:gd name="adj2" fmla="val 49140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Net Return Flow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B6725E-1DCC-443C-8166-5F259D7C2AB5}"/>
              </a:ext>
            </a:extLst>
          </p:cNvPr>
          <p:cNvSpPr txBox="1"/>
          <p:nvPr/>
        </p:nvSpPr>
        <p:spPr>
          <a:xfrm>
            <a:off x="2557452" y="999434"/>
            <a:ext cx="1084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Water Reuse</a:t>
            </a:r>
          </a:p>
        </p:txBody>
      </p:sp>
      <p:sp>
        <p:nvSpPr>
          <p:cNvPr id="34" name="Right Arrow 8">
            <a:extLst>
              <a:ext uri="{FF2B5EF4-FFF2-40B4-BE49-F238E27FC236}">
                <a16:creationId xmlns:a16="http://schemas.microsoft.com/office/drawing/2014/main" id="{7093CF5E-E7E2-46F3-B982-D0FF0C5BB54D}"/>
              </a:ext>
            </a:extLst>
          </p:cNvPr>
          <p:cNvSpPr/>
          <p:nvPr/>
        </p:nvSpPr>
        <p:spPr>
          <a:xfrm rot="5400000">
            <a:off x="2247705" y="4564446"/>
            <a:ext cx="2693639" cy="326724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Outflow to Salton Sea</a:t>
            </a:r>
          </a:p>
        </p:txBody>
      </p:sp>
      <p:sp>
        <p:nvSpPr>
          <p:cNvPr id="35" name="Down Arrow 9">
            <a:extLst>
              <a:ext uri="{FF2B5EF4-FFF2-40B4-BE49-F238E27FC236}">
                <a16:creationId xmlns:a16="http://schemas.microsoft.com/office/drawing/2014/main" id="{7BDB819B-B87C-40F7-8245-081AEFB2CB5F}"/>
              </a:ext>
            </a:extLst>
          </p:cNvPr>
          <p:cNvSpPr/>
          <p:nvPr/>
        </p:nvSpPr>
        <p:spPr>
          <a:xfrm>
            <a:off x="2458589" y="3356616"/>
            <a:ext cx="731520" cy="1455129"/>
          </a:xfrm>
          <a:prstGeom prst="down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Watershed Runoff</a:t>
            </a:r>
          </a:p>
        </p:txBody>
      </p:sp>
      <p:sp>
        <p:nvSpPr>
          <p:cNvPr id="36" name="Right Arrow 8">
            <a:extLst>
              <a:ext uri="{FF2B5EF4-FFF2-40B4-BE49-F238E27FC236}">
                <a16:creationId xmlns:a16="http://schemas.microsoft.com/office/drawing/2014/main" id="{A0F2614A-0B41-4773-8032-E3722C8B6B0B}"/>
              </a:ext>
            </a:extLst>
          </p:cNvPr>
          <p:cNvSpPr/>
          <p:nvPr/>
        </p:nvSpPr>
        <p:spPr>
          <a:xfrm rot="5400000">
            <a:off x="2535541" y="3899931"/>
            <a:ext cx="1451870" cy="365237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Diversion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81DEF1D-0B32-4E46-AAB2-1550D80BBC5A}"/>
              </a:ext>
            </a:extLst>
          </p:cNvPr>
          <p:cNvSpPr/>
          <p:nvPr/>
        </p:nvSpPr>
        <p:spPr>
          <a:xfrm>
            <a:off x="2636439" y="2321926"/>
            <a:ext cx="1052628" cy="105906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Surface Water</a:t>
            </a:r>
          </a:p>
        </p:txBody>
      </p:sp>
    </p:spTree>
    <p:extLst>
      <p:ext uri="{BB962C8B-B14F-4D97-AF65-F5344CB8AC3E}">
        <p14:creationId xmlns:p14="http://schemas.microsoft.com/office/powerpoint/2010/main" val="1939045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AB95D-6B12-415B-9B46-16B7C2F8C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Projects with Climate Change &amp;</a:t>
            </a:r>
            <a:br>
              <a:rPr lang="en-US"/>
            </a:br>
            <a:r>
              <a:rPr lang="en-US"/>
              <a:t>Expanded Agriculture with Climate Change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F50E475-BE36-4480-A4C4-CC43C554F609}"/>
              </a:ext>
            </a:extLst>
          </p:cNvPr>
          <p:cNvSpPr/>
          <p:nvPr/>
        </p:nvSpPr>
        <p:spPr>
          <a:xfrm>
            <a:off x="204888" y="2356600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9CC3E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1: Urban Water Conservation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6A62FEF-A108-4B3F-9224-8A8EC78466F4}"/>
              </a:ext>
            </a:extLst>
          </p:cNvPr>
          <p:cNvSpPr/>
          <p:nvPr/>
        </p:nvSpPr>
        <p:spPr>
          <a:xfrm>
            <a:off x="204888" y="2697533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9CC3E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825415"/>
              <a:satOff val="-948"/>
              <a:lumOff val="-70"/>
              <a:alphaOff val="0"/>
            </a:schemeClr>
          </a:fillRef>
          <a:effectRef idx="0">
            <a:schemeClr val="accent4">
              <a:hueOff val="825415"/>
              <a:satOff val="-948"/>
              <a:lumOff val="-7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2: Golf Water Conservation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5105289-F6D2-447D-8C3E-750D7054DB03}"/>
              </a:ext>
            </a:extLst>
          </p:cNvPr>
          <p:cNvSpPr/>
          <p:nvPr/>
        </p:nvSpPr>
        <p:spPr>
          <a:xfrm>
            <a:off x="204888" y="3029230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9CC3E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650829"/>
              <a:satOff val="-1895"/>
              <a:lumOff val="-140"/>
              <a:alphaOff val="0"/>
            </a:schemeClr>
          </a:fillRef>
          <a:effectRef idx="0">
            <a:schemeClr val="accent4">
              <a:hueOff val="1650829"/>
              <a:satOff val="-1895"/>
              <a:lumOff val="-14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3: Agricultural Water Conservation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497B3ED-89A2-491F-ADA8-096395BC219B}"/>
              </a:ext>
            </a:extLst>
          </p:cNvPr>
          <p:cNvSpPr/>
          <p:nvPr/>
        </p:nvSpPr>
        <p:spPr>
          <a:xfrm>
            <a:off x="204888" y="3360927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D0EB9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2476244"/>
              <a:satOff val="-2843"/>
              <a:lumOff val="-210"/>
              <a:alphaOff val="0"/>
            </a:schemeClr>
          </a:fillRef>
          <a:effectRef idx="0">
            <a:schemeClr val="accent4">
              <a:hueOff val="2476244"/>
              <a:satOff val="-2843"/>
              <a:lumOff val="-21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4: Increased Surface Water Diversion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B9A3701-2F4F-488F-8CB0-E235D9E62AB5}"/>
              </a:ext>
            </a:extLst>
          </p:cNvPr>
          <p:cNvSpPr/>
          <p:nvPr/>
        </p:nvSpPr>
        <p:spPr>
          <a:xfrm>
            <a:off x="204888" y="3692624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D0EB9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301658"/>
              <a:satOff val="-3790"/>
              <a:lumOff val="-280"/>
              <a:alphaOff val="0"/>
            </a:schemeClr>
          </a:fillRef>
          <a:effectRef idx="0">
            <a:schemeClr val="accent4">
              <a:hueOff val="3301658"/>
              <a:satOff val="-3790"/>
              <a:lumOff val="-28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5: Delta Conveyance Facility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95DC6DD-70E6-46F0-AB77-E7D4175C1B9B}"/>
              </a:ext>
            </a:extLst>
          </p:cNvPr>
          <p:cNvSpPr/>
          <p:nvPr/>
        </p:nvSpPr>
        <p:spPr>
          <a:xfrm>
            <a:off x="204888" y="4024321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D0EB9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127073"/>
              <a:satOff val="-4738"/>
              <a:lumOff val="-350"/>
              <a:alphaOff val="0"/>
            </a:schemeClr>
          </a:fillRef>
          <a:effectRef idx="0">
            <a:schemeClr val="accent4">
              <a:hueOff val="4127073"/>
              <a:satOff val="-4738"/>
              <a:lumOff val="-35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6: Lake Perris Seepage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235ADB-6C45-469C-9227-4DEA817DC939}"/>
              </a:ext>
            </a:extLst>
          </p:cNvPr>
          <p:cNvSpPr/>
          <p:nvPr/>
        </p:nvSpPr>
        <p:spPr>
          <a:xfrm>
            <a:off x="204888" y="4355526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D0EB9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52487"/>
              <a:satOff val="-5685"/>
              <a:lumOff val="-420"/>
              <a:alphaOff val="0"/>
            </a:schemeClr>
          </a:fillRef>
          <a:effectRef idx="0">
            <a:schemeClr val="accent4">
              <a:hueOff val="4952487"/>
              <a:satOff val="-5685"/>
              <a:lumOff val="-42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7: Sites Reservoir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A7EE03A-AD3D-42ED-9835-A7E5B2CD4F30}"/>
              </a:ext>
            </a:extLst>
          </p:cNvPr>
          <p:cNvSpPr/>
          <p:nvPr/>
        </p:nvSpPr>
        <p:spPr>
          <a:xfrm>
            <a:off x="204888" y="4687788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D0EB9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603317"/>
              <a:satOff val="-7581"/>
              <a:lumOff val="-561"/>
              <a:alphaOff val="0"/>
            </a:schemeClr>
          </a:fillRef>
          <a:effectRef idx="0">
            <a:schemeClr val="accent4">
              <a:hueOff val="6603317"/>
              <a:satOff val="-7581"/>
              <a:lumOff val="-5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9: EVRA Potable Reuse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8074DEE-F7BB-49F7-B8C4-E8584793C842}"/>
              </a:ext>
            </a:extLst>
          </p:cNvPr>
          <p:cNvSpPr/>
          <p:nvPr/>
        </p:nvSpPr>
        <p:spPr>
          <a:xfrm>
            <a:off x="4167288" y="2350545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7428731"/>
              <a:satOff val="-8528"/>
              <a:lumOff val="-631"/>
              <a:alphaOff val="0"/>
            </a:schemeClr>
          </a:fillRef>
          <a:effectRef idx="0">
            <a:schemeClr val="accent4">
              <a:hueOff val="7428731"/>
              <a:satOff val="-8528"/>
              <a:lumOff val="-63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>
                <a:solidFill>
                  <a:schemeClr val="bg1"/>
                </a:solidFill>
              </a:rPr>
              <a:t>10: Mid-Valley Pipeline Direct Customers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79DE9B0-6737-421C-90D1-08DDFA81E088}"/>
              </a:ext>
            </a:extLst>
          </p:cNvPr>
          <p:cNvSpPr/>
          <p:nvPr/>
        </p:nvSpPr>
        <p:spPr>
          <a:xfrm>
            <a:off x="4167288" y="2690986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8254146"/>
              <a:satOff val="-9476"/>
              <a:lumOff val="-701"/>
              <a:alphaOff val="0"/>
            </a:schemeClr>
          </a:fillRef>
          <a:effectRef idx="0">
            <a:schemeClr val="accent4">
              <a:hueOff val="8254146"/>
              <a:satOff val="-9476"/>
              <a:lumOff val="-70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>
                <a:solidFill>
                  <a:schemeClr val="bg1"/>
                </a:solidFill>
              </a:rPr>
              <a:t>11: East Golf Expansion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5B1FA3E-72C0-4870-9CED-6AF3742F9229}"/>
              </a:ext>
            </a:extLst>
          </p:cNvPr>
          <p:cNvSpPr/>
          <p:nvPr/>
        </p:nvSpPr>
        <p:spPr>
          <a:xfrm>
            <a:off x="4167288" y="3031427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079560"/>
              <a:satOff val="-10423"/>
              <a:lumOff val="-771"/>
              <a:alphaOff val="0"/>
            </a:schemeClr>
          </a:fillRef>
          <a:effectRef idx="0">
            <a:schemeClr val="accent4">
              <a:hueOff val="9079560"/>
              <a:satOff val="-10423"/>
              <a:lumOff val="-7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12: Oasis Distribution System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54E85C0-517E-473E-BE28-8AEC574DF096}"/>
              </a:ext>
            </a:extLst>
          </p:cNvPr>
          <p:cNvSpPr/>
          <p:nvPr/>
        </p:nvSpPr>
        <p:spPr>
          <a:xfrm>
            <a:off x="4167288" y="3371868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904975"/>
              <a:satOff val="-11371"/>
              <a:lumOff val="-841"/>
              <a:alphaOff val="0"/>
            </a:schemeClr>
          </a:fillRef>
          <a:effectRef idx="0">
            <a:schemeClr val="accent4">
              <a:hueOff val="9904975"/>
              <a:satOff val="-11371"/>
              <a:lumOff val="-8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13: WRP-10 Recycled Water Delivery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4A511FD-720F-4E6D-870F-72A12E89AEC5}"/>
              </a:ext>
            </a:extLst>
          </p:cNvPr>
          <p:cNvSpPr/>
          <p:nvPr/>
        </p:nvSpPr>
        <p:spPr>
          <a:xfrm>
            <a:off x="4167288" y="3703528"/>
            <a:ext cx="3857423" cy="317493"/>
          </a:xfrm>
          <a:custGeom>
            <a:avLst/>
            <a:gdLst>
              <a:gd name="connsiteX0" fmla="*/ 0 w 4754880"/>
              <a:gd name="connsiteY0" fmla="*/ 52917 h 317493"/>
              <a:gd name="connsiteX1" fmla="*/ 52917 w 4754880"/>
              <a:gd name="connsiteY1" fmla="*/ 0 h 317493"/>
              <a:gd name="connsiteX2" fmla="*/ 4701963 w 4754880"/>
              <a:gd name="connsiteY2" fmla="*/ 0 h 317493"/>
              <a:gd name="connsiteX3" fmla="*/ 4754880 w 4754880"/>
              <a:gd name="connsiteY3" fmla="*/ 52917 h 317493"/>
              <a:gd name="connsiteX4" fmla="*/ 4754880 w 4754880"/>
              <a:gd name="connsiteY4" fmla="*/ 264576 h 317493"/>
              <a:gd name="connsiteX5" fmla="*/ 4701963 w 4754880"/>
              <a:gd name="connsiteY5" fmla="*/ 317493 h 317493"/>
              <a:gd name="connsiteX6" fmla="*/ 52917 w 4754880"/>
              <a:gd name="connsiteY6" fmla="*/ 317493 h 317493"/>
              <a:gd name="connsiteX7" fmla="*/ 0 w 4754880"/>
              <a:gd name="connsiteY7" fmla="*/ 264576 h 317493"/>
              <a:gd name="connsiteX8" fmla="*/ 0 w 4754880"/>
              <a:gd name="connsiteY8" fmla="*/ 52917 h 31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880" h="317493">
                <a:moveTo>
                  <a:pt x="0" y="52917"/>
                </a:moveTo>
                <a:cubicBezTo>
                  <a:pt x="0" y="23692"/>
                  <a:pt x="23692" y="0"/>
                  <a:pt x="52917" y="0"/>
                </a:cubicBezTo>
                <a:lnTo>
                  <a:pt x="4701963" y="0"/>
                </a:lnTo>
                <a:cubicBezTo>
                  <a:pt x="4731188" y="0"/>
                  <a:pt x="4754880" y="23692"/>
                  <a:pt x="4754880" y="52917"/>
                </a:cubicBezTo>
                <a:lnTo>
                  <a:pt x="4754880" y="264576"/>
                </a:lnTo>
                <a:cubicBezTo>
                  <a:pt x="4754880" y="293801"/>
                  <a:pt x="4731188" y="317493"/>
                  <a:pt x="4701963" y="317493"/>
                </a:cubicBezTo>
                <a:lnTo>
                  <a:pt x="52917" y="317493"/>
                </a:lnTo>
                <a:cubicBezTo>
                  <a:pt x="23692" y="317493"/>
                  <a:pt x="0" y="293801"/>
                  <a:pt x="0" y="264576"/>
                </a:cubicBezTo>
                <a:lnTo>
                  <a:pt x="0" y="52917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1555804"/>
              <a:satOff val="-13266"/>
              <a:lumOff val="-981"/>
              <a:alphaOff val="0"/>
            </a:schemeClr>
          </a:fillRef>
          <a:effectRef idx="0">
            <a:schemeClr val="accent4">
              <a:hueOff val="11555804"/>
              <a:satOff val="-13266"/>
              <a:lumOff val="-98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29" tIns="65029" rIns="65029" bIns="65029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15: Canal Water Pump Station Upgrade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03DBAE8-31CB-47CF-9965-4CFF517CB800}"/>
              </a:ext>
            </a:extLst>
          </p:cNvPr>
          <p:cNvSpPr/>
          <p:nvPr/>
        </p:nvSpPr>
        <p:spPr>
          <a:xfrm>
            <a:off x="4167288" y="4037831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16: WRP-7 Recycled Water Delivery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16DCD5E-1457-48D9-AC3F-73EAD5B14372}"/>
              </a:ext>
            </a:extLst>
          </p:cNvPr>
          <p:cNvSpPr/>
          <p:nvPr/>
        </p:nvSpPr>
        <p:spPr>
          <a:xfrm>
            <a:off x="4167288" y="4379169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646073"/>
              <a:satOff val="-171"/>
              <a:lumOff val="-4389"/>
              <a:alphaOff val="0"/>
            </a:schemeClr>
          </a:fillRef>
          <a:effectRef idx="0">
            <a:schemeClr val="accent5">
              <a:hueOff val="-1646073"/>
              <a:satOff val="-171"/>
              <a:lumOff val="-438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19: PD-GRF Phase 2 Expansion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4723D81-A652-4931-90FE-0331CEEE4E6C}"/>
              </a:ext>
            </a:extLst>
          </p:cNvPr>
          <p:cNvSpPr/>
          <p:nvPr/>
        </p:nvSpPr>
        <p:spPr>
          <a:xfrm>
            <a:off x="4167288" y="4719929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194764"/>
              <a:satOff val="-228"/>
              <a:lumOff val="-5852"/>
              <a:alphaOff val="0"/>
            </a:schemeClr>
          </a:fillRef>
          <a:effectRef idx="0">
            <a:schemeClr val="accent5">
              <a:hueOff val="-2194764"/>
              <a:satOff val="-228"/>
              <a:lumOff val="-58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20: TEL-GRF Expansion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6CE842B-4B8D-4939-A5C1-6CFADB750483}"/>
              </a:ext>
            </a:extLst>
          </p:cNvPr>
          <p:cNvSpPr/>
          <p:nvPr/>
        </p:nvSpPr>
        <p:spPr>
          <a:xfrm>
            <a:off x="4167288" y="5060689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rgbClr val="EEAE9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743456"/>
              <a:satOff val="-285"/>
              <a:lumOff val="-7315"/>
              <a:alphaOff val="0"/>
            </a:schemeClr>
          </a:fillRef>
          <a:effectRef idx="0">
            <a:schemeClr val="accent5">
              <a:hueOff val="-2743456"/>
              <a:satOff val="-285"/>
              <a:lumOff val="-73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21: WWR-GRF Operation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CEF731F-2F6D-4578-82A9-615FC79603CD}"/>
              </a:ext>
            </a:extLst>
          </p:cNvPr>
          <p:cNvSpPr/>
          <p:nvPr/>
        </p:nvSpPr>
        <p:spPr>
          <a:xfrm>
            <a:off x="8129692" y="2354053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292147"/>
              <a:satOff val="-342"/>
              <a:lumOff val="-8778"/>
              <a:alphaOff val="0"/>
            </a:schemeClr>
          </a:fillRef>
          <a:effectRef idx="0">
            <a:schemeClr val="accent5">
              <a:hueOff val="-3292147"/>
              <a:satOff val="-342"/>
              <a:lumOff val="-877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22: Eliminate Wastewater Percolation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A3FE47F-FD4B-4B3F-B314-96FA12B5C017}"/>
              </a:ext>
            </a:extLst>
          </p:cNvPr>
          <p:cNvSpPr/>
          <p:nvPr/>
        </p:nvSpPr>
        <p:spPr>
          <a:xfrm>
            <a:off x="8129692" y="2694813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840838"/>
              <a:satOff val="-400"/>
              <a:lumOff val="-10241"/>
              <a:alphaOff val="0"/>
            </a:schemeClr>
          </a:fillRef>
          <a:effectRef idx="0">
            <a:schemeClr val="accent5">
              <a:hueOff val="-3840838"/>
              <a:satOff val="-400"/>
              <a:lumOff val="-102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23: Wellhead Treatment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3885822-0535-4345-9594-745D7F4CB074}"/>
              </a:ext>
            </a:extLst>
          </p:cNvPr>
          <p:cNvSpPr/>
          <p:nvPr/>
        </p:nvSpPr>
        <p:spPr>
          <a:xfrm>
            <a:off x="8129692" y="3026337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389529"/>
              <a:satOff val="-457"/>
              <a:lumOff val="-11704"/>
              <a:alphaOff val="0"/>
            </a:schemeClr>
          </a:fillRef>
          <a:effectRef idx="0">
            <a:schemeClr val="accent5">
              <a:hueOff val="-4389529"/>
              <a:satOff val="-457"/>
              <a:lumOff val="-117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24: Small Water System Consolidations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806590D-EB37-415E-91F3-E3685B688280}"/>
              </a:ext>
            </a:extLst>
          </p:cNvPr>
          <p:cNvSpPr/>
          <p:nvPr/>
        </p:nvSpPr>
        <p:spPr>
          <a:xfrm>
            <a:off x="8129692" y="3357861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38220"/>
              <a:satOff val="-514"/>
              <a:lumOff val="-13167"/>
              <a:alphaOff val="0"/>
            </a:schemeClr>
          </a:fillRef>
          <a:effectRef idx="0">
            <a:schemeClr val="accent5">
              <a:hueOff val="-4938220"/>
              <a:satOff val="-514"/>
              <a:lumOff val="-1316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25: Septic to Sewer Conversions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5C33B56-F330-471B-BDE8-8317AF23B343}"/>
              </a:ext>
            </a:extLst>
          </p:cNvPr>
          <p:cNvSpPr/>
          <p:nvPr/>
        </p:nvSpPr>
        <p:spPr>
          <a:xfrm>
            <a:off x="8129691" y="3698621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5486911"/>
              <a:satOff val="-571"/>
              <a:lumOff val="-14630"/>
              <a:alphaOff val="0"/>
            </a:schemeClr>
          </a:fillRef>
          <a:effectRef idx="0">
            <a:schemeClr val="accent5">
              <a:hueOff val="-5486911"/>
              <a:satOff val="-571"/>
              <a:lumOff val="-146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26: CV-SNMP GW Monitoring Program Workplan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798E8D1-872F-4E44-BA3A-6A5C5A4B089D}"/>
              </a:ext>
            </a:extLst>
          </p:cNvPr>
          <p:cNvSpPr/>
          <p:nvPr/>
        </p:nvSpPr>
        <p:spPr>
          <a:xfrm>
            <a:off x="8129692" y="4039381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035602"/>
              <a:satOff val="-628"/>
              <a:lumOff val="-16093"/>
              <a:alphaOff val="0"/>
            </a:schemeClr>
          </a:fillRef>
          <a:effectRef idx="0">
            <a:schemeClr val="accent5">
              <a:hueOff val="-6035602"/>
              <a:satOff val="-628"/>
              <a:lumOff val="-1609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27: CV-SNMP Development Workplan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852D555-1563-40B5-BA74-26053722EB35}"/>
              </a:ext>
            </a:extLst>
          </p:cNvPr>
          <p:cNvSpPr/>
          <p:nvPr/>
        </p:nvSpPr>
        <p:spPr>
          <a:xfrm>
            <a:off x="8129692" y="4380141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584293"/>
              <a:satOff val="-685"/>
              <a:lumOff val="-17556"/>
              <a:alphaOff val="0"/>
            </a:schemeClr>
          </a:fillRef>
          <a:effectRef idx="0">
            <a:schemeClr val="accent5">
              <a:hueOff val="-6584293"/>
              <a:satOff val="-685"/>
              <a:lumOff val="-175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28: Colorado River Salinity Forum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53B728A-2AF5-429A-9EC4-11DD399B4C7E}"/>
              </a:ext>
            </a:extLst>
          </p:cNvPr>
          <p:cNvSpPr/>
          <p:nvPr/>
        </p:nvSpPr>
        <p:spPr>
          <a:xfrm>
            <a:off x="8129692" y="4720895"/>
            <a:ext cx="3857423" cy="320040"/>
          </a:xfrm>
          <a:custGeom>
            <a:avLst/>
            <a:gdLst>
              <a:gd name="connsiteX0" fmla="*/ 0 w 4753350"/>
              <a:gd name="connsiteY0" fmla="*/ 54991 h 329939"/>
              <a:gd name="connsiteX1" fmla="*/ 54991 w 4753350"/>
              <a:gd name="connsiteY1" fmla="*/ 0 h 329939"/>
              <a:gd name="connsiteX2" fmla="*/ 4698359 w 4753350"/>
              <a:gd name="connsiteY2" fmla="*/ 0 h 329939"/>
              <a:gd name="connsiteX3" fmla="*/ 4753350 w 4753350"/>
              <a:gd name="connsiteY3" fmla="*/ 54991 h 329939"/>
              <a:gd name="connsiteX4" fmla="*/ 4753350 w 4753350"/>
              <a:gd name="connsiteY4" fmla="*/ 274948 h 329939"/>
              <a:gd name="connsiteX5" fmla="*/ 4698359 w 4753350"/>
              <a:gd name="connsiteY5" fmla="*/ 329939 h 329939"/>
              <a:gd name="connsiteX6" fmla="*/ 54991 w 4753350"/>
              <a:gd name="connsiteY6" fmla="*/ 329939 h 329939"/>
              <a:gd name="connsiteX7" fmla="*/ 0 w 4753350"/>
              <a:gd name="connsiteY7" fmla="*/ 274948 h 329939"/>
              <a:gd name="connsiteX8" fmla="*/ 0 w 4753350"/>
              <a:gd name="connsiteY8" fmla="*/ 54991 h 32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350" h="329939">
                <a:moveTo>
                  <a:pt x="0" y="54991"/>
                </a:moveTo>
                <a:cubicBezTo>
                  <a:pt x="0" y="24620"/>
                  <a:pt x="24620" y="0"/>
                  <a:pt x="54991" y="0"/>
                </a:cubicBezTo>
                <a:lnTo>
                  <a:pt x="4698359" y="0"/>
                </a:lnTo>
                <a:cubicBezTo>
                  <a:pt x="4728730" y="0"/>
                  <a:pt x="4753350" y="24620"/>
                  <a:pt x="4753350" y="54991"/>
                </a:cubicBezTo>
                <a:lnTo>
                  <a:pt x="4753350" y="274948"/>
                </a:lnTo>
                <a:cubicBezTo>
                  <a:pt x="4753350" y="305319"/>
                  <a:pt x="4728730" y="329939"/>
                  <a:pt x="4698359" y="329939"/>
                </a:cubicBezTo>
                <a:lnTo>
                  <a:pt x="54991" y="329939"/>
                </a:lnTo>
                <a:cubicBezTo>
                  <a:pt x="24620" y="329939"/>
                  <a:pt x="0" y="305319"/>
                  <a:pt x="0" y="274948"/>
                </a:cubicBezTo>
                <a:lnTo>
                  <a:pt x="0" y="54991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132984"/>
              <a:satOff val="-742"/>
              <a:lumOff val="-19019"/>
              <a:alphaOff val="0"/>
            </a:schemeClr>
          </a:fillRef>
          <a:effectRef idx="0">
            <a:schemeClr val="accent5">
              <a:hueOff val="-7132984"/>
              <a:satOff val="-742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636" tIns="65636" rIns="65636" bIns="65636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>
                <a:solidFill>
                  <a:schemeClr val="bg1"/>
                </a:solidFill>
              </a:rPr>
              <a:t>29: Source Water Protection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84E22C5-65A2-48D2-BDEC-3C956A2D6F3C}"/>
              </a:ext>
            </a:extLst>
          </p:cNvPr>
          <p:cNvSpPr/>
          <p:nvPr/>
        </p:nvSpPr>
        <p:spPr>
          <a:xfrm>
            <a:off x="3181110" y="1769412"/>
            <a:ext cx="2817943" cy="457200"/>
          </a:xfrm>
          <a:prstGeom prst="roundRect">
            <a:avLst/>
          </a:prstGeom>
          <a:solidFill>
            <a:srgbClr val="D0EB99"/>
          </a:solidFill>
          <a:ln w="28575">
            <a:noFill/>
          </a:ln>
        </p:spPr>
        <p:style>
          <a:lnRef idx="2">
            <a:schemeClr val="accent5">
              <a:hueOff val="-2377662"/>
              <a:satOff val="-247"/>
              <a:lumOff val="-6340"/>
              <a:alphaOff val="0"/>
            </a:schemeClr>
          </a:lnRef>
          <a:fillRef idx="1">
            <a:schemeClr val="accent5">
              <a:hueOff val="-2377662"/>
              <a:satOff val="-247"/>
              <a:lumOff val="-6340"/>
              <a:alphaOff val="0"/>
            </a:schemeClr>
          </a:fillRef>
          <a:effectRef idx="0">
            <a:schemeClr val="accent5">
              <a:hueOff val="-2377662"/>
              <a:satOff val="-247"/>
              <a:lumOff val="-634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</a:rPr>
              <a:t>Water Supply Development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39EC56E-77A3-40EB-8F50-7425D060940B}"/>
              </a:ext>
            </a:extLst>
          </p:cNvPr>
          <p:cNvSpPr/>
          <p:nvPr/>
        </p:nvSpPr>
        <p:spPr>
          <a:xfrm>
            <a:off x="6147604" y="1769412"/>
            <a:ext cx="2817943" cy="457200"/>
          </a:xfrm>
          <a:prstGeom prst="roundRect">
            <a:avLst/>
          </a:prstGeom>
          <a:solidFill>
            <a:srgbClr val="EEAE98"/>
          </a:solidFill>
          <a:ln w="28575">
            <a:noFill/>
          </a:ln>
        </p:spPr>
        <p:style>
          <a:lnRef idx="2">
            <a:schemeClr val="accent5">
              <a:hueOff val="-4755323"/>
              <a:satOff val="-495"/>
              <a:lumOff val="-12679"/>
              <a:alphaOff val="0"/>
            </a:schemeClr>
          </a:lnRef>
          <a:fillRef idx="1">
            <a:schemeClr val="accent5">
              <a:hueOff val="-4755323"/>
              <a:satOff val="-495"/>
              <a:lumOff val="-12679"/>
              <a:alphaOff val="0"/>
            </a:schemeClr>
          </a:fillRef>
          <a:effectRef idx="0">
            <a:schemeClr val="accent5">
              <a:hueOff val="-4755323"/>
              <a:satOff val="-495"/>
              <a:lumOff val="-1267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</a:rPr>
              <a:t>Source Substitution &amp; Replenishment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5FC6E49-F09F-4F19-BBDF-B08F9022510A}"/>
              </a:ext>
            </a:extLst>
          </p:cNvPr>
          <p:cNvSpPr/>
          <p:nvPr/>
        </p:nvSpPr>
        <p:spPr>
          <a:xfrm>
            <a:off x="9114098" y="1769412"/>
            <a:ext cx="2817943" cy="457200"/>
          </a:xfrm>
          <a:prstGeom prst="roundRect">
            <a:avLst/>
          </a:prstGeom>
          <a:solidFill>
            <a:schemeClr val="accent3">
              <a:lumMod val="90000"/>
            </a:schemeClr>
          </a:solidFill>
          <a:ln w="28575">
            <a:noFill/>
          </a:ln>
        </p:spPr>
        <p:style>
          <a:lnRef idx="2">
            <a:schemeClr val="accent5">
              <a:hueOff val="-7132984"/>
              <a:satOff val="-742"/>
              <a:lumOff val="-19019"/>
              <a:alphaOff val="0"/>
            </a:schemeClr>
          </a:lnRef>
          <a:fillRef idx="1">
            <a:schemeClr val="accent5">
              <a:hueOff val="-7132984"/>
              <a:satOff val="-742"/>
              <a:lumOff val="-19019"/>
              <a:alphaOff val="0"/>
            </a:schemeClr>
          </a:fillRef>
          <a:effectRef idx="0">
            <a:schemeClr val="accent5">
              <a:hueOff val="-7132984"/>
              <a:satOff val="-742"/>
              <a:lumOff val="-190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</a:rPr>
              <a:t>Water Quality Protection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B04BD1F-55AE-4C1E-8516-80230B17B601}"/>
              </a:ext>
            </a:extLst>
          </p:cNvPr>
          <p:cNvSpPr/>
          <p:nvPr/>
        </p:nvSpPr>
        <p:spPr>
          <a:xfrm>
            <a:off x="214616" y="1769412"/>
            <a:ext cx="2817943" cy="457200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52832" rIns="92456" bIns="52832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chemeClr val="bg1"/>
                </a:solidFill>
              </a:rPr>
              <a:t>Water Conservation</a:t>
            </a:r>
          </a:p>
        </p:txBody>
      </p: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A3696287-5510-4441-93D6-B8621BCE6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35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066697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ight Arrow 13">
            <a:extLst>
              <a:ext uri="{FF2B5EF4-FFF2-40B4-BE49-F238E27FC236}">
                <a16:creationId xmlns:a16="http://schemas.microsoft.com/office/drawing/2014/main" id="{C764A442-F77B-4966-860A-5D8923669FE0}"/>
              </a:ext>
            </a:extLst>
          </p:cNvPr>
          <p:cNvSpPr/>
          <p:nvPr/>
        </p:nvSpPr>
        <p:spPr>
          <a:xfrm flipH="1">
            <a:off x="5428606" y="1873456"/>
            <a:ext cx="1540508" cy="64008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Muni &amp; Golf</a:t>
            </a:r>
          </a:p>
        </p:txBody>
      </p:sp>
      <p:sp>
        <p:nvSpPr>
          <p:cNvPr id="74" name="Right Arrow 13">
            <a:extLst>
              <a:ext uri="{FF2B5EF4-FFF2-40B4-BE49-F238E27FC236}">
                <a16:creationId xmlns:a16="http://schemas.microsoft.com/office/drawing/2014/main" id="{CC185B9C-3337-444B-816E-804C431B90B4}"/>
              </a:ext>
            </a:extLst>
          </p:cNvPr>
          <p:cNvSpPr/>
          <p:nvPr/>
        </p:nvSpPr>
        <p:spPr>
          <a:xfrm flipH="1">
            <a:off x="5422490" y="2256701"/>
            <a:ext cx="1540508" cy="795002"/>
          </a:xfrm>
          <a:prstGeom prst="rightArrow">
            <a:avLst/>
          </a:prstGeom>
          <a:solidFill>
            <a:schemeClr val="accent2"/>
          </a:solidFill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New Canal</a:t>
            </a:r>
          </a:p>
        </p:txBody>
      </p:sp>
      <p:sp>
        <p:nvSpPr>
          <p:cNvPr id="75" name="Down Arrow 6">
            <a:extLst>
              <a:ext uri="{FF2B5EF4-FFF2-40B4-BE49-F238E27FC236}">
                <a16:creationId xmlns:a16="http://schemas.microsoft.com/office/drawing/2014/main" id="{2338E376-C797-4FB8-AC13-3E84BB95012F}"/>
              </a:ext>
            </a:extLst>
          </p:cNvPr>
          <p:cNvSpPr/>
          <p:nvPr/>
        </p:nvSpPr>
        <p:spPr>
          <a:xfrm>
            <a:off x="7981599" y="2986920"/>
            <a:ext cx="323138" cy="1816116"/>
          </a:xfrm>
          <a:prstGeom prst="downArrow">
            <a:avLst>
              <a:gd name="adj1" fmla="val 50000"/>
              <a:gd name="adj2" fmla="val 49140"/>
            </a:avLst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WWR-GRF</a:t>
            </a:r>
          </a:p>
        </p:txBody>
      </p:sp>
      <p:sp>
        <p:nvSpPr>
          <p:cNvPr id="39" name="Down Arrow 6">
            <a:extLst>
              <a:ext uri="{FF2B5EF4-FFF2-40B4-BE49-F238E27FC236}">
                <a16:creationId xmlns:a16="http://schemas.microsoft.com/office/drawing/2014/main" id="{52D845B7-2D9F-4CC5-A294-C7490D3555AE}"/>
              </a:ext>
            </a:extLst>
          </p:cNvPr>
          <p:cNvSpPr/>
          <p:nvPr/>
        </p:nvSpPr>
        <p:spPr>
          <a:xfrm rot="10800000">
            <a:off x="4399083" y="3352270"/>
            <a:ext cx="1556598" cy="1466006"/>
          </a:xfrm>
          <a:prstGeom prst="downArrow">
            <a:avLst>
              <a:gd name="adj1" fmla="val 50000"/>
              <a:gd name="adj2" fmla="val 48504"/>
            </a:avLst>
          </a:prstGeom>
          <a:solidFill>
            <a:srgbClr val="639729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Groundwater</a:t>
            </a:r>
          </a:p>
        </p:txBody>
      </p:sp>
      <p:sp>
        <p:nvSpPr>
          <p:cNvPr id="33" name="AutoShape 3">
            <a:extLst>
              <a:ext uri="{FF2B5EF4-FFF2-40B4-BE49-F238E27FC236}">
                <a16:creationId xmlns:a16="http://schemas.microsoft.com/office/drawing/2014/main" id="{ACDD871E-A6D1-4051-915A-47B63F42A9E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603341"/>
            <a:ext cx="121920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AEC9E8-7E89-490C-AE7E-598A80EEF92F}"/>
              </a:ext>
            </a:extLst>
          </p:cNvPr>
          <p:cNvSpPr txBox="1"/>
          <p:nvPr/>
        </p:nvSpPr>
        <p:spPr>
          <a:xfrm>
            <a:off x="-4889" y="-1726"/>
            <a:ext cx="4856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Indio Subbasin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Future Scenario with Climate Change, 2045</a:t>
            </a:r>
          </a:p>
        </p:txBody>
      </p:sp>
      <p:sp>
        <p:nvSpPr>
          <p:cNvPr id="24" name="Down Arrow 6">
            <a:extLst>
              <a:ext uri="{FF2B5EF4-FFF2-40B4-BE49-F238E27FC236}">
                <a16:creationId xmlns:a16="http://schemas.microsoft.com/office/drawing/2014/main" id="{39A0273E-5B2C-4128-8F18-538676DA0B0E}"/>
              </a:ext>
            </a:extLst>
          </p:cNvPr>
          <p:cNvSpPr/>
          <p:nvPr/>
        </p:nvSpPr>
        <p:spPr>
          <a:xfrm>
            <a:off x="3579331" y="3356616"/>
            <a:ext cx="1159365" cy="1471726"/>
          </a:xfrm>
          <a:prstGeom prst="downArrow">
            <a:avLst>
              <a:gd name="adj1" fmla="val 50000"/>
              <a:gd name="adj2" fmla="val 49140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Net Return Flow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5BA76D-7281-4794-A53B-F615229C8609}"/>
              </a:ext>
            </a:extLst>
          </p:cNvPr>
          <p:cNvSpPr txBox="1"/>
          <p:nvPr/>
        </p:nvSpPr>
        <p:spPr>
          <a:xfrm>
            <a:off x="4609718" y="5468594"/>
            <a:ext cx="330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Indio Subbasin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C1FDBB74-791D-4FE3-9532-B3FB058123F8}"/>
              </a:ext>
            </a:extLst>
          </p:cNvPr>
          <p:cNvSpPr/>
          <p:nvPr/>
        </p:nvSpPr>
        <p:spPr>
          <a:xfrm>
            <a:off x="3740159" y="806187"/>
            <a:ext cx="1688447" cy="2536018"/>
          </a:xfrm>
          <a:prstGeom prst="roundRect">
            <a:avLst>
              <a:gd name="adj" fmla="val 457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Demand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Forecast</a:t>
            </a:r>
          </a:p>
        </p:txBody>
      </p:sp>
      <p:sp>
        <p:nvSpPr>
          <p:cNvPr id="46" name="Right Arrow 10">
            <a:extLst>
              <a:ext uri="{FF2B5EF4-FFF2-40B4-BE49-F238E27FC236}">
                <a16:creationId xmlns:a16="http://schemas.microsoft.com/office/drawing/2014/main" id="{3AEF02E2-6415-424F-98BA-C1F484D5BD06}"/>
              </a:ext>
            </a:extLst>
          </p:cNvPr>
          <p:cNvSpPr/>
          <p:nvPr/>
        </p:nvSpPr>
        <p:spPr>
          <a:xfrm>
            <a:off x="1365469" y="1577144"/>
            <a:ext cx="2358602" cy="482616"/>
          </a:xfrm>
          <a:prstGeom prst="rightArrow">
            <a:avLst>
              <a:gd name="adj1" fmla="val 50000"/>
              <a:gd name="adj2" fmla="val 39672"/>
            </a:avLst>
          </a:prstGeom>
          <a:solidFill>
            <a:srgbClr val="9900CC"/>
          </a:solidFill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CVWD WRP-10</a:t>
            </a:r>
          </a:p>
        </p:txBody>
      </p:sp>
      <p:sp>
        <p:nvSpPr>
          <p:cNvPr id="53" name="Down Arrow 12">
            <a:extLst>
              <a:ext uri="{FF2B5EF4-FFF2-40B4-BE49-F238E27FC236}">
                <a16:creationId xmlns:a16="http://schemas.microsoft.com/office/drawing/2014/main" id="{5421D2F2-16ED-446F-8F51-4427A6DFEA26}"/>
              </a:ext>
            </a:extLst>
          </p:cNvPr>
          <p:cNvSpPr/>
          <p:nvPr/>
        </p:nvSpPr>
        <p:spPr>
          <a:xfrm>
            <a:off x="345073" y="2242089"/>
            <a:ext cx="513112" cy="2576187"/>
          </a:xfrm>
          <a:prstGeom prst="downArrow">
            <a:avLst/>
          </a:prstGeom>
          <a:solidFill>
            <a:srgbClr val="9900CC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Wastewater Percolation</a:t>
            </a:r>
          </a:p>
        </p:txBody>
      </p:sp>
      <p:sp>
        <p:nvSpPr>
          <p:cNvPr id="56" name="Right Arrow 10">
            <a:extLst>
              <a:ext uri="{FF2B5EF4-FFF2-40B4-BE49-F238E27FC236}">
                <a16:creationId xmlns:a16="http://schemas.microsoft.com/office/drawing/2014/main" id="{4CFA70CF-56EE-49BB-91E1-E12460E99E07}"/>
              </a:ext>
            </a:extLst>
          </p:cNvPr>
          <p:cNvSpPr/>
          <p:nvPr/>
        </p:nvSpPr>
        <p:spPr>
          <a:xfrm>
            <a:off x="1614767" y="1108510"/>
            <a:ext cx="2131732" cy="300585"/>
          </a:xfrm>
          <a:prstGeom prst="rightArrow">
            <a:avLst/>
          </a:prstGeom>
          <a:solidFill>
            <a:srgbClr val="9900CC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DWA WRP</a:t>
            </a:r>
          </a:p>
        </p:txBody>
      </p:sp>
      <p:sp>
        <p:nvSpPr>
          <p:cNvPr id="57" name="Right Arrow 10">
            <a:extLst>
              <a:ext uri="{FF2B5EF4-FFF2-40B4-BE49-F238E27FC236}">
                <a16:creationId xmlns:a16="http://schemas.microsoft.com/office/drawing/2014/main" id="{FCD6DBA1-570A-4702-9D92-B3CC4D4B06A2}"/>
              </a:ext>
            </a:extLst>
          </p:cNvPr>
          <p:cNvSpPr/>
          <p:nvPr/>
        </p:nvSpPr>
        <p:spPr>
          <a:xfrm>
            <a:off x="1537067" y="1367879"/>
            <a:ext cx="2209432" cy="296365"/>
          </a:xfrm>
          <a:prstGeom prst="rightArrow">
            <a:avLst/>
          </a:prstGeom>
          <a:solidFill>
            <a:srgbClr val="9900CC"/>
          </a:solidFill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CVWD WRP-7</a:t>
            </a:r>
          </a:p>
        </p:txBody>
      </p:sp>
      <p:sp>
        <p:nvSpPr>
          <p:cNvPr id="58" name="Right Arrow 10">
            <a:extLst>
              <a:ext uri="{FF2B5EF4-FFF2-40B4-BE49-F238E27FC236}">
                <a16:creationId xmlns:a16="http://schemas.microsoft.com/office/drawing/2014/main" id="{C1496064-4E23-46B5-8DAD-FAC9A045058B}"/>
              </a:ext>
            </a:extLst>
          </p:cNvPr>
          <p:cNvSpPr/>
          <p:nvPr/>
        </p:nvSpPr>
        <p:spPr>
          <a:xfrm>
            <a:off x="1387897" y="1988923"/>
            <a:ext cx="2358602" cy="283464"/>
          </a:xfrm>
          <a:prstGeom prst="rightArrow">
            <a:avLst>
              <a:gd name="adj1" fmla="val 50000"/>
              <a:gd name="adj2" fmla="val 39672"/>
            </a:avLst>
          </a:prstGeom>
          <a:solidFill>
            <a:srgbClr val="9900CC"/>
          </a:solidFill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Valley SD WRP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BB7226A-9308-44C7-B5C6-81BA59247164}"/>
              </a:ext>
            </a:extLst>
          </p:cNvPr>
          <p:cNvSpPr/>
          <p:nvPr/>
        </p:nvSpPr>
        <p:spPr>
          <a:xfrm>
            <a:off x="467869" y="1121470"/>
            <a:ext cx="1179576" cy="1135231"/>
          </a:xfrm>
          <a:prstGeom prst="rect">
            <a:avLst/>
          </a:prstGeom>
          <a:solidFill>
            <a:srgbClr val="9900CC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Wastewater</a:t>
            </a:r>
          </a:p>
        </p:txBody>
      </p:sp>
      <p:sp>
        <p:nvSpPr>
          <p:cNvPr id="60" name="Right Arrow 8">
            <a:extLst>
              <a:ext uri="{FF2B5EF4-FFF2-40B4-BE49-F238E27FC236}">
                <a16:creationId xmlns:a16="http://schemas.microsoft.com/office/drawing/2014/main" id="{5D1A950E-967D-46A3-9AD2-13B8BBA19CAC}"/>
              </a:ext>
            </a:extLst>
          </p:cNvPr>
          <p:cNvSpPr/>
          <p:nvPr/>
        </p:nvSpPr>
        <p:spPr>
          <a:xfrm rot="5400000">
            <a:off x="-868543" y="3978833"/>
            <a:ext cx="3817926" cy="373665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Discharge to CVSC</a:t>
            </a:r>
          </a:p>
        </p:txBody>
      </p:sp>
      <p:sp>
        <p:nvSpPr>
          <p:cNvPr id="67" name="Right Arrow 13">
            <a:extLst>
              <a:ext uri="{FF2B5EF4-FFF2-40B4-BE49-F238E27FC236}">
                <a16:creationId xmlns:a16="http://schemas.microsoft.com/office/drawing/2014/main" id="{18D7B0F2-F828-4325-9356-AB3284124888}"/>
              </a:ext>
            </a:extLst>
          </p:cNvPr>
          <p:cNvSpPr/>
          <p:nvPr/>
        </p:nvSpPr>
        <p:spPr>
          <a:xfrm flipH="1">
            <a:off x="5430762" y="379661"/>
            <a:ext cx="1556597" cy="171213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Agriculture</a:t>
            </a:r>
          </a:p>
        </p:txBody>
      </p:sp>
      <p:sp>
        <p:nvSpPr>
          <p:cNvPr id="68" name="Down Arrow 6">
            <a:extLst>
              <a:ext uri="{FF2B5EF4-FFF2-40B4-BE49-F238E27FC236}">
                <a16:creationId xmlns:a16="http://schemas.microsoft.com/office/drawing/2014/main" id="{CD0662F4-4E3B-4F24-A432-1A78532A5B54}"/>
              </a:ext>
            </a:extLst>
          </p:cNvPr>
          <p:cNvSpPr/>
          <p:nvPr/>
        </p:nvSpPr>
        <p:spPr>
          <a:xfrm>
            <a:off x="6621275" y="3002472"/>
            <a:ext cx="704088" cy="1816116"/>
          </a:xfrm>
          <a:prstGeom prst="downArrow">
            <a:avLst>
              <a:gd name="adj1" fmla="val 50000"/>
              <a:gd name="adj2" fmla="val 4914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TEL-GRF</a:t>
            </a:r>
          </a:p>
        </p:txBody>
      </p:sp>
      <p:sp>
        <p:nvSpPr>
          <p:cNvPr id="69" name="Down Arrow 6">
            <a:extLst>
              <a:ext uri="{FF2B5EF4-FFF2-40B4-BE49-F238E27FC236}">
                <a16:creationId xmlns:a16="http://schemas.microsoft.com/office/drawing/2014/main" id="{CE3965A0-6244-42C2-93C4-96674F93BF41}"/>
              </a:ext>
            </a:extLst>
          </p:cNvPr>
          <p:cNvSpPr/>
          <p:nvPr/>
        </p:nvSpPr>
        <p:spPr>
          <a:xfrm>
            <a:off x="7475655" y="3002472"/>
            <a:ext cx="324714" cy="1816116"/>
          </a:xfrm>
          <a:prstGeom prst="downArrow">
            <a:avLst>
              <a:gd name="adj1" fmla="val 50000"/>
              <a:gd name="adj2" fmla="val 49140"/>
            </a:avLst>
          </a:prstGeom>
          <a:solidFill>
            <a:schemeClr val="accent2"/>
          </a:solidFill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PD-GRF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1632C55-A1D9-43F4-A048-FD52A024C11B}"/>
              </a:ext>
            </a:extLst>
          </p:cNvPr>
          <p:cNvSpPr/>
          <p:nvPr/>
        </p:nvSpPr>
        <p:spPr>
          <a:xfrm>
            <a:off x="6796472" y="809254"/>
            <a:ext cx="1688447" cy="2213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Colorado River</a:t>
            </a:r>
          </a:p>
        </p:txBody>
      </p:sp>
      <p:sp>
        <p:nvSpPr>
          <p:cNvPr id="77" name="Octagon 76">
            <a:extLst>
              <a:ext uri="{FF2B5EF4-FFF2-40B4-BE49-F238E27FC236}">
                <a16:creationId xmlns:a16="http://schemas.microsoft.com/office/drawing/2014/main" id="{BEE72EDF-3760-4765-8B06-D2F7C9136A8D}"/>
              </a:ext>
            </a:extLst>
          </p:cNvPr>
          <p:cNvSpPr/>
          <p:nvPr/>
        </p:nvSpPr>
        <p:spPr>
          <a:xfrm>
            <a:off x="0" y="6074627"/>
            <a:ext cx="12192000" cy="790199"/>
          </a:xfrm>
          <a:prstGeom prst="octag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Salton Sea</a:t>
            </a:r>
          </a:p>
        </p:txBody>
      </p:sp>
      <p:sp>
        <p:nvSpPr>
          <p:cNvPr id="80" name="Down Arrow 9">
            <a:extLst>
              <a:ext uri="{FF2B5EF4-FFF2-40B4-BE49-F238E27FC236}">
                <a16:creationId xmlns:a16="http://schemas.microsoft.com/office/drawing/2014/main" id="{83A22361-2D57-4082-84FE-1AB5815B9A41}"/>
              </a:ext>
            </a:extLst>
          </p:cNvPr>
          <p:cNvSpPr/>
          <p:nvPr/>
        </p:nvSpPr>
        <p:spPr>
          <a:xfrm>
            <a:off x="10760096" y="2982498"/>
            <a:ext cx="503854" cy="1826002"/>
          </a:xfrm>
          <a:prstGeom prst="downArrow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WWR-GRF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9A2AB2F-109A-4FB4-A4BE-61CFA0AEC5BF}"/>
              </a:ext>
            </a:extLst>
          </p:cNvPr>
          <p:cNvSpPr txBox="1"/>
          <p:nvPr/>
        </p:nvSpPr>
        <p:spPr>
          <a:xfrm rot="5400000">
            <a:off x="10189100" y="1966904"/>
            <a:ext cx="1665612" cy="405527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>
            <a:defPPr>
              <a:defRPr lang="en-US"/>
            </a:defPPr>
            <a:lvl1pPr algn="ctr">
              <a:defRPr sz="1400" b="1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Delta Conveyance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Facility</a:t>
            </a:r>
          </a:p>
        </p:txBody>
      </p:sp>
      <p:sp>
        <p:nvSpPr>
          <p:cNvPr id="82" name="Down Arrow 9">
            <a:extLst>
              <a:ext uri="{FF2B5EF4-FFF2-40B4-BE49-F238E27FC236}">
                <a16:creationId xmlns:a16="http://schemas.microsoft.com/office/drawing/2014/main" id="{4CFE2EB9-D4DA-4C3A-B34C-3F5AE1BA9022}"/>
              </a:ext>
            </a:extLst>
          </p:cNvPr>
          <p:cNvSpPr/>
          <p:nvPr/>
        </p:nvSpPr>
        <p:spPr>
          <a:xfrm>
            <a:off x="9841959" y="3009261"/>
            <a:ext cx="292307" cy="1809736"/>
          </a:xfrm>
          <a:prstGeom prst="downArrow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WWR-GRF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A7D6E82-8A74-4FE9-8409-42D0265A1798}"/>
              </a:ext>
            </a:extLst>
          </p:cNvPr>
          <p:cNvSpPr txBox="1"/>
          <p:nvPr/>
        </p:nvSpPr>
        <p:spPr>
          <a:xfrm rot="5400000">
            <a:off x="9145459" y="1974335"/>
            <a:ext cx="1680473" cy="405525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>
            <a:defPPr>
              <a:defRPr lang="en-US"/>
            </a:defPPr>
            <a:lvl1pPr algn="ctr">
              <a:defRPr sz="1400" b="1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Lake Perris Seepage</a:t>
            </a:r>
          </a:p>
        </p:txBody>
      </p:sp>
      <p:sp>
        <p:nvSpPr>
          <p:cNvPr id="84" name="Down Arrow 9">
            <a:extLst>
              <a:ext uri="{FF2B5EF4-FFF2-40B4-BE49-F238E27FC236}">
                <a16:creationId xmlns:a16="http://schemas.microsoft.com/office/drawing/2014/main" id="{A291133F-37DE-442A-936D-3108D4E089BD}"/>
              </a:ext>
            </a:extLst>
          </p:cNvPr>
          <p:cNvSpPr/>
          <p:nvPr/>
        </p:nvSpPr>
        <p:spPr>
          <a:xfrm>
            <a:off x="10313954" y="2983134"/>
            <a:ext cx="365760" cy="1834075"/>
          </a:xfrm>
          <a:prstGeom prst="downArrow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WWR-GRF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5ECA677-C2DC-48A9-826F-D130C8D27218}"/>
              </a:ext>
            </a:extLst>
          </p:cNvPr>
          <p:cNvSpPr txBox="1"/>
          <p:nvPr/>
        </p:nvSpPr>
        <p:spPr>
          <a:xfrm rot="5400000">
            <a:off x="9664595" y="1966906"/>
            <a:ext cx="1665612" cy="405526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>
            <a:defPPr>
              <a:defRPr lang="en-US"/>
            </a:defPPr>
            <a:lvl1pPr algn="ctr">
              <a:defRPr sz="1400" b="1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Sites Reservoir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F09A08B-683C-4754-8174-AFA14DCF9739}"/>
              </a:ext>
            </a:extLst>
          </p:cNvPr>
          <p:cNvSpPr/>
          <p:nvPr/>
        </p:nvSpPr>
        <p:spPr>
          <a:xfrm>
            <a:off x="8663434" y="1353128"/>
            <a:ext cx="997403" cy="1656134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SWP Exchange Water</a:t>
            </a:r>
          </a:p>
        </p:txBody>
      </p:sp>
      <p:sp>
        <p:nvSpPr>
          <p:cNvPr id="87" name="Down Arrow 6">
            <a:extLst>
              <a:ext uri="{FF2B5EF4-FFF2-40B4-BE49-F238E27FC236}">
                <a16:creationId xmlns:a16="http://schemas.microsoft.com/office/drawing/2014/main" id="{9942C63F-2495-4D5A-B292-67839DEC9EA4}"/>
              </a:ext>
            </a:extLst>
          </p:cNvPr>
          <p:cNvSpPr/>
          <p:nvPr/>
        </p:nvSpPr>
        <p:spPr>
          <a:xfrm>
            <a:off x="8772851" y="3003411"/>
            <a:ext cx="773528" cy="1816116"/>
          </a:xfrm>
          <a:prstGeom prst="downArrow">
            <a:avLst>
              <a:gd name="adj1" fmla="val 50000"/>
              <a:gd name="adj2" fmla="val 49140"/>
            </a:avLst>
          </a:prstGeom>
          <a:solidFill>
            <a:schemeClr val="accent3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WWR-GRF</a:t>
            </a:r>
          </a:p>
        </p:txBody>
      </p:sp>
      <p:sp>
        <p:nvSpPr>
          <p:cNvPr id="88" name="Right Arrow 8">
            <a:extLst>
              <a:ext uri="{FF2B5EF4-FFF2-40B4-BE49-F238E27FC236}">
                <a16:creationId xmlns:a16="http://schemas.microsoft.com/office/drawing/2014/main" id="{48BD3AEF-1227-4510-B5FA-D41EEBE80379}"/>
              </a:ext>
            </a:extLst>
          </p:cNvPr>
          <p:cNvSpPr/>
          <p:nvPr/>
        </p:nvSpPr>
        <p:spPr>
          <a:xfrm>
            <a:off x="-15955" y="5017952"/>
            <a:ext cx="1785794" cy="610937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Subsurface Inflow</a:t>
            </a:r>
          </a:p>
        </p:txBody>
      </p:sp>
      <p:sp>
        <p:nvSpPr>
          <p:cNvPr id="91" name="Right Arrow 8">
            <a:extLst>
              <a:ext uri="{FF2B5EF4-FFF2-40B4-BE49-F238E27FC236}">
                <a16:creationId xmlns:a16="http://schemas.microsoft.com/office/drawing/2014/main" id="{59A1E7C3-EADC-4841-985B-ACDF831183DA}"/>
              </a:ext>
            </a:extLst>
          </p:cNvPr>
          <p:cNvSpPr/>
          <p:nvPr/>
        </p:nvSpPr>
        <p:spPr>
          <a:xfrm>
            <a:off x="10422161" y="5073584"/>
            <a:ext cx="1785794" cy="555306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Subsurface Outflow</a:t>
            </a:r>
          </a:p>
        </p:txBody>
      </p:sp>
      <p:sp>
        <p:nvSpPr>
          <p:cNvPr id="92" name="Right Arrow 8">
            <a:extLst>
              <a:ext uri="{FF2B5EF4-FFF2-40B4-BE49-F238E27FC236}">
                <a16:creationId xmlns:a16="http://schemas.microsoft.com/office/drawing/2014/main" id="{E945C570-F688-4A55-8EB0-1197294053E0}"/>
              </a:ext>
            </a:extLst>
          </p:cNvPr>
          <p:cNvSpPr/>
          <p:nvPr/>
        </p:nvSpPr>
        <p:spPr>
          <a:xfrm rot="5400000">
            <a:off x="3833639" y="4929621"/>
            <a:ext cx="1256351" cy="1033664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Drain Flow </a:t>
            </a:r>
          </a:p>
        </p:txBody>
      </p:sp>
      <p:sp>
        <p:nvSpPr>
          <p:cNvPr id="93" name="Right Arrow 8">
            <a:extLst>
              <a:ext uri="{FF2B5EF4-FFF2-40B4-BE49-F238E27FC236}">
                <a16:creationId xmlns:a16="http://schemas.microsoft.com/office/drawing/2014/main" id="{8C5346F3-C305-46A0-B696-A0219479C6CC}"/>
              </a:ext>
            </a:extLst>
          </p:cNvPr>
          <p:cNvSpPr/>
          <p:nvPr/>
        </p:nvSpPr>
        <p:spPr>
          <a:xfrm rot="16200000">
            <a:off x="10046365" y="3124399"/>
            <a:ext cx="2997099" cy="371067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Evapotranspiration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5CE9EAC-C48D-48A0-9303-FB4A057DC30B}"/>
              </a:ext>
            </a:extLst>
          </p:cNvPr>
          <p:cNvSpPr txBox="1"/>
          <p:nvPr/>
        </p:nvSpPr>
        <p:spPr>
          <a:xfrm>
            <a:off x="1582803" y="945901"/>
            <a:ext cx="1084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Water Reuse</a:t>
            </a:r>
          </a:p>
        </p:txBody>
      </p:sp>
      <p:sp>
        <p:nvSpPr>
          <p:cNvPr id="45" name="Right Arrow 8">
            <a:extLst>
              <a:ext uri="{FF2B5EF4-FFF2-40B4-BE49-F238E27FC236}">
                <a16:creationId xmlns:a16="http://schemas.microsoft.com/office/drawing/2014/main" id="{51FA0D96-A3F3-4B7A-8061-46D2C0DDF246}"/>
              </a:ext>
            </a:extLst>
          </p:cNvPr>
          <p:cNvSpPr/>
          <p:nvPr/>
        </p:nvSpPr>
        <p:spPr>
          <a:xfrm rot="5400000">
            <a:off x="1720900" y="4564445"/>
            <a:ext cx="2693639" cy="326724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Outflow to Salton Sea</a:t>
            </a:r>
          </a:p>
        </p:txBody>
      </p:sp>
      <p:sp>
        <p:nvSpPr>
          <p:cNvPr id="47" name="Down Arrow 9">
            <a:extLst>
              <a:ext uri="{FF2B5EF4-FFF2-40B4-BE49-F238E27FC236}">
                <a16:creationId xmlns:a16="http://schemas.microsoft.com/office/drawing/2014/main" id="{27900359-2B9A-42D0-896D-FD1D00374A37}"/>
              </a:ext>
            </a:extLst>
          </p:cNvPr>
          <p:cNvSpPr/>
          <p:nvPr/>
        </p:nvSpPr>
        <p:spPr>
          <a:xfrm>
            <a:off x="1931784" y="3356615"/>
            <a:ext cx="731520" cy="1455129"/>
          </a:xfrm>
          <a:prstGeom prst="down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Watershed Runoff</a:t>
            </a:r>
          </a:p>
        </p:txBody>
      </p:sp>
      <p:sp>
        <p:nvSpPr>
          <p:cNvPr id="48" name="Right Arrow 8">
            <a:extLst>
              <a:ext uri="{FF2B5EF4-FFF2-40B4-BE49-F238E27FC236}">
                <a16:creationId xmlns:a16="http://schemas.microsoft.com/office/drawing/2014/main" id="{8DF9CC8C-98A1-43A5-8A36-73F72D6F32BB}"/>
              </a:ext>
            </a:extLst>
          </p:cNvPr>
          <p:cNvSpPr/>
          <p:nvPr/>
        </p:nvSpPr>
        <p:spPr>
          <a:xfrm rot="5400000">
            <a:off x="2008736" y="3899930"/>
            <a:ext cx="1451870" cy="365237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Diversion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18CC6B6-B4D3-40CD-A11E-33C2E438FB31}"/>
              </a:ext>
            </a:extLst>
          </p:cNvPr>
          <p:cNvSpPr/>
          <p:nvPr/>
        </p:nvSpPr>
        <p:spPr>
          <a:xfrm>
            <a:off x="2109634" y="2321925"/>
            <a:ext cx="1052628" cy="105906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Surface Water</a:t>
            </a:r>
          </a:p>
        </p:txBody>
      </p:sp>
    </p:spTree>
    <p:extLst>
      <p:ext uri="{BB962C8B-B14F-4D97-AF65-F5344CB8AC3E}">
        <p14:creationId xmlns:p14="http://schemas.microsoft.com/office/powerpoint/2010/main" val="4185200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ight Arrow 13">
            <a:extLst>
              <a:ext uri="{FF2B5EF4-FFF2-40B4-BE49-F238E27FC236}">
                <a16:creationId xmlns:a16="http://schemas.microsoft.com/office/drawing/2014/main" id="{313B87CF-1962-4B9C-8671-2937320965CB}"/>
              </a:ext>
            </a:extLst>
          </p:cNvPr>
          <p:cNvSpPr/>
          <p:nvPr/>
        </p:nvSpPr>
        <p:spPr>
          <a:xfrm flipH="1">
            <a:off x="5430762" y="379661"/>
            <a:ext cx="1556597" cy="171213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Agriculture</a:t>
            </a:r>
          </a:p>
        </p:txBody>
      </p:sp>
      <p:sp>
        <p:nvSpPr>
          <p:cNvPr id="74" name="Right Arrow 13">
            <a:extLst>
              <a:ext uri="{FF2B5EF4-FFF2-40B4-BE49-F238E27FC236}">
                <a16:creationId xmlns:a16="http://schemas.microsoft.com/office/drawing/2014/main" id="{8B0692F9-C2E6-42D1-B4ED-22FFF0F4C803}"/>
              </a:ext>
            </a:extLst>
          </p:cNvPr>
          <p:cNvSpPr/>
          <p:nvPr/>
        </p:nvSpPr>
        <p:spPr>
          <a:xfrm flipH="1">
            <a:off x="5428606" y="2038925"/>
            <a:ext cx="1540508" cy="64008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Muni &amp; Golf</a:t>
            </a:r>
          </a:p>
        </p:txBody>
      </p:sp>
      <p:sp>
        <p:nvSpPr>
          <p:cNvPr id="75" name="Right Arrow 13">
            <a:extLst>
              <a:ext uri="{FF2B5EF4-FFF2-40B4-BE49-F238E27FC236}">
                <a16:creationId xmlns:a16="http://schemas.microsoft.com/office/drawing/2014/main" id="{6F533629-3A7C-4950-A97F-C9C13F031103}"/>
              </a:ext>
            </a:extLst>
          </p:cNvPr>
          <p:cNvSpPr/>
          <p:nvPr/>
        </p:nvSpPr>
        <p:spPr>
          <a:xfrm flipH="1">
            <a:off x="5422490" y="2430879"/>
            <a:ext cx="1540508" cy="795002"/>
          </a:xfrm>
          <a:prstGeom prst="rightArrow">
            <a:avLst/>
          </a:prstGeom>
          <a:solidFill>
            <a:schemeClr val="accent2"/>
          </a:solidFill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New Canal</a:t>
            </a:r>
          </a:p>
        </p:txBody>
      </p:sp>
      <p:sp>
        <p:nvSpPr>
          <p:cNvPr id="76" name="Right Arrow 13">
            <a:extLst>
              <a:ext uri="{FF2B5EF4-FFF2-40B4-BE49-F238E27FC236}">
                <a16:creationId xmlns:a16="http://schemas.microsoft.com/office/drawing/2014/main" id="{DAC987AB-BA9A-489C-8A81-866DC81E917F}"/>
              </a:ext>
            </a:extLst>
          </p:cNvPr>
          <p:cNvSpPr/>
          <p:nvPr/>
        </p:nvSpPr>
        <p:spPr>
          <a:xfrm flipH="1">
            <a:off x="5432811" y="1624739"/>
            <a:ext cx="1540508" cy="640080"/>
          </a:xfrm>
          <a:prstGeom prst="rightArrow">
            <a:avLst/>
          </a:prstGeom>
          <a:solidFill>
            <a:schemeClr val="accent2"/>
          </a:solidFill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Expanded Ag</a:t>
            </a:r>
          </a:p>
        </p:txBody>
      </p:sp>
      <p:sp>
        <p:nvSpPr>
          <p:cNvPr id="77" name="Down Arrow 6">
            <a:extLst>
              <a:ext uri="{FF2B5EF4-FFF2-40B4-BE49-F238E27FC236}">
                <a16:creationId xmlns:a16="http://schemas.microsoft.com/office/drawing/2014/main" id="{307B8263-7D27-42BD-A5B6-3D2E88834167}"/>
              </a:ext>
            </a:extLst>
          </p:cNvPr>
          <p:cNvSpPr/>
          <p:nvPr/>
        </p:nvSpPr>
        <p:spPr>
          <a:xfrm>
            <a:off x="7981599" y="2986920"/>
            <a:ext cx="323138" cy="1816116"/>
          </a:xfrm>
          <a:prstGeom prst="downArrow">
            <a:avLst>
              <a:gd name="adj1" fmla="val 50000"/>
              <a:gd name="adj2" fmla="val 49140"/>
            </a:avLst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WWR-GRF</a:t>
            </a:r>
          </a:p>
        </p:txBody>
      </p:sp>
      <p:sp>
        <p:nvSpPr>
          <p:cNvPr id="78" name="Down Arrow 6">
            <a:extLst>
              <a:ext uri="{FF2B5EF4-FFF2-40B4-BE49-F238E27FC236}">
                <a16:creationId xmlns:a16="http://schemas.microsoft.com/office/drawing/2014/main" id="{001C509C-6312-4BFB-BA6F-2B5C981F71FD}"/>
              </a:ext>
            </a:extLst>
          </p:cNvPr>
          <p:cNvSpPr/>
          <p:nvPr/>
        </p:nvSpPr>
        <p:spPr>
          <a:xfrm>
            <a:off x="7472576" y="2986920"/>
            <a:ext cx="323138" cy="1816116"/>
          </a:xfrm>
          <a:prstGeom prst="downArrow">
            <a:avLst>
              <a:gd name="adj1" fmla="val 50000"/>
              <a:gd name="adj2" fmla="val 49140"/>
            </a:avLst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PD-GRF</a:t>
            </a:r>
          </a:p>
        </p:txBody>
      </p:sp>
      <p:sp>
        <p:nvSpPr>
          <p:cNvPr id="39" name="Down Arrow 6">
            <a:extLst>
              <a:ext uri="{FF2B5EF4-FFF2-40B4-BE49-F238E27FC236}">
                <a16:creationId xmlns:a16="http://schemas.microsoft.com/office/drawing/2014/main" id="{52D845B7-2D9F-4CC5-A294-C7490D3555AE}"/>
              </a:ext>
            </a:extLst>
          </p:cNvPr>
          <p:cNvSpPr/>
          <p:nvPr/>
        </p:nvSpPr>
        <p:spPr>
          <a:xfrm rot="10800000">
            <a:off x="4399083" y="3361885"/>
            <a:ext cx="1556598" cy="1456391"/>
          </a:xfrm>
          <a:prstGeom prst="downArrow">
            <a:avLst>
              <a:gd name="adj1" fmla="val 50000"/>
              <a:gd name="adj2" fmla="val 48504"/>
            </a:avLst>
          </a:prstGeom>
          <a:solidFill>
            <a:srgbClr val="639729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Groundwater</a:t>
            </a:r>
          </a:p>
        </p:txBody>
      </p:sp>
      <p:sp>
        <p:nvSpPr>
          <p:cNvPr id="33" name="AutoShape 3">
            <a:extLst>
              <a:ext uri="{FF2B5EF4-FFF2-40B4-BE49-F238E27FC236}">
                <a16:creationId xmlns:a16="http://schemas.microsoft.com/office/drawing/2014/main" id="{ACDD871E-A6D1-4051-915A-47B63F42A9E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603341"/>
            <a:ext cx="121920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AEC9E8-7E89-490C-AE7E-598A80EEF92F}"/>
              </a:ext>
            </a:extLst>
          </p:cNvPr>
          <p:cNvSpPr txBox="1"/>
          <p:nvPr/>
        </p:nvSpPr>
        <p:spPr>
          <a:xfrm>
            <a:off x="0" y="-2548"/>
            <a:ext cx="7725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Indio Subbasin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Future Scenario with Expanded Agriculture and Climate Change, 2045</a:t>
            </a:r>
          </a:p>
        </p:txBody>
      </p:sp>
      <p:sp>
        <p:nvSpPr>
          <p:cNvPr id="24" name="Down Arrow 6">
            <a:extLst>
              <a:ext uri="{FF2B5EF4-FFF2-40B4-BE49-F238E27FC236}">
                <a16:creationId xmlns:a16="http://schemas.microsoft.com/office/drawing/2014/main" id="{39A0273E-5B2C-4128-8F18-538676DA0B0E}"/>
              </a:ext>
            </a:extLst>
          </p:cNvPr>
          <p:cNvSpPr/>
          <p:nvPr/>
        </p:nvSpPr>
        <p:spPr>
          <a:xfrm>
            <a:off x="3579331" y="3356615"/>
            <a:ext cx="1159365" cy="1470713"/>
          </a:xfrm>
          <a:prstGeom prst="downArrow">
            <a:avLst>
              <a:gd name="adj1" fmla="val 50000"/>
              <a:gd name="adj2" fmla="val 49140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Net Return Flow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5BA76D-7281-4794-A53B-F615229C8609}"/>
              </a:ext>
            </a:extLst>
          </p:cNvPr>
          <p:cNvSpPr txBox="1"/>
          <p:nvPr/>
        </p:nvSpPr>
        <p:spPr>
          <a:xfrm>
            <a:off x="4609718" y="5468594"/>
            <a:ext cx="330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Indio Subbasin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AC04BC4F-114D-4D1F-9EC8-F910C235B418}"/>
              </a:ext>
            </a:extLst>
          </p:cNvPr>
          <p:cNvSpPr/>
          <p:nvPr/>
        </p:nvSpPr>
        <p:spPr>
          <a:xfrm>
            <a:off x="3740159" y="805364"/>
            <a:ext cx="1688447" cy="2556521"/>
          </a:xfrm>
          <a:prstGeom prst="roundRect">
            <a:avLst>
              <a:gd name="adj" fmla="val 457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Demand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Forecast</a:t>
            </a:r>
          </a:p>
        </p:txBody>
      </p:sp>
      <p:sp>
        <p:nvSpPr>
          <p:cNvPr id="59" name="Right Arrow 10">
            <a:extLst>
              <a:ext uri="{FF2B5EF4-FFF2-40B4-BE49-F238E27FC236}">
                <a16:creationId xmlns:a16="http://schemas.microsoft.com/office/drawing/2014/main" id="{3375055A-2A26-460F-99D0-53BB89E927E2}"/>
              </a:ext>
            </a:extLst>
          </p:cNvPr>
          <p:cNvSpPr/>
          <p:nvPr/>
        </p:nvSpPr>
        <p:spPr>
          <a:xfrm>
            <a:off x="1365469" y="1577144"/>
            <a:ext cx="2358602" cy="482616"/>
          </a:xfrm>
          <a:prstGeom prst="rightArrow">
            <a:avLst>
              <a:gd name="adj1" fmla="val 50000"/>
              <a:gd name="adj2" fmla="val 39672"/>
            </a:avLst>
          </a:prstGeom>
          <a:solidFill>
            <a:srgbClr val="9900CC"/>
          </a:solidFill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CVWD WRP-10</a:t>
            </a:r>
          </a:p>
        </p:txBody>
      </p:sp>
      <p:sp>
        <p:nvSpPr>
          <p:cNvPr id="60" name="Down Arrow 12">
            <a:extLst>
              <a:ext uri="{FF2B5EF4-FFF2-40B4-BE49-F238E27FC236}">
                <a16:creationId xmlns:a16="http://schemas.microsoft.com/office/drawing/2014/main" id="{AB90E9FA-63DE-4077-968D-CA43D1448F70}"/>
              </a:ext>
            </a:extLst>
          </p:cNvPr>
          <p:cNvSpPr/>
          <p:nvPr/>
        </p:nvSpPr>
        <p:spPr>
          <a:xfrm>
            <a:off x="345073" y="2242089"/>
            <a:ext cx="513112" cy="2576187"/>
          </a:xfrm>
          <a:prstGeom prst="downArrow">
            <a:avLst/>
          </a:prstGeom>
          <a:solidFill>
            <a:srgbClr val="9900CC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Wastewater Percolation</a:t>
            </a:r>
          </a:p>
        </p:txBody>
      </p:sp>
      <p:sp>
        <p:nvSpPr>
          <p:cNvPr id="61" name="Right Arrow 10">
            <a:extLst>
              <a:ext uri="{FF2B5EF4-FFF2-40B4-BE49-F238E27FC236}">
                <a16:creationId xmlns:a16="http://schemas.microsoft.com/office/drawing/2014/main" id="{10508A17-3104-42F0-90DA-9EA2E5258784}"/>
              </a:ext>
            </a:extLst>
          </p:cNvPr>
          <p:cNvSpPr/>
          <p:nvPr/>
        </p:nvSpPr>
        <p:spPr>
          <a:xfrm>
            <a:off x="1614767" y="1108510"/>
            <a:ext cx="2131732" cy="300585"/>
          </a:xfrm>
          <a:prstGeom prst="rightArrow">
            <a:avLst/>
          </a:prstGeom>
          <a:solidFill>
            <a:srgbClr val="9900CC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DWA WRP</a:t>
            </a:r>
          </a:p>
        </p:txBody>
      </p:sp>
      <p:sp>
        <p:nvSpPr>
          <p:cNvPr id="62" name="Right Arrow 10">
            <a:extLst>
              <a:ext uri="{FF2B5EF4-FFF2-40B4-BE49-F238E27FC236}">
                <a16:creationId xmlns:a16="http://schemas.microsoft.com/office/drawing/2014/main" id="{C3951EAA-7343-44CB-856B-5CE3C5CD5395}"/>
              </a:ext>
            </a:extLst>
          </p:cNvPr>
          <p:cNvSpPr/>
          <p:nvPr/>
        </p:nvSpPr>
        <p:spPr>
          <a:xfrm>
            <a:off x="1537067" y="1367879"/>
            <a:ext cx="2209432" cy="296365"/>
          </a:xfrm>
          <a:prstGeom prst="rightArrow">
            <a:avLst/>
          </a:prstGeom>
          <a:solidFill>
            <a:srgbClr val="9900CC"/>
          </a:solidFill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CVWD WRP-7</a:t>
            </a:r>
          </a:p>
        </p:txBody>
      </p:sp>
      <p:sp>
        <p:nvSpPr>
          <p:cNvPr id="63" name="Right Arrow 10">
            <a:extLst>
              <a:ext uri="{FF2B5EF4-FFF2-40B4-BE49-F238E27FC236}">
                <a16:creationId xmlns:a16="http://schemas.microsoft.com/office/drawing/2014/main" id="{1CD52DA8-C438-49D3-8C56-1CD5A7D01569}"/>
              </a:ext>
            </a:extLst>
          </p:cNvPr>
          <p:cNvSpPr/>
          <p:nvPr/>
        </p:nvSpPr>
        <p:spPr>
          <a:xfrm>
            <a:off x="1387897" y="1988923"/>
            <a:ext cx="2358602" cy="283464"/>
          </a:xfrm>
          <a:prstGeom prst="rightArrow">
            <a:avLst>
              <a:gd name="adj1" fmla="val 50000"/>
              <a:gd name="adj2" fmla="val 39672"/>
            </a:avLst>
          </a:prstGeom>
          <a:solidFill>
            <a:srgbClr val="9900CC"/>
          </a:solidFill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Valley SD WRP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4A74EB0-52D5-4A23-93AF-7BF822A5BD86}"/>
              </a:ext>
            </a:extLst>
          </p:cNvPr>
          <p:cNvSpPr/>
          <p:nvPr/>
        </p:nvSpPr>
        <p:spPr>
          <a:xfrm>
            <a:off x="467869" y="1121470"/>
            <a:ext cx="1179576" cy="1135231"/>
          </a:xfrm>
          <a:prstGeom prst="rect">
            <a:avLst/>
          </a:prstGeom>
          <a:solidFill>
            <a:srgbClr val="9900CC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Wastewater</a:t>
            </a:r>
          </a:p>
        </p:txBody>
      </p:sp>
      <p:sp>
        <p:nvSpPr>
          <p:cNvPr id="65" name="Right Arrow 8">
            <a:extLst>
              <a:ext uri="{FF2B5EF4-FFF2-40B4-BE49-F238E27FC236}">
                <a16:creationId xmlns:a16="http://schemas.microsoft.com/office/drawing/2014/main" id="{01AA4739-CA51-4C89-8665-137EF95E099C}"/>
              </a:ext>
            </a:extLst>
          </p:cNvPr>
          <p:cNvSpPr/>
          <p:nvPr/>
        </p:nvSpPr>
        <p:spPr>
          <a:xfrm rot="5400000">
            <a:off x="-868543" y="3978833"/>
            <a:ext cx="3817926" cy="373665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Discharge to CVSC</a:t>
            </a:r>
          </a:p>
        </p:txBody>
      </p:sp>
      <p:sp>
        <p:nvSpPr>
          <p:cNvPr id="67" name="Down Arrow 6">
            <a:extLst>
              <a:ext uri="{FF2B5EF4-FFF2-40B4-BE49-F238E27FC236}">
                <a16:creationId xmlns:a16="http://schemas.microsoft.com/office/drawing/2014/main" id="{34088E4D-A43D-40E2-8543-159BE643273D}"/>
              </a:ext>
            </a:extLst>
          </p:cNvPr>
          <p:cNvSpPr/>
          <p:nvPr/>
        </p:nvSpPr>
        <p:spPr>
          <a:xfrm>
            <a:off x="6849361" y="3002472"/>
            <a:ext cx="476001" cy="1816116"/>
          </a:xfrm>
          <a:prstGeom prst="downArrow">
            <a:avLst>
              <a:gd name="adj1" fmla="val 50000"/>
              <a:gd name="adj2" fmla="val 49140"/>
            </a:avLst>
          </a:prstGeom>
          <a:solidFill>
            <a:schemeClr val="accent2"/>
          </a:solidFill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TEL-GRF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94443BE-6FA6-458F-91B7-F76B436FCC75}"/>
              </a:ext>
            </a:extLst>
          </p:cNvPr>
          <p:cNvSpPr/>
          <p:nvPr/>
        </p:nvSpPr>
        <p:spPr>
          <a:xfrm>
            <a:off x="6796472" y="809254"/>
            <a:ext cx="1688447" cy="2213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Colorado River</a:t>
            </a:r>
          </a:p>
        </p:txBody>
      </p:sp>
      <p:sp>
        <p:nvSpPr>
          <p:cNvPr id="79" name="Octagon 78">
            <a:extLst>
              <a:ext uri="{FF2B5EF4-FFF2-40B4-BE49-F238E27FC236}">
                <a16:creationId xmlns:a16="http://schemas.microsoft.com/office/drawing/2014/main" id="{00557F1C-1C7D-4F7F-92AC-5276C464080B}"/>
              </a:ext>
            </a:extLst>
          </p:cNvPr>
          <p:cNvSpPr/>
          <p:nvPr/>
        </p:nvSpPr>
        <p:spPr>
          <a:xfrm>
            <a:off x="0" y="6074627"/>
            <a:ext cx="12192000" cy="790199"/>
          </a:xfrm>
          <a:prstGeom prst="octag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Salton Sea</a:t>
            </a:r>
          </a:p>
        </p:txBody>
      </p:sp>
      <p:sp>
        <p:nvSpPr>
          <p:cNvPr id="82" name="Down Arrow 9">
            <a:extLst>
              <a:ext uri="{FF2B5EF4-FFF2-40B4-BE49-F238E27FC236}">
                <a16:creationId xmlns:a16="http://schemas.microsoft.com/office/drawing/2014/main" id="{168C4E34-818E-4C6D-AD38-D8FF29A8C939}"/>
              </a:ext>
            </a:extLst>
          </p:cNvPr>
          <p:cNvSpPr/>
          <p:nvPr/>
        </p:nvSpPr>
        <p:spPr>
          <a:xfrm>
            <a:off x="10760096" y="2982498"/>
            <a:ext cx="503854" cy="1826002"/>
          </a:xfrm>
          <a:prstGeom prst="downArrow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WWR-GRF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A99A11C-7E39-45EC-BEA8-F245CE68033E}"/>
              </a:ext>
            </a:extLst>
          </p:cNvPr>
          <p:cNvSpPr txBox="1"/>
          <p:nvPr/>
        </p:nvSpPr>
        <p:spPr>
          <a:xfrm rot="5400000">
            <a:off x="10189100" y="1966904"/>
            <a:ext cx="1665612" cy="405527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>
            <a:defPPr>
              <a:defRPr lang="en-US"/>
            </a:defPPr>
            <a:lvl1pPr algn="ctr">
              <a:defRPr sz="1400" b="1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Delta Conveyance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Facility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4" name="Down Arrow 9">
            <a:extLst>
              <a:ext uri="{FF2B5EF4-FFF2-40B4-BE49-F238E27FC236}">
                <a16:creationId xmlns:a16="http://schemas.microsoft.com/office/drawing/2014/main" id="{D78C124E-34EB-46A9-92B2-80A729C5B475}"/>
              </a:ext>
            </a:extLst>
          </p:cNvPr>
          <p:cNvSpPr/>
          <p:nvPr/>
        </p:nvSpPr>
        <p:spPr>
          <a:xfrm>
            <a:off x="9841959" y="3009261"/>
            <a:ext cx="292307" cy="1809736"/>
          </a:xfrm>
          <a:prstGeom prst="downArrow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WWR-GRF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A685A49-2A27-4278-A497-5F0E9C812A85}"/>
              </a:ext>
            </a:extLst>
          </p:cNvPr>
          <p:cNvSpPr txBox="1"/>
          <p:nvPr/>
        </p:nvSpPr>
        <p:spPr>
          <a:xfrm rot="5400000">
            <a:off x="9145459" y="1974335"/>
            <a:ext cx="1680473" cy="405525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>
            <a:defPPr>
              <a:defRPr lang="en-US"/>
            </a:defPPr>
            <a:lvl1pPr algn="ctr">
              <a:defRPr sz="1400" b="1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Lake Perris Seepage</a:t>
            </a:r>
          </a:p>
        </p:txBody>
      </p:sp>
      <p:sp>
        <p:nvSpPr>
          <p:cNvPr id="86" name="Down Arrow 9">
            <a:extLst>
              <a:ext uri="{FF2B5EF4-FFF2-40B4-BE49-F238E27FC236}">
                <a16:creationId xmlns:a16="http://schemas.microsoft.com/office/drawing/2014/main" id="{486EA66D-CE4B-4B0F-9406-7C0B3260E555}"/>
              </a:ext>
            </a:extLst>
          </p:cNvPr>
          <p:cNvSpPr/>
          <p:nvPr/>
        </p:nvSpPr>
        <p:spPr>
          <a:xfrm>
            <a:off x="10313954" y="2983134"/>
            <a:ext cx="365760" cy="1834075"/>
          </a:xfrm>
          <a:prstGeom prst="downArrow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WWR-GRF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5DFDF25-920B-45AE-ADEE-0386AD1E6CD7}"/>
              </a:ext>
            </a:extLst>
          </p:cNvPr>
          <p:cNvSpPr txBox="1"/>
          <p:nvPr/>
        </p:nvSpPr>
        <p:spPr>
          <a:xfrm rot="5400000">
            <a:off x="9664595" y="1966906"/>
            <a:ext cx="1665612" cy="405526"/>
          </a:xfrm>
          <a:prstGeom prst="rect">
            <a:avLst/>
          </a:prstGeom>
          <a:solidFill>
            <a:schemeClr val="accent3"/>
          </a:solidFill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rtlCol="0" anchor="ctr"/>
          <a:lstStyle>
            <a:defPPr>
              <a:defRPr lang="en-US"/>
            </a:defPPr>
            <a:lvl1pPr algn="ctr">
              <a:defRPr sz="1400" b="1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Sites Reservoir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A86C0D6-5C6E-4F72-A62E-2424BE50EF9D}"/>
              </a:ext>
            </a:extLst>
          </p:cNvPr>
          <p:cNvSpPr/>
          <p:nvPr/>
        </p:nvSpPr>
        <p:spPr>
          <a:xfrm>
            <a:off x="8663434" y="1353128"/>
            <a:ext cx="997403" cy="1656134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SWP Exchange Water</a:t>
            </a:r>
          </a:p>
        </p:txBody>
      </p:sp>
      <p:sp>
        <p:nvSpPr>
          <p:cNvPr id="91" name="Down Arrow 6">
            <a:extLst>
              <a:ext uri="{FF2B5EF4-FFF2-40B4-BE49-F238E27FC236}">
                <a16:creationId xmlns:a16="http://schemas.microsoft.com/office/drawing/2014/main" id="{20B409C6-9E22-448F-B173-3E9F7CA08E50}"/>
              </a:ext>
            </a:extLst>
          </p:cNvPr>
          <p:cNvSpPr/>
          <p:nvPr/>
        </p:nvSpPr>
        <p:spPr>
          <a:xfrm>
            <a:off x="8772851" y="3003411"/>
            <a:ext cx="773528" cy="1816116"/>
          </a:xfrm>
          <a:prstGeom prst="downArrow">
            <a:avLst>
              <a:gd name="adj1" fmla="val 50000"/>
              <a:gd name="adj2" fmla="val 49140"/>
            </a:avLst>
          </a:prstGeom>
          <a:solidFill>
            <a:schemeClr val="accent3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WWR-GRF</a:t>
            </a:r>
          </a:p>
        </p:txBody>
      </p:sp>
      <p:sp>
        <p:nvSpPr>
          <p:cNvPr id="95" name="Right Arrow 8">
            <a:extLst>
              <a:ext uri="{FF2B5EF4-FFF2-40B4-BE49-F238E27FC236}">
                <a16:creationId xmlns:a16="http://schemas.microsoft.com/office/drawing/2014/main" id="{A1CA0624-0339-43A1-8D9A-267791367A64}"/>
              </a:ext>
            </a:extLst>
          </p:cNvPr>
          <p:cNvSpPr/>
          <p:nvPr/>
        </p:nvSpPr>
        <p:spPr>
          <a:xfrm>
            <a:off x="10422161" y="4892444"/>
            <a:ext cx="1785794" cy="736446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Subsurface Outflow</a:t>
            </a:r>
          </a:p>
        </p:txBody>
      </p:sp>
      <p:sp>
        <p:nvSpPr>
          <p:cNvPr id="96" name="Right Arrow 8">
            <a:extLst>
              <a:ext uri="{FF2B5EF4-FFF2-40B4-BE49-F238E27FC236}">
                <a16:creationId xmlns:a16="http://schemas.microsoft.com/office/drawing/2014/main" id="{19B2FB89-1B8F-462B-8B64-C7AC2A900494}"/>
              </a:ext>
            </a:extLst>
          </p:cNvPr>
          <p:cNvSpPr/>
          <p:nvPr/>
        </p:nvSpPr>
        <p:spPr>
          <a:xfrm rot="16200000">
            <a:off x="10046365" y="3124399"/>
            <a:ext cx="2997099" cy="371067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Evapotranspiration</a:t>
            </a:r>
          </a:p>
        </p:txBody>
      </p:sp>
      <p:sp>
        <p:nvSpPr>
          <p:cNvPr id="98" name="Right Arrow 8">
            <a:extLst>
              <a:ext uri="{FF2B5EF4-FFF2-40B4-BE49-F238E27FC236}">
                <a16:creationId xmlns:a16="http://schemas.microsoft.com/office/drawing/2014/main" id="{ED0749AC-1BF9-4EE4-80F0-83BDB8CE3326}"/>
              </a:ext>
            </a:extLst>
          </p:cNvPr>
          <p:cNvSpPr/>
          <p:nvPr/>
        </p:nvSpPr>
        <p:spPr>
          <a:xfrm rot="5400000">
            <a:off x="3833639" y="4929621"/>
            <a:ext cx="1256351" cy="1033664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Drain Flow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67DE8C-4DA7-4F24-9594-23F14589DEF1}"/>
              </a:ext>
            </a:extLst>
          </p:cNvPr>
          <p:cNvSpPr txBox="1"/>
          <p:nvPr/>
        </p:nvSpPr>
        <p:spPr>
          <a:xfrm>
            <a:off x="1582803" y="945901"/>
            <a:ext cx="1084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Water Reuse</a:t>
            </a:r>
          </a:p>
        </p:txBody>
      </p:sp>
      <p:sp>
        <p:nvSpPr>
          <p:cNvPr id="42" name="Right Arrow 8">
            <a:extLst>
              <a:ext uri="{FF2B5EF4-FFF2-40B4-BE49-F238E27FC236}">
                <a16:creationId xmlns:a16="http://schemas.microsoft.com/office/drawing/2014/main" id="{CA1BCD30-4C1C-4683-9401-9DEDF8FB54A8}"/>
              </a:ext>
            </a:extLst>
          </p:cNvPr>
          <p:cNvSpPr/>
          <p:nvPr/>
        </p:nvSpPr>
        <p:spPr>
          <a:xfrm rot="5400000">
            <a:off x="1720900" y="4564445"/>
            <a:ext cx="2693639" cy="326724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Outflow to Salton Sea</a:t>
            </a:r>
          </a:p>
        </p:txBody>
      </p:sp>
      <p:sp>
        <p:nvSpPr>
          <p:cNvPr id="43" name="Down Arrow 9">
            <a:extLst>
              <a:ext uri="{FF2B5EF4-FFF2-40B4-BE49-F238E27FC236}">
                <a16:creationId xmlns:a16="http://schemas.microsoft.com/office/drawing/2014/main" id="{9DEB22B7-2BCA-429D-BC0E-67928A1A315C}"/>
              </a:ext>
            </a:extLst>
          </p:cNvPr>
          <p:cNvSpPr/>
          <p:nvPr/>
        </p:nvSpPr>
        <p:spPr>
          <a:xfrm>
            <a:off x="1931784" y="3356615"/>
            <a:ext cx="731520" cy="1455129"/>
          </a:xfrm>
          <a:prstGeom prst="down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Watershed Runoff</a:t>
            </a:r>
          </a:p>
        </p:txBody>
      </p:sp>
      <p:sp>
        <p:nvSpPr>
          <p:cNvPr id="44" name="Right Arrow 8">
            <a:extLst>
              <a:ext uri="{FF2B5EF4-FFF2-40B4-BE49-F238E27FC236}">
                <a16:creationId xmlns:a16="http://schemas.microsoft.com/office/drawing/2014/main" id="{42D33DC0-B7E1-41B4-A6DA-63D6D6762CBB}"/>
              </a:ext>
            </a:extLst>
          </p:cNvPr>
          <p:cNvSpPr/>
          <p:nvPr/>
        </p:nvSpPr>
        <p:spPr>
          <a:xfrm rot="5400000">
            <a:off x="2008736" y="3899930"/>
            <a:ext cx="1451870" cy="365237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Diversion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A15342E-FF64-41DC-91D5-2DAB7451F614}"/>
              </a:ext>
            </a:extLst>
          </p:cNvPr>
          <p:cNvSpPr/>
          <p:nvPr/>
        </p:nvSpPr>
        <p:spPr>
          <a:xfrm>
            <a:off x="2109634" y="2321925"/>
            <a:ext cx="1052628" cy="105906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Surface Water</a:t>
            </a:r>
          </a:p>
        </p:txBody>
      </p:sp>
      <p:sp>
        <p:nvSpPr>
          <p:cNvPr id="46" name="Right Arrow 8">
            <a:extLst>
              <a:ext uri="{FF2B5EF4-FFF2-40B4-BE49-F238E27FC236}">
                <a16:creationId xmlns:a16="http://schemas.microsoft.com/office/drawing/2014/main" id="{9F2813DE-A371-4998-8A41-9DFA2C5AD729}"/>
              </a:ext>
            </a:extLst>
          </p:cNvPr>
          <p:cNvSpPr/>
          <p:nvPr/>
        </p:nvSpPr>
        <p:spPr>
          <a:xfrm>
            <a:off x="-15955" y="5017952"/>
            <a:ext cx="1785794" cy="610937"/>
          </a:xfrm>
          <a:prstGeom prst="rightArrow">
            <a:avLst>
              <a:gd name="adj1" fmla="val 53175"/>
              <a:gd name="adj2" fmla="val 5158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Subsurface Inflow</a:t>
            </a:r>
          </a:p>
        </p:txBody>
      </p:sp>
    </p:spTree>
    <p:extLst>
      <p:ext uri="{BB962C8B-B14F-4D97-AF65-F5344CB8AC3E}">
        <p14:creationId xmlns:p14="http://schemas.microsoft.com/office/powerpoint/2010/main" val="42395289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38980-1BD3-40C1-809A-9D1D22E3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A2D5-75B8-40ED-9CE6-34F361175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628765"/>
            <a:ext cx="10515600" cy="1500187"/>
          </a:xfrm>
        </p:spPr>
        <p:txBody>
          <a:bodyPr>
            <a:normAutofit/>
          </a:bodyPr>
          <a:lstStyle/>
          <a:p>
            <a:r>
              <a:rPr lang="en-US" sz="5400"/>
              <a:t>Questions?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00C1CE5-5C7D-4C61-8CBE-16529CE3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38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4054324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/>
              <a:t>Welcome and Introductions</a:t>
            </a:r>
          </a:p>
          <a:p>
            <a:r>
              <a:rPr lang="en-US"/>
              <a:t>Alternative Plan Status</a:t>
            </a:r>
          </a:p>
          <a:p>
            <a:r>
              <a:rPr lang="en-US"/>
              <a:t>Groundwater Model </a:t>
            </a:r>
          </a:p>
          <a:p>
            <a:r>
              <a:rPr lang="en-US"/>
              <a:t>Plan Scenarios &amp; Projects and Management Actions</a:t>
            </a:r>
          </a:p>
          <a:p>
            <a:r>
              <a:rPr lang="en-US" b="1"/>
              <a:t>Simulation Results</a:t>
            </a:r>
          </a:p>
          <a:p>
            <a:r>
              <a:rPr lang="en-US"/>
              <a:t>Public Comment</a:t>
            </a:r>
          </a:p>
          <a:p>
            <a:r>
              <a:rPr lang="en-US"/>
              <a:t>Get Involved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39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947145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520A9A4-C820-40EC-87F6-E7C4CB6697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/>
          <a:stretch/>
        </p:blipFill>
        <p:spPr>
          <a:xfrm>
            <a:off x="384444" y="1343818"/>
            <a:ext cx="5943600" cy="36046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287A84-9AD7-4780-B6D6-BDCD4715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GoToMeeting – How to Ask a Question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C1D316-4709-4C85-B67B-D0C3AAA3184B}"/>
              </a:ext>
            </a:extLst>
          </p:cNvPr>
          <p:cNvSpPr txBox="1">
            <a:spLocks/>
          </p:cNvSpPr>
          <p:nvPr/>
        </p:nvSpPr>
        <p:spPr>
          <a:xfrm>
            <a:off x="6579704" y="1679713"/>
            <a:ext cx="5493165" cy="4599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300"/>
              <a:t>Our organizer will mute everyone at the beginning of the meeting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300"/>
              <a:t>Let us know you have a question by clicking the </a:t>
            </a:r>
            <a:r>
              <a:rPr lang="en-US" sz="2300" b="1"/>
              <a:t>Chat</a:t>
            </a:r>
            <a:r>
              <a:rPr lang="en-US" sz="2300"/>
              <a:t> icon in the top right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200"/>
              <a:t>Click on </a:t>
            </a:r>
            <a:r>
              <a:rPr lang="en-US" sz="2200" i="1"/>
              <a:t>Enter your message</a:t>
            </a:r>
            <a:r>
              <a:rPr lang="en-US" sz="2200"/>
              <a:t>, type your message and hit SEND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300"/>
              <a:t>Once we receive your Chat, we will call on you and answer your question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300"/>
              <a:t>For Callers: when ask for your questions or comments, use *6 to unmute</a:t>
            </a:r>
            <a:br>
              <a:rPr lang="en-US" sz="2200"/>
            </a:br>
            <a:endParaRPr lang="en-US" sz="22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EE4650-1EA2-4E30-8519-F80DF2B02EA7}"/>
              </a:ext>
            </a:extLst>
          </p:cNvPr>
          <p:cNvPicPr/>
          <p:nvPr/>
        </p:nvPicPr>
        <p:blipFill rotWithShape="1">
          <a:blip r:embed="rId3"/>
          <a:srcRect l="78846" b="6438"/>
          <a:stretch/>
        </p:blipFill>
        <p:spPr bwMode="auto">
          <a:xfrm>
            <a:off x="4152065" y="2160574"/>
            <a:ext cx="1808583" cy="4499571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DA3E7EF-358D-450A-A6BF-2B2912F5D9B9}"/>
              </a:ext>
            </a:extLst>
          </p:cNvPr>
          <p:cNvSpPr/>
          <p:nvPr/>
        </p:nvSpPr>
        <p:spPr>
          <a:xfrm>
            <a:off x="5479203" y="1312294"/>
            <a:ext cx="244453" cy="226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0EDADE48-0C58-43BE-8520-691689F5E9C6}"/>
              </a:ext>
            </a:extLst>
          </p:cNvPr>
          <p:cNvSpPr/>
          <p:nvPr/>
        </p:nvSpPr>
        <p:spPr>
          <a:xfrm>
            <a:off x="5489229" y="907076"/>
            <a:ext cx="209739" cy="36584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CE9E38-6BD2-478C-A46D-82352AD9ED93}"/>
              </a:ext>
            </a:extLst>
          </p:cNvPr>
          <p:cNvSpPr/>
          <p:nvPr/>
        </p:nvSpPr>
        <p:spPr>
          <a:xfrm>
            <a:off x="3979292" y="5382219"/>
            <a:ext cx="1282262" cy="37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A2DF788-35F6-478F-8DC2-9E527DCA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650760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02958-1662-42F6-9551-2E44C240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</a:t>
            </a:r>
          </a:p>
        </p:txBody>
      </p:sp>
      <p:graphicFrame>
        <p:nvGraphicFramePr>
          <p:cNvPr id="22" name="Content Placeholder 3">
            <a:extLst>
              <a:ext uri="{FF2B5EF4-FFF2-40B4-BE49-F238E27FC236}">
                <a16:creationId xmlns:a16="http://schemas.microsoft.com/office/drawing/2014/main" id="{8698AC1C-645E-4EBB-8CC2-3D6A642483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33399" y="1573211"/>
          <a:ext cx="7222889" cy="482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235CAC84-578A-474F-A575-ED197DB53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40</a:t>
            </a:fld>
            <a:endParaRPr lang="en-US" sz="20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29A057-03C0-4B61-ADEE-96B9B09D0B36}"/>
              </a:ext>
            </a:extLst>
          </p:cNvPr>
          <p:cNvSpPr txBox="1"/>
          <p:nvPr/>
        </p:nvSpPr>
        <p:spPr>
          <a:xfrm>
            <a:off x="7981423" y="1573211"/>
            <a:ext cx="3873967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Baseline assumes no new projects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Not realistic because additional projects already planned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Provides a comparison of future conditions with and without climate change/drought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6B2ACB-5C00-46B6-869E-EEB7FAA3EA38}"/>
              </a:ext>
            </a:extLst>
          </p:cNvPr>
          <p:cNvSpPr/>
          <p:nvPr/>
        </p:nvSpPr>
        <p:spPr>
          <a:xfrm>
            <a:off x="505097" y="1573211"/>
            <a:ext cx="11429959" cy="1927371"/>
          </a:xfrm>
          <a:prstGeom prst="rect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F5FBC0-B447-4A92-89E3-8EB31C5CE3C5}"/>
              </a:ext>
            </a:extLst>
          </p:cNvPr>
          <p:cNvSpPr/>
          <p:nvPr/>
        </p:nvSpPr>
        <p:spPr>
          <a:xfrm>
            <a:off x="505097" y="3573333"/>
            <a:ext cx="11429959" cy="2901359"/>
          </a:xfrm>
          <a:prstGeom prst="rect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08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D0E0-5870-418C-989E-11752210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Future Scenario Water Budgets</a:t>
            </a:r>
            <a:br>
              <a:rPr lang="en-US" dirty="0"/>
            </a:br>
            <a:r>
              <a:rPr lang="en-US" dirty="0"/>
              <a:t>Baseline and Baseline with Climate Change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E5E896-80D7-415A-B2FE-78426FCC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41</a:t>
            </a:fld>
            <a:endParaRPr lang="en-US" sz="2000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983D6B-F644-4E7E-8E81-9D8E6D30F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47"/>
          <a:stretch/>
        </p:blipFill>
        <p:spPr>
          <a:xfrm>
            <a:off x="1237673" y="1609724"/>
            <a:ext cx="5345981" cy="4961988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CDA772-70DA-4757-9BCB-5EF3D1A3C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66" y="1873969"/>
            <a:ext cx="4026858" cy="455172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34D7A5-9215-4C4F-898B-3CAAB65AC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418" y="2153699"/>
            <a:ext cx="330734" cy="38837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3D8003-BC22-43B7-8D7B-548F55E12504}"/>
              </a:ext>
            </a:extLst>
          </p:cNvPr>
          <p:cNvSpPr/>
          <p:nvPr/>
        </p:nvSpPr>
        <p:spPr>
          <a:xfrm>
            <a:off x="6465987" y="1618960"/>
            <a:ext cx="445246" cy="6150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0DFB30-C0C2-4E4A-998E-487F2366D618}"/>
              </a:ext>
            </a:extLst>
          </p:cNvPr>
          <p:cNvSpPr/>
          <p:nvPr/>
        </p:nvSpPr>
        <p:spPr>
          <a:xfrm>
            <a:off x="1237673" y="6028220"/>
            <a:ext cx="5667479" cy="6150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6FF1AF-1FC1-4C99-A569-80AD61048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031" y="1847487"/>
            <a:ext cx="2867025" cy="314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4F0C41-2D30-4EAC-A46D-8F4D6AC77E33}"/>
              </a:ext>
            </a:extLst>
          </p:cNvPr>
          <p:cNvSpPr txBox="1"/>
          <p:nvPr/>
        </p:nvSpPr>
        <p:spPr>
          <a:xfrm>
            <a:off x="3108230" y="2252232"/>
            <a:ext cx="976924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408,500</a:t>
            </a:r>
            <a:r>
              <a:rPr lang="en-US" sz="16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B4B5EE-192F-4109-8CD6-F56AC5626666}"/>
              </a:ext>
            </a:extLst>
          </p:cNvPr>
          <p:cNvSpPr txBox="1"/>
          <p:nvPr/>
        </p:nvSpPr>
        <p:spPr>
          <a:xfrm>
            <a:off x="4828501" y="2252232"/>
            <a:ext cx="91723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379,500</a:t>
            </a:r>
            <a:r>
              <a:rPr lang="en-US" sz="16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CE8B3-C1D6-4B45-B977-8F3C3DA44FC3}"/>
              </a:ext>
            </a:extLst>
          </p:cNvPr>
          <p:cNvSpPr txBox="1"/>
          <p:nvPr/>
        </p:nvSpPr>
        <p:spPr>
          <a:xfrm>
            <a:off x="3057922" y="5591545"/>
            <a:ext cx="979755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-369,300</a:t>
            </a:r>
            <a:r>
              <a:rPr lang="en-US" sz="16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CBEBFE-7143-466E-8527-7CEDD2807977}"/>
              </a:ext>
            </a:extLst>
          </p:cNvPr>
          <p:cNvSpPr txBox="1"/>
          <p:nvPr/>
        </p:nvSpPr>
        <p:spPr>
          <a:xfrm>
            <a:off x="4766122" y="5591545"/>
            <a:ext cx="979755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-367,000</a:t>
            </a:r>
            <a:r>
              <a:rPr lang="en-US" sz="1600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17D460-DB04-4E3F-8D9E-39997530345D}"/>
              </a:ext>
            </a:extLst>
          </p:cNvPr>
          <p:cNvSpPr txBox="1"/>
          <p:nvPr/>
        </p:nvSpPr>
        <p:spPr>
          <a:xfrm>
            <a:off x="3133327" y="6256414"/>
            <a:ext cx="926727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+39,200</a:t>
            </a:r>
            <a:endParaRPr lang="en-US" sz="1600" dirty="0">
              <a:cs typeface="segoe u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630655-3532-41F4-93A5-E2D123AADA1F}"/>
              </a:ext>
            </a:extLst>
          </p:cNvPr>
          <p:cNvSpPr txBox="1"/>
          <p:nvPr/>
        </p:nvSpPr>
        <p:spPr>
          <a:xfrm>
            <a:off x="4841527" y="6264998"/>
            <a:ext cx="926727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+12,500</a:t>
            </a:r>
            <a:endParaRPr lang="en-US" sz="1600" dirty="0">
              <a:cs typeface="segoe u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42AFD0-9A4B-4E12-AD45-EE12BC76A3D4}"/>
              </a:ext>
            </a:extLst>
          </p:cNvPr>
          <p:cNvSpPr/>
          <p:nvPr/>
        </p:nvSpPr>
        <p:spPr>
          <a:xfrm>
            <a:off x="2733964" y="2224780"/>
            <a:ext cx="3999345" cy="374971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2BA18A-F70E-4DE6-A386-D0E5F3A8C920}"/>
              </a:ext>
            </a:extLst>
          </p:cNvPr>
          <p:cNvSpPr txBox="1"/>
          <p:nvPr/>
        </p:nvSpPr>
        <p:spPr>
          <a:xfrm>
            <a:off x="3057922" y="5978894"/>
            <a:ext cx="384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Baseline        </a:t>
            </a:r>
            <a:r>
              <a:rPr lang="en-US" b="1" dirty="0" err="1">
                <a:solidFill>
                  <a:schemeClr val="bg1"/>
                </a:solidFill>
              </a:rPr>
              <a:t>Baseline</a:t>
            </a:r>
            <a:r>
              <a:rPr lang="en-US" b="1" dirty="0">
                <a:solidFill>
                  <a:schemeClr val="bg1"/>
                </a:solidFill>
              </a:rPr>
              <a:t> w/CC</a:t>
            </a:r>
          </a:p>
        </p:txBody>
      </p:sp>
    </p:spTree>
    <p:extLst>
      <p:ext uri="{BB962C8B-B14F-4D97-AF65-F5344CB8AC3E}">
        <p14:creationId xmlns:p14="http://schemas.microsoft.com/office/powerpoint/2010/main" val="32236380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D0E0-5870-418C-989E-11752210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Future Water Budgets </a:t>
            </a:r>
            <a:br>
              <a:rPr lang="en-US"/>
            </a:br>
            <a:r>
              <a:rPr lang="en-US"/>
              <a:t>Baseline with and without Climate Change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9B7-89FB-49D6-8830-37D2FE1A8C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E5E896-80D7-415A-B2FE-78426FCC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42</a:t>
            </a:fld>
            <a:endParaRPr lang="en-US" sz="2000" b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4F5940-4BBD-4F15-B2C4-12C335F3E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929" y="1638752"/>
            <a:ext cx="11897662" cy="47092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9102B8-2167-4E77-BBDC-07CB28E2B87C}"/>
              </a:ext>
            </a:extLst>
          </p:cNvPr>
          <p:cNvSpPr/>
          <p:nvPr/>
        </p:nvSpPr>
        <p:spPr>
          <a:xfrm>
            <a:off x="3107838" y="2029767"/>
            <a:ext cx="2137402" cy="2715398"/>
          </a:xfrm>
          <a:prstGeom prst="rect">
            <a:avLst/>
          </a:prstGeom>
          <a:solidFill>
            <a:schemeClr val="tx1">
              <a:lumMod val="5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AAF14-A35B-4623-BFBF-A44D6E57899D}"/>
              </a:ext>
            </a:extLst>
          </p:cNvPr>
          <p:cNvSpPr/>
          <p:nvPr/>
        </p:nvSpPr>
        <p:spPr>
          <a:xfrm>
            <a:off x="8976948" y="2029767"/>
            <a:ext cx="2124878" cy="2715398"/>
          </a:xfrm>
          <a:prstGeom prst="rect">
            <a:avLst/>
          </a:prstGeom>
          <a:solidFill>
            <a:schemeClr val="tx1">
              <a:lumMod val="5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444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57441-B178-4400-A679-937F38FD0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Groundwater Levels</a:t>
            </a:r>
            <a:br>
              <a:rPr lang="en-US" dirty="0"/>
            </a:br>
            <a:r>
              <a:rPr lang="en-US" dirty="0"/>
              <a:t>Hydrograph Wells</a:t>
            </a:r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3A0D6511-7461-4901-B818-E281504EA281}"/>
              </a:ext>
            </a:extLst>
          </p:cNvPr>
          <p:cNvSpPr/>
          <p:nvPr/>
        </p:nvSpPr>
        <p:spPr>
          <a:xfrm>
            <a:off x="4563734" y="2504226"/>
            <a:ext cx="264641" cy="26054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6A8BE549-2A40-4DD9-9DE4-D448C1F097DC}"/>
              </a:ext>
            </a:extLst>
          </p:cNvPr>
          <p:cNvSpPr/>
          <p:nvPr/>
        </p:nvSpPr>
        <p:spPr>
          <a:xfrm>
            <a:off x="3926502" y="2540802"/>
            <a:ext cx="264641" cy="26054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B146CB44-8F9B-4065-88BF-9A0D0255F9BA}"/>
              </a:ext>
            </a:extLst>
          </p:cNvPr>
          <p:cNvSpPr/>
          <p:nvPr/>
        </p:nvSpPr>
        <p:spPr>
          <a:xfrm>
            <a:off x="3461458" y="2410531"/>
            <a:ext cx="264641" cy="26054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F6E78D21-7446-4554-AA55-2BF23791C6F3}"/>
              </a:ext>
            </a:extLst>
          </p:cNvPr>
          <p:cNvSpPr/>
          <p:nvPr/>
        </p:nvSpPr>
        <p:spPr>
          <a:xfrm>
            <a:off x="2867386" y="1786787"/>
            <a:ext cx="264641" cy="26054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D1EE7068-60A0-4C08-96B0-916036B69D45}"/>
              </a:ext>
            </a:extLst>
          </p:cNvPr>
          <p:cNvSpPr/>
          <p:nvPr/>
        </p:nvSpPr>
        <p:spPr>
          <a:xfrm>
            <a:off x="2344383" y="1425137"/>
            <a:ext cx="264641" cy="26054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1E6C9FF1-AC6F-43ED-B746-20B4EBD23EFD}"/>
              </a:ext>
            </a:extLst>
          </p:cNvPr>
          <p:cNvSpPr/>
          <p:nvPr/>
        </p:nvSpPr>
        <p:spPr>
          <a:xfrm>
            <a:off x="2735065" y="1200488"/>
            <a:ext cx="264641" cy="26054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83FCBE37-8E30-4B59-A1DE-00A9DD180963}"/>
              </a:ext>
            </a:extLst>
          </p:cNvPr>
          <p:cNvSpPr/>
          <p:nvPr/>
        </p:nvSpPr>
        <p:spPr>
          <a:xfrm>
            <a:off x="4935615" y="3987196"/>
            <a:ext cx="264641" cy="26054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2460F05A-2911-4E6D-BC01-4F53ADECBE0A}"/>
              </a:ext>
            </a:extLst>
          </p:cNvPr>
          <p:cNvSpPr/>
          <p:nvPr/>
        </p:nvSpPr>
        <p:spPr>
          <a:xfrm>
            <a:off x="6098312" y="4273854"/>
            <a:ext cx="264641" cy="26054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BC2ACB2F-2F80-434D-B171-6D6CC3615E04}"/>
              </a:ext>
            </a:extLst>
          </p:cNvPr>
          <p:cNvSpPr/>
          <p:nvPr/>
        </p:nvSpPr>
        <p:spPr>
          <a:xfrm>
            <a:off x="5867722" y="5195134"/>
            <a:ext cx="264641" cy="26054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715D6FCE-51C8-47FD-80FF-18470B0A3D5F}"/>
              </a:ext>
            </a:extLst>
          </p:cNvPr>
          <p:cNvSpPr/>
          <p:nvPr/>
        </p:nvSpPr>
        <p:spPr>
          <a:xfrm>
            <a:off x="5603081" y="3505779"/>
            <a:ext cx="264641" cy="260542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6509527B-761F-4724-B40D-7C7E081B1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340" y="1180881"/>
            <a:ext cx="7468110" cy="5486400"/>
          </a:xfrm>
          <a:prstGeom prst="rect">
            <a:avLst/>
          </a:prstGeom>
        </p:spPr>
      </p:pic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07E643EF-39A8-48A8-A421-5D49CEDE9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43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78555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D0E0-5870-418C-989E-11752210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Future Groundwater Levels</a:t>
            </a:r>
            <a:br>
              <a:rPr lang="en-US" dirty="0"/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9B7-89FB-49D6-8830-37D2FE1A8C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E5E896-80D7-415A-B2FE-78426FCC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44</a:t>
            </a:fld>
            <a:endParaRPr lang="en-US" sz="2000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FD370F-A862-4CA1-B6F8-95A7ECF0F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8847" y="1526895"/>
            <a:ext cx="2769089" cy="95175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73D287-82F1-4982-94CE-B7C4437C5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8746" y="677208"/>
            <a:ext cx="9615054" cy="62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33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D0E0-5870-418C-989E-11752210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Future Groundwater Levels</a:t>
            </a:r>
            <a:br>
              <a:rPr lang="en-US" dirty="0"/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9B7-89FB-49D6-8830-37D2FE1A8C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E5E896-80D7-415A-B2FE-78426FCC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45</a:t>
            </a:fld>
            <a:endParaRPr lang="en-US" sz="2000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13A855-D233-4950-9843-849E4F845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8427" y="681036"/>
            <a:ext cx="9622745" cy="6208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E215BC-65FC-4C0F-932F-F45792F1E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8847" y="1526895"/>
            <a:ext cx="2769089" cy="95175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6969473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D0E0-5870-418C-989E-11752210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Future Change in Groundwater Levels </a:t>
            </a:r>
            <a:br>
              <a:rPr lang="en-US"/>
            </a:br>
            <a:r>
              <a:rPr lang="en-US"/>
              <a:t>2020-2045, Baseline Scenario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9B7-89FB-49D6-8830-37D2FE1A8C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E5E896-80D7-415A-B2FE-78426FCC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46</a:t>
            </a:fld>
            <a:endParaRPr lang="en-US" sz="2000" b="1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2909983-E337-4493-A550-C0D1E9564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645" y="1258094"/>
            <a:ext cx="747753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696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D0E0-5870-418C-989E-11752210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/>
              <a:t>Future Change in Groundwater Levels </a:t>
            </a:r>
            <a:br>
              <a:rPr lang="en-US"/>
            </a:br>
            <a:r>
              <a:rPr lang="en-US"/>
              <a:t>2020-2045, Baseline with Climate Change Scenario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9B7-89FB-49D6-8830-37D2FE1A8C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E5E896-80D7-415A-B2FE-78426FCC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47</a:t>
            </a:fld>
            <a:endParaRPr lang="en-US" sz="2000" b="1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A323C5C-0A45-4886-B6A3-D9EAB0B43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761" y="1258094"/>
            <a:ext cx="747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371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1417D-1053-4616-B168-587EFB0E3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/>
          <a:lstStyle/>
          <a:p>
            <a:r>
              <a:rPr lang="en-US"/>
              <a:t>Effects of Climate Change on Baseline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CA7AE4-E41F-459E-981E-6D7BCEE23D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572426"/>
            <a:ext cx="10515600" cy="3707682"/>
          </a:xfrm>
          <a:noFill/>
        </p:spPr>
        <p:txBody>
          <a:bodyPr wrap="square" rtlCol="0">
            <a:spAutoFit/>
          </a:bodyPr>
          <a:lstStyle/>
          <a:p>
            <a:r>
              <a:rPr lang="en-US"/>
              <a:t>Baseline (No New Projects) could be sustainable except for climate change</a:t>
            </a:r>
          </a:p>
          <a:p>
            <a:r>
              <a:rPr lang="en-US"/>
              <a:t>Only change here is climate change-uncertain and beyond local control</a:t>
            </a:r>
          </a:p>
          <a:p>
            <a:r>
              <a:rPr lang="en-US"/>
              <a:t>Baseline with Climate Change scenario indicates depletion of storage</a:t>
            </a:r>
          </a:p>
          <a:p>
            <a:r>
              <a:rPr lang="en-US"/>
              <a:t>Local simulated declines in groundwater levels 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82990-C037-41B2-93D1-793AC405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48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052190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38980-1BD3-40C1-809A-9D1D22E3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A2D5-75B8-40ED-9CE6-34F361175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628765"/>
            <a:ext cx="10515600" cy="1500187"/>
          </a:xfrm>
        </p:spPr>
        <p:txBody>
          <a:bodyPr>
            <a:normAutofit/>
          </a:bodyPr>
          <a:lstStyle/>
          <a:p>
            <a:r>
              <a:rPr lang="en-US" sz="5400"/>
              <a:t>Questions?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00C1CE5-5C7D-4C61-8CBE-16529CE3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49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571599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0BDC-EED2-45A5-A96E-789C99BC9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/>
          <a:lstStyle/>
          <a:p>
            <a:r>
              <a:rPr lang="en-US"/>
              <a:t>Meeting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02DDE-B263-4331-90A8-3D9A96F7F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426"/>
            <a:ext cx="10515600" cy="46045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Provide overview and status of the Alternative Plan Update</a:t>
            </a:r>
          </a:p>
          <a:p>
            <a:r>
              <a:rPr lang="en-US" dirty="0"/>
              <a:t>Discuss proposed Projects and Management Actions included </a:t>
            </a:r>
            <a:br>
              <a:rPr lang="en-US" dirty="0"/>
            </a:br>
            <a:r>
              <a:rPr lang="en-US" dirty="0"/>
              <a:t>in the Plan scenarios</a:t>
            </a:r>
          </a:p>
          <a:p>
            <a:r>
              <a:rPr lang="en-US" dirty="0"/>
              <a:t>Present on groundwater modeling for Plan Scenarios and simulation results</a:t>
            </a:r>
          </a:p>
          <a:p>
            <a:r>
              <a:rPr lang="en-US" dirty="0"/>
              <a:t>Request input and feedback to support the Plan Update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CBD6108-07E9-4B53-A101-12F79A618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5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3270865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02958-1662-42F6-9551-2E44C240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</a:t>
            </a:r>
          </a:p>
        </p:txBody>
      </p:sp>
      <p:graphicFrame>
        <p:nvGraphicFramePr>
          <p:cNvPr id="22" name="Content Placeholder 3">
            <a:extLst>
              <a:ext uri="{FF2B5EF4-FFF2-40B4-BE49-F238E27FC236}">
                <a16:creationId xmlns:a16="http://schemas.microsoft.com/office/drawing/2014/main" id="{8698AC1C-645E-4EBB-8CC2-3D6A642483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33399" y="1573211"/>
          <a:ext cx="7222889" cy="482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235CAC84-578A-474F-A575-ED197DB53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50</a:t>
            </a:fld>
            <a:endParaRPr lang="en-US" sz="20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64CF2E-1A16-464D-A97C-58C3A306CE46}"/>
              </a:ext>
            </a:extLst>
          </p:cNvPr>
          <p:cNvSpPr txBox="1"/>
          <p:nvPr/>
        </p:nvSpPr>
        <p:spPr>
          <a:xfrm>
            <a:off x="7984590" y="3785854"/>
            <a:ext cx="3873966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Simulations of additional scenarios with five-year CIP projects, future projects, and expanded agriculture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Additional scenarios include  climate change/drought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814DB4-F717-42CF-B215-B6FED291B191}"/>
              </a:ext>
            </a:extLst>
          </p:cNvPr>
          <p:cNvSpPr/>
          <p:nvPr/>
        </p:nvSpPr>
        <p:spPr>
          <a:xfrm>
            <a:off x="505097" y="1573211"/>
            <a:ext cx="11429959" cy="1927371"/>
          </a:xfrm>
          <a:prstGeom prst="rect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BBB142-BCF3-4B4A-BF71-D3B26DAED783}"/>
              </a:ext>
            </a:extLst>
          </p:cNvPr>
          <p:cNvSpPr/>
          <p:nvPr/>
        </p:nvSpPr>
        <p:spPr>
          <a:xfrm>
            <a:off x="505097" y="3573333"/>
            <a:ext cx="11429959" cy="2901359"/>
          </a:xfrm>
          <a:prstGeom prst="rect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726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97B8AA4-7025-4E84-88D9-93128C6F9B8A}"/>
              </a:ext>
            </a:extLst>
          </p:cNvPr>
          <p:cNvSpPr/>
          <p:nvPr/>
        </p:nvSpPr>
        <p:spPr>
          <a:xfrm>
            <a:off x="605645" y="6439299"/>
            <a:ext cx="8508309" cy="2418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FBD0E0-5870-418C-989E-11752210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Future Scenario Water Budgets</a:t>
            </a:r>
            <a:br>
              <a:rPr lang="en-US"/>
            </a:br>
            <a:r>
              <a:rPr lang="en-US"/>
              <a:t>Baseline and 4 Climate Change Scenarios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9B7-89FB-49D6-8830-37D2FE1A8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7368" y="1825625"/>
            <a:ext cx="5181600" cy="4351338"/>
          </a:xfrm>
        </p:spPr>
        <p:txBody>
          <a:bodyPr>
            <a:normAutofit/>
          </a:bodyPr>
          <a:lstStyle/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E5E896-80D7-415A-B2FE-78426FCC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51</a:t>
            </a:fld>
            <a:endParaRPr lang="en-US" sz="2000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983D6B-F644-4E7E-8E81-9D8E6D30F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646" y="1473522"/>
            <a:ext cx="8517736" cy="5114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CDA772-70DA-4757-9BCB-5EF3D1A3C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856" y="2388975"/>
            <a:ext cx="2905055" cy="328370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C7F2EA-A9C0-4EBE-98EE-BDA769698832}"/>
              </a:ext>
            </a:extLst>
          </p:cNvPr>
          <p:cNvSpPr txBox="1"/>
          <p:nvPr/>
        </p:nvSpPr>
        <p:spPr>
          <a:xfrm>
            <a:off x="2077001" y="2141947"/>
            <a:ext cx="91723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408,500</a:t>
            </a:r>
            <a:r>
              <a:rPr lang="en-US" sz="16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266641-04E2-4CA7-A735-A809A8296A76}"/>
              </a:ext>
            </a:extLst>
          </p:cNvPr>
          <p:cNvSpPr txBox="1"/>
          <p:nvPr/>
        </p:nvSpPr>
        <p:spPr>
          <a:xfrm>
            <a:off x="3436577" y="2141946"/>
            <a:ext cx="91723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379,500</a:t>
            </a:r>
            <a:r>
              <a:rPr lang="en-US" sz="16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5B1EB5-145A-4527-8EE6-9939E792FCD3}"/>
              </a:ext>
            </a:extLst>
          </p:cNvPr>
          <p:cNvSpPr txBox="1"/>
          <p:nvPr/>
        </p:nvSpPr>
        <p:spPr>
          <a:xfrm>
            <a:off x="2019294" y="5567721"/>
            <a:ext cx="979755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-369,300</a:t>
            </a:r>
            <a:r>
              <a:rPr lang="en-US" sz="16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C24DFF-9EB5-4AC5-B2EF-ED08A8818005}"/>
              </a:ext>
            </a:extLst>
          </p:cNvPr>
          <p:cNvSpPr txBox="1"/>
          <p:nvPr/>
        </p:nvSpPr>
        <p:spPr>
          <a:xfrm>
            <a:off x="3421330" y="5567721"/>
            <a:ext cx="979755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-367,000</a:t>
            </a:r>
            <a:r>
              <a:rPr lang="en-US" sz="16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327C3-5440-474E-BAEB-634300DD691F}"/>
              </a:ext>
            </a:extLst>
          </p:cNvPr>
          <p:cNvSpPr txBox="1"/>
          <p:nvPr/>
        </p:nvSpPr>
        <p:spPr>
          <a:xfrm>
            <a:off x="4885975" y="2141946"/>
            <a:ext cx="91723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375,000</a:t>
            </a:r>
            <a:r>
              <a:rPr lang="en-US" sz="16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53F8C6-C42E-449F-BCF8-7F16891A4D59}"/>
              </a:ext>
            </a:extLst>
          </p:cNvPr>
          <p:cNvSpPr txBox="1"/>
          <p:nvPr/>
        </p:nvSpPr>
        <p:spPr>
          <a:xfrm>
            <a:off x="4791427" y="5567721"/>
            <a:ext cx="979755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-347,800</a:t>
            </a:r>
            <a:r>
              <a:rPr lang="en-US" sz="16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A839F9-3364-44B6-8E62-403EAD6BA108}"/>
              </a:ext>
            </a:extLst>
          </p:cNvPr>
          <p:cNvSpPr txBox="1"/>
          <p:nvPr/>
        </p:nvSpPr>
        <p:spPr>
          <a:xfrm>
            <a:off x="6291915" y="2141946"/>
            <a:ext cx="91723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364,100</a:t>
            </a:r>
            <a:r>
              <a:rPr lang="en-US" sz="16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ABB848-3951-4E80-8212-EA3DDDAA7912}"/>
              </a:ext>
            </a:extLst>
          </p:cNvPr>
          <p:cNvSpPr txBox="1"/>
          <p:nvPr/>
        </p:nvSpPr>
        <p:spPr>
          <a:xfrm>
            <a:off x="6234208" y="5567721"/>
            <a:ext cx="979755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-331,800</a:t>
            </a:r>
            <a:r>
              <a:rPr lang="en-US" sz="16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A544BC-5D38-4C9A-A34B-6DFDBE1ABB88}"/>
              </a:ext>
            </a:extLst>
          </p:cNvPr>
          <p:cNvSpPr txBox="1"/>
          <p:nvPr/>
        </p:nvSpPr>
        <p:spPr>
          <a:xfrm>
            <a:off x="7636583" y="2141946"/>
            <a:ext cx="917239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355,300</a:t>
            </a:r>
            <a:r>
              <a:rPr lang="en-US" sz="16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59EB94-554C-407D-8D62-30FA56BA135C}"/>
              </a:ext>
            </a:extLst>
          </p:cNvPr>
          <p:cNvSpPr txBox="1"/>
          <p:nvPr/>
        </p:nvSpPr>
        <p:spPr>
          <a:xfrm>
            <a:off x="7625998" y="5567721"/>
            <a:ext cx="979755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-333,100</a:t>
            </a:r>
            <a:r>
              <a:rPr lang="en-US" sz="16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EF453E-4183-4C27-9745-EF43340FBF7F}"/>
              </a:ext>
            </a:extLst>
          </p:cNvPr>
          <p:cNvSpPr txBox="1"/>
          <p:nvPr/>
        </p:nvSpPr>
        <p:spPr>
          <a:xfrm>
            <a:off x="3475166" y="6270022"/>
            <a:ext cx="926727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+12,500</a:t>
            </a:r>
            <a:endParaRPr lang="en-US" sz="1600" dirty="0">
              <a:cs typeface="segoe u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554416-297D-47F6-B56C-E6B462137530}"/>
              </a:ext>
            </a:extLst>
          </p:cNvPr>
          <p:cNvSpPr txBox="1"/>
          <p:nvPr/>
        </p:nvSpPr>
        <p:spPr>
          <a:xfrm>
            <a:off x="4919791" y="6270022"/>
            <a:ext cx="926727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+27,200</a:t>
            </a:r>
            <a:endParaRPr lang="en-US" sz="1600" dirty="0">
              <a:cs typeface="segoe u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F796D9-91C8-42E9-80E3-54A8E71579C2}"/>
              </a:ext>
            </a:extLst>
          </p:cNvPr>
          <p:cNvSpPr txBox="1"/>
          <p:nvPr/>
        </p:nvSpPr>
        <p:spPr>
          <a:xfrm>
            <a:off x="6254879" y="6270022"/>
            <a:ext cx="926727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+32,300</a:t>
            </a:r>
            <a:endParaRPr lang="en-US" sz="1600" dirty="0">
              <a:cs typeface="segoe u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15B8BD-6725-426E-9846-336D0C23798D}"/>
              </a:ext>
            </a:extLst>
          </p:cNvPr>
          <p:cNvSpPr txBox="1"/>
          <p:nvPr/>
        </p:nvSpPr>
        <p:spPr>
          <a:xfrm>
            <a:off x="7582029" y="6270022"/>
            <a:ext cx="926727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+22,200</a:t>
            </a:r>
            <a:endParaRPr lang="en-US" sz="1600" dirty="0">
              <a:cs typeface="segoe u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C1A6D7-D0E4-4F05-8C71-530BE0563B1E}"/>
              </a:ext>
            </a:extLst>
          </p:cNvPr>
          <p:cNvSpPr txBox="1"/>
          <p:nvPr/>
        </p:nvSpPr>
        <p:spPr>
          <a:xfrm>
            <a:off x="2067054" y="6270022"/>
            <a:ext cx="926727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+39,200</a:t>
            </a:r>
            <a:endParaRPr lang="en-US" sz="1600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6365280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D0E0-5870-418C-989E-11752210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Future Pumping</a:t>
            </a:r>
            <a:br>
              <a:rPr lang="en-US"/>
            </a:br>
            <a:r>
              <a:rPr lang="en-US"/>
              <a:t>4 Climate Change Scenarios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9B7-89FB-49D6-8830-37D2FE1A8C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E5E896-80D7-415A-B2FE-78426FCC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52</a:t>
            </a:fld>
            <a:endParaRPr lang="en-US" sz="2000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B753D3-2F40-4D3A-9EF4-CC3B4D778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2207" y="1530077"/>
            <a:ext cx="8727586" cy="52406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B01387-F1FA-499C-AE15-0834833143BC}"/>
              </a:ext>
            </a:extLst>
          </p:cNvPr>
          <p:cNvSpPr/>
          <p:nvPr/>
        </p:nvSpPr>
        <p:spPr>
          <a:xfrm>
            <a:off x="6535458" y="2198256"/>
            <a:ext cx="3569124" cy="3919158"/>
          </a:xfrm>
          <a:prstGeom prst="rect">
            <a:avLst/>
          </a:prstGeom>
          <a:solidFill>
            <a:schemeClr val="tx1">
              <a:lumMod val="5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9370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D0E0-5870-418C-989E-11752210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Future Inflows</a:t>
            </a:r>
            <a:br>
              <a:rPr lang="en-US"/>
            </a:br>
            <a:r>
              <a:rPr lang="en-US"/>
              <a:t>4 Climate Change Scenarios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9B7-89FB-49D6-8830-37D2FE1A8C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E5E896-80D7-415A-B2FE-78426FCC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53</a:t>
            </a:fld>
            <a:endParaRPr lang="en-US" sz="2000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0A7D83-F948-4524-87DD-F660B0186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3128" y="1531184"/>
            <a:ext cx="8725743" cy="52395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B5B929-FC33-4BC7-88BA-B3377F6C903F}"/>
              </a:ext>
            </a:extLst>
          </p:cNvPr>
          <p:cNvSpPr/>
          <p:nvPr/>
        </p:nvSpPr>
        <p:spPr>
          <a:xfrm>
            <a:off x="6525761" y="2189019"/>
            <a:ext cx="3569584" cy="3928396"/>
          </a:xfrm>
          <a:prstGeom prst="rect">
            <a:avLst/>
          </a:prstGeom>
          <a:solidFill>
            <a:schemeClr val="tx1">
              <a:lumMod val="5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2457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D0E0-5870-418C-989E-11752210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Future Groundwater Levels</a:t>
            </a:r>
            <a:br>
              <a:rPr lang="en-US" dirty="0"/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9B7-89FB-49D6-8830-37D2FE1A8C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E5E896-80D7-415A-B2FE-78426FCC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54</a:t>
            </a:fld>
            <a:endParaRPr lang="en-US" sz="2000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D92236-56F3-44CB-8D03-175FC1983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4627" y="680239"/>
            <a:ext cx="9622745" cy="6208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B5C00-0E6E-4AB3-8A94-68E1B1282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549" y="1501596"/>
            <a:ext cx="2971768" cy="132556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5609537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D0E0-5870-418C-989E-11752210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Future Groundwater Levels</a:t>
            </a:r>
            <a:br>
              <a:rPr lang="en-US" dirty="0"/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9B7-89FB-49D6-8830-37D2FE1A8C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E5E896-80D7-415A-B2FE-78426FCC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55</a:t>
            </a:fld>
            <a:endParaRPr lang="en-US" sz="2000" b="1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17D4873-61DF-415B-B2EC-E97CFFEC8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8426" y="681036"/>
            <a:ext cx="9622747" cy="6208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8E5558-FE7C-4641-B965-03C0D858C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549" y="1501596"/>
            <a:ext cx="2971768" cy="132556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7983122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D0E0-5870-418C-989E-11752210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Future Change in Groundwater Levels </a:t>
            </a:r>
            <a:br>
              <a:rPr lang="en-US" dirty="0"/>
            </a:br>
            <a:r>
              <a:rPr lang="en-US" dirty="0"/>
              <a:t>2020-2045, 5-Year Projects with Climate Change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9B7-89FB-49D6-8830-37D2FE1A8C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E5E896-80D7-415A-B2FE-78426FCC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56</a:t>
            </a:fld>
            <a:endParaRPr lang="en-US" sz="2000" b="1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B915156-C64F-4DCB-9392-157C95A6C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267" y="1284296"/>
            <a:ext cx="748906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143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D0E0-5870-418C-989E-11752210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Future Change in Groundwater Levels </a:t>
            </a:r>
            <a:br>
              <a:rPr lang="en-US" dirty="0"/>
            </a:br>
            <a:r>
              <a:rPr lang="en-US" dirty="0"/>
              <a:t>2020-2045, Future Projects with Climate Change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9B7-89FB-49D6-8830-37D2FE1A8C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E5E896-80D7-415A-B2FE-78426FCC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57</a:t>
            </a:fld>
            <a:endParaRPr lang="en-US" sz="2000" b="1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56BCC7B1-A610-4AF2-9B4A-8EB492A19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653" y="1284296"/>
            <a:ext cx="747029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859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D0E0-5870-418C-989E-11752210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Future Change in Groundwater Levels </a:t>
            </a:r>
            <a:br>
              <a:rPr lang="en-US" dirty="0"/>
            </a:br>
            <a:r>
              <a:rPr lang="en-US" dirty="0"/>
              <a:t>2020-2045, Expanded Agriculture with Climate Change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9B7-89FB-49D6-8830-37D2FE1A8C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E5E896-80D7-415A-B2FE-78426FCC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58</a:t>
            </a:fld>
            <a:endParaRPr lang="en-US" sz="2000" b="1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87103023-3265-4992-B2B7-185B1AE81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484" y="1284296"/>
            <a:ext cx="747263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779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D0E0-5870-418C-989E-11752210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Cumulative Change in Storage</a:t>
            </a:r>
            <a:br>
              <a:rPr lang="en-US"/>
            </a:br>
            <a:r>
              <a:rPr lang="en-US"/>
              <a:t>4 Climate Change Scenarios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9B7-89FB-49D6-8830-37D2FE1A8C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E5E896-80D7-415A-B2FE-78426FCC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59</a:t>
            </a:fld>
            <a:endParaRPr lang="en-US" sz="2000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C04D0E-73CA-4B30-A361-30E505C17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5197" y="1531184"/>
            <a:ext cx="8725741" cy="52395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76D4D4-9797-475B-99DD-E1202E15D6A8}"/>
              </a:ext>
            </a:extLst>
          </p:cNvPr>
          <p:cNvSpPr/>
          <p:nvPr/>
        </p:nvSpPr>
        <p:spPr>
          <a:xfrm>
            <a:off x="6993872" y="2186742"/>
            <a:ext cx="3569584" cy="3928396"/>
          </a:xfrm>
          <a:prstGeom prst="rect">
            <a:avLst/>
          </a:prstGeom>
          <a:solidFill>
            <a:schemeClr val="tx1">
              <a:lumMod val="5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62D909-5A3A-4021-89C2-13D53812AF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9" t="67406" r="30031" b="13614"/>
          <a:stretch/>
        </p:blipFill>
        <p:spPr>
          <a:xfrm>
            <a:off x="3482340" y="2244090"/>
            <a:ext cx="1848143" cy="99441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400481-961F-48E9-AD80-F7FE66A64792}"/>
              </a:ext>
            </a:extLst>
          </p:cNvPr>
          <p:cNvSpPr/>
          <p:nvPr/>
        </p:nvSpPr>
        <p:spPr>
          <a:xfrm>
            <a:off x="4588955" y="2282265"/>
            <a:ext cx="741528" cy="9189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9227D5-F950-4026-82FA-5C1A29844728}"/>
              </a:ext>
            </a:extLst>
          </p:cNvPr>
          <p:cNvSpPr txBox="1"/>
          <p:nvPr/>
        </p:nvSpPr>
        <p:spPr>
          <a:xfrm>
            <a:off x="4505687" y="2285574"/>
            <a:ext cx="894245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 -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D3239B-811D-42ED-B2D4-6808566986A4}"/>
              </a:ext>
            </a:extLst>
          </p:cNvPr>
          <p:cNvSpPr txBox="1"/>
          <p:nvPr/>
        </p:nvSpPr>
        <p:spPr>
          <a:xfrm>
            <a:off x="4502106" y="2496785"/>
            <a:ext cx="894245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 -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4E57F4-7429-497B-B05B-C61A78FC3CE5}"/>
              </a:ext>
            </a:extLst>
          </p:cNvPr>
          <p:cNvSpPr txBox="1"/>
          <p:nvPr/>
        </p:nvSpPr>
        <p:spPr>
          <a:xfrm>
            <a:off x="4515764" y="2698471"/>
            <a:ext cx="894245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 -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7573D0-F1D8-4360-B97D-5A6CA4DCB547}"/>
              </a:ext>
            </a:extLst>
          </p:cNvPr>
          <p:cNvSpPr txBox="1"/>
          <p:nvPr/>
        </p:nvSpPr>
        <p:spPr>
          <a:xfrm>
            <a:off x="4515763" y="2900157"/>
            <a:ext cx="894245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 -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9F8701-990B-4633-B602-88477CD00F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2" t="67406" r="4971" b="13614"/>
          <a:stretch/>
        </p:blipFill>
        <p:spPr>
          <a:xfrm>
            <a:off x="5196588" y="2241265"/>
            <a:ext cx="2183750" cy="99441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456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/>
              <a:t>Welcome and Introductions</a:t>
            </a:r>
          </a:p>
          <a:p>
            <a:r>
              <a:rPr lang="en-US"/>
              <a:t>Alternative Plan Status</a:t>
            </a:r>
          </a:p>
          <a:p>
            <a:r>
              <a:rPr lang="en-US"/>
              <a:t>Groundwater Model </a:t>
            </a:r>
          </a:p>
          <a:p>
            <a:r>
              <a:rPr lang="en-US"/>
              <a:t>Plan Scenarios &amp; Projects and Management Actions</a:t>
            </a:r>
          </a:p>
          <a:p>
            <a:r>
              <a:rPr lang="en-US"/>
              <a:t>Simulation Results</a:t>
            </a:r>
          </a:p>
          <a:p>
            <a:r>
              <a:rPr lang="en-US"/>
              <a:t>Public Comment</a:t>
            </a:r>
          </a:p>
          <a:p>
            <a:r>
              <a:rPr lang="en-US"/>
              <a:t>Get Involved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6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705857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D0E0-5870-418C-989E-11752210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Future Drain Flows</a:t>
            </a:r>
            <a:br>
              <a:rPr lang="en-US"/>
            </a:br>
            <a:r>
              <a:rPr lang="en-US"/>
              <a:t>4 Climate Change Scenarios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9B7-89FB-49D6-8830-37D2FE1A8C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E5E896-80D7-415A-B2FE-78426FCC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60</a:t>
            </a:fld>
            <a:endParaRPr lang="en-US" sz="2000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39BD3D-6B62-45FD-A93C-10BBD483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5197" y="1531184"/>
            <a:ext cx="8725741" cy="52395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279BB0-6176-4574-A31E-09769494CED0}"/>
              </a:ext>
            </a:extLst>
          </p:cNvPr>
          <p:cNvSpPr/>
          <p:nvPr/>
        </p:nvSpPr>
        <p:spPr>
          <a:xfrm>
            <a:off x="6919981" y="3429000"/>
            <a:ext cx="3569584" cy="2686138"/>
          </a:xfrm>
          <a:prstGeom prst="rect">
            <a:avLst/>
          </a:prstGeom>
          <a:solidFill>
            <a:schemeClr val="tx1">
              <a:lumMod val="5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0418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D0E0-5870-418C-989E-11752210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Future Groundwater Outflow to Salton Sea</a:t>
            </a:r>
            <a:br>
              <a:rPr lang="en-US"/>
            </a:br>
            <a:r>
              <a:rPr lang="en-US"/>
              <a:t>4 Climate Change Scenarios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9B7-89FB-49D6-8830-37D2FE1A8C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E5E896-80D7-415A-B2FE-78426FCC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61</a:t>
            </a:fld>
            <a:endParaRPr lang="en-US" sz="2000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E913E-9A51-4F4D-B015-A09B7B020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5198" y="1531184"/>
            <a:ext cx="8725740" cy="5239512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8B03F3-AB0A-4FAF-B300-C4543F0B3E7B}"/>
              </a:ext>
            </a:extLst>
          </p:cNvPr>
          <p:cNvSpPr/>
          <p:nvPr/>
        </p:nvSpPr>
        <p:spPr>
          <a:xfrm>
            <a:off x="6873800" y="2186742"/>
            <a:ext cx="3569584" cy="2874785"/>
          </a:xfrm>
          <a:prstGeom prst="rect">
            <a:avLst/>
          </a:prstGeom>
          <a:solidFill>
            <a:schemeClr val="tx1">
              <a:lumMod val="5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6961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D0E0-5870-418C-989E-11752210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Future Scenario Simulation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9B7-89FB-49D6-8830-37D2FE1A8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0A3B8DD-8AAF-4DD4-AA7B-437FD8F2217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914400" y="1825625"/>
            <a:ext cx="1081254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/>
              <a:t>Scenarios indicate:</a:t>
            </a:r>
          </a:p>
          <a:p>
            <a:pPr lvl="1"/>
            <a:r>
              <a:rPr lang="en-US" sz="2600" dirty="0"/>
              <a:t>Cumulative decline in storage for Baseline with Climate Change</a:t>
            </a:r>
            <a:endParaRPr lang="en-US" sz="2600" dirty="0">
              <a:cs typeface="segoe ui"/>
            </a:endParaRPr>
          </a:p>
          <a:p>
            <a:pPr lvl="1"/>
            <a:r>
              <a:rPr lang="en-US" sz="2600" dirty="0"/>
              <a:t>Cumulative increases in storage for all others</a:t>
            </a:r>
            <a:endParaRPr lang="en-US" sz="2600" dirty="0">
              <a:cs typeface="segoe ui"/>
            </a:endParaRPr>
          </a:p>
          <a:p>
            <a:pPr lvl="1"/>
            <a:r>
              <a:rPr lang="en-US" sz="2600" dirty="0"/>
              <a:t>Drain flows decline for Baseline with Climate Change and increase for others</a:t>
            </a:r>
            <a:endParaRPr lang="en-US" sz="2600" dirty="0">
              <a:cs typeface="segoe ui"/>
            </a:endParaRPr>
          </a:p>
          <a:p>
            <a:pPr lvl="1"/>
            <a:r>
              <a:rPr lang="en-US" sz="2600" dirty="0"/>
              <a:t>Seawater intrusion is not a problem in any scenario</a:t>
            </a:r>
            <a:endParaRPr lang="en-US" sz="2600" dirty="0">
              <a:cs typeface="segoe ui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600" b="1" dirty="0"/>
              <a:t>New Five-Year Plan PMAs are needed for supply-demand balance</a:t>
            </a:r>
            <a:endParaRPr lang="en-US" sz="2600" b="1" dirty="0">
              <a:cs typeface="segoe ui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600" b="1" dirty="0"/>
              <a:t>Future PMAs are needed for reliability in face of climate change and uncertainties in demand past 25-year planning horizon </a:t>
            </a:r>
            <a:endParaRPr lang="en-US" sz="2600" b="1" dirty="0">
              <a:cs typeface="segoe ui"/>
            </a:endParaRPr>
          </a:p>
          <a:p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51CFB4A-74EE-4D8E-BD0E-09C18D827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62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635567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Welcome and Introductions</a:t>
            </a:r>
          </a:p>
          <a:p>
            <a:r>
              <a:rPr lang="en-US"/>
              <a:t>Alternative Plan Status</a:t>
            </a:r>
          </a:p>
          <a:p>
            <a:r>
              <a:rPr lang="en-US"/>
              <a:t>Groundwater Model </a:t>
            </a:r>
          </a:p>
          <a:p>
            <a:r>
              <a:rPr lang="en-US"/>
              <a:t>Plan Scenarios &amp; Projects and Management Actions</a:t>
            </a:r>
          </a:p>
          <a:p>
            <a:r>
              <a:rPr lang="en-US"/>
              <a:t>Simulation Results</a:t>
            </a:r>
          </a:p>
          <a:p>
            <a:r>
              <a:rPr lang="en-US" b="1"/>
              <a:t>Public Comment</a:t>
            </a:r>
          </a:p>
          <a:p>
            <a:r>
              <a:rPr lang="en-US"/>
              <a:t>Get Involved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63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388078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DC043-22A0-45CB-BF43-5DDB254C0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Comment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E4BEA-B80C-40F6-9A62-CF46FAEFA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59225"/>
            <a:ext cx="10515600" cy="1500187"/>
          </a:xfrm>
        </p:spPr>
        <p:txBody>
          <a:bodyPr/>
          <a:lstStyle/>
          <a:p>
            <a:r>
              <a:rPr lang="en-US"/>
              <a:t>Input and feedback are welcomed</a:t>
            </a:r>
          </a:p>
          <a:p>
            <a:r>
              <a:rPr lang="en-US"/>
              <a:t>For Callers – you may need to press *6 to unmute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60497B0-5143-481C-8A9D-8F968E13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64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2235594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Welcome and Introductions</a:t>
            </a:r>
          </a:p>
          <a:p>
            <a:r>
              <a:rPr lang="en-US"/>
              <a:t>Alternative Plan Status</a:t>
            </a:r>
          </a:p>
          <a:p>
            <a:r>
              <a:rPr lang="en-US"/>
              <a:t>Groundwater Model </a:t>
            </a:r>
          </a:p>
          <a:p>
            <a:r>
              <a:rPr lang="en-US"/>
              <a:t>Plan Scenarios &amp; Projects and Management Actions</a:t>
            </a:r>
          </a:p>
          <a:p>
            <a:r>
              <a:rPr lang="en-US"/>
              <a:t>Simulation Results</a:t>
            </a:r>
          </a:p>
          <a:p>
            <a:r>
              <a:rPr lang="en-US"/>
              <a:t>Public Comment</a:t>
            </a:r>
          </a:p>
          <a:p>
            <a:r>
              <a:rPr lang="en-US" b="1"/>
              <a:t>Get Involved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65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502532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D0DBC-5937-4997-9F73-709EBCBD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 Involved – Visit our Website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54CA2-6880-47CB-A376-810661B693BF}"/>
              </a:ext>
            </a:extLst>
          </p:cNvPr>
          <p:cNvSpPr txBox="1"/>
          <p:nvPr/>
        </p:nvSpPr>
        <p:spPr>
          <a:xfrm>
            <a:off x="2042230" y="6262450"/>
            <a:ext cx="8355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www.IndioSubbasinSGMA.org</a:t>
            </a:r>
            <a:endParaRPr lang="en-US" sz="2400" b="1"/>
          </a:p>
        </p:txBody>
      </p:sp>
      <p:pic>
        <p:nvPicPr>
          <p:cNvPr id="1026" name="Picture 2" descr="Image result for website icon free">
            <a:extLst>
              <a:ext uri="{FF2B5EF4-FFF2-40B4-BE49-F238E27FC236}">
                <a16:creationId xmlns:a16="http://schemas.microsoft.com/office/drawing/2014/main" id="{3DF2F292-322E-4196-B6E2-2263E35CC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696" y="6076764"/>
            <a:ext cx="877409" cy="8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2B76A35-8CE6-497C-B0D0-8A9B48492315}"/>
              </a:ext>
            </a:extLst>
          </p:cNvPr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859" y="1690128"/>
            <a:ext cx="9972282" cy="4319911"/>
          </a:xfrm>
          <a:prstGeom prst="rect">
            <a:avLst/>
          </a:prstGeom>
          <a:ln w="19050">
            <a:solidFill>
              <a:schemeClr val="tx1">
                <a:lumMod val="85000"/>
              </a:schemeClr>
            </a:solidFill>
          </a:ln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6A6CA6-5EBD-4FE3-B8E4-BBFCF3A12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66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626556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19A27-B84B-4782-8907-9C112B617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 Involved – Visit our Website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091D1-4E24-4BFA-9DC2-2E997298A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658" y="3035461"/>
            <a:ext cx="9656683" cy="228072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7E1A79-C3B3-48D5-8350-94A90B134235}"/>
              </a:ext>
            </a:extLst>
          </p:cNvPr>
          <p:cNvSpPr txBox="1">
            <a:spLocks/>
          </p:cNvSpPr>
          <p:nvPr/>
        </p:nvSpPr>
        <p:spPr>
          <a:xfrm>
            <a:off x="838201" y="1685581"/>
            <a:ext cx="10818180" cy="4491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Sign up for email invites, updates, and data/report releases at</a:t>
            </a:r>
          </a:p>
          <a:p>
            <a:pPr marL="0" indent="0" algn="ctr">
              <a:buNone/>
            </a:pPr>
            <a:r>
              <a:rPr lang="en-US"/>
              <a:t> </a:t>
            </a:r>
            <a:r>
              <a:rPr lang="en-US" b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www.IndioSubbasinSGMA.org</a:t>
            </a:r>
            <a:endParaRPr lang="en-US" b="1"/>
          </a:p>
          <a:p>
            <a:endParaRPr lang="en-US"/>
          </a:p>
          <a:p>
            <a:pPr lvl="1"/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0FE7A9E-93D6-4E4D-A961-A630402AF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67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0662760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9F5C4-6C19-4386-A7A1-3A4D43E14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 Involved – Final Workshop </a:t>
            </a:r>
          </a:p>
        </p:txBody>
      </p:sp>
      <p:pic>
        <p:nvPicPr>
          <p:cNvPr id="6" name="Graphic 5" descr="Clock">
            <a:extLst>
              <a:ext uri="{FF2B5EF4-FFF2-40B4-BE49-F238E27FC236}">
                <a16:creationId xmlns:a16="http://schemas.microsoft.com/office/drawing/2014/main" id="{973A954F-AA97-4F4E-8D08-D794E9A1E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4837" y="2777581"/>
            <a:ext cx="1173848" cy="1173848"/>
          </a:xfrm>
          <a:prstGeom prst="rect">
            <a:avLst/>
          </a:prstGeom>
        </p:spPr>
      </p:pic>
      <p:pic>
        <p:nvPicPr>
          <p:cNvPr id="7" name="Graphic 6" descr="Flip calendar">
            <a:extLst>
              <a:ext uri="{FF2B5EF4-FFF2-40B4-BE49-F238E27FC236}">
                <a16:creationId xmlns:a16="http://schemas.microsoft.com/office/drawing/2014/main" id="{43129009-8F02-453D-B235-FE0CF28C4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1" y="1709108"/>
            <a:ext cx="1173848" cy="1173848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39A018F8-C913-400A-968F-40947CACA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1473" y="3901976"/>
            <a:ext cx="1173848" cy="1173848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67D3033-8706-48A0-9988-54795819ADA4}"/>
              </a:ext>
            </a:extLst>
          </p:cNvPr>
          <p:cNvSpPr txBox="1">
            <a:spLocks/>
          </p:cNvSpPr>
          <p:nvPr/>
        </p:nvSpPr>
        <p:spPr>
          <a:xfrm>
            <a:off x="2012049" y="2005197"/>
            <a:ext cx="3689423" cy="34257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Wednesday </a:t>
            </a:r>
            <a:br>
              <a:rPr lang="en-US" b="1" dirty="0"/>
            </a:br>
            <a:r>
              <a:rPr lang="en-US" b="1" dirty="0"/>
              <a:t>October 13, 2021</a:t>
            </a:r>
          </a:p>
          <a:p>
            <a:pPr marL="0" indent="0">
              <a:buNone/>
            </a:pPr>
            <a:endParaRPr lang="en-US" sz="1050" b="1" dirty="0"/>
          </a:p>
          <a:p>
            <a:pPr marL="0" indent="0">
              <a:buNone/>
            </a:pPr>
            <a:r>
              <a:rPr lang="en-US" b="1" dirty="0"/>
              <a:t>2:00 – 4:00 PM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Location: TBD</a:t>
            </a:r>
          </a:p>
        </p:txBody>
      </p:sp>
      <p:pic>
        <p:nvPicPr>
          <p:cNvPr id="10" name="Graphic 9" descr="Email">
            <a:extLst>
              <a:ext uri="{FF2B5EF4-FFF2-40B4-BE49-F238E27FC236}">
                <a16:creationId xmlns:a16="http://schemas.microsoft.com/office/drawing/2014/main" id="{82C0EBAF-2AC5-4921-8C8A-10B107691B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94744" y="2031324"/>
            <a:ext cx="955133" cy="95513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E72811-7A86-461D-8E96-5C4C74417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241" y="2099085"/>
            <a:ext cx="4810484" cy="3605782"/>
          </a:xfrm>
        </p:spPr>
        <p:txBody>
          <a:bodyPr>
            <a:normAutofit/>
          </a:bodyPr>
          <a:lstStyle/>
          <a:p>
            <a:pPr marL="310298" indent="-310298">
              <a:lnSpc>
                <a:spcPct val="110000"/>
              </a:lnSpc>
              <a:spcBef>
                <a:spcPts val="529"/>
              </a:spcBef>
              <a:buNone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additional information,       please contact:</a:t>
            </a:r>
            <a:endParaRPr lang="en-US" sz="24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10298" indent="-310298">
              <a:lnSpc>
                <a:spcPct val="110000"/>
              </a:lnSpc>
              <a:spcBef>
                <a:spcPts val="529"/>
              </a:spcBef>
              <a:buNone/>
            </a:pPr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pPr marL="310298" indent="-310298">
              <a:lnSpc>
                <a:spcPct val="110000"/>
              </a:lnSpc>
              <a:spcBef>
                <a:spcPts val="529"/>
              </a:spcBef>
              <a:buNone/>
            </a:pPr>
            <a:endParaRPr lang="en-US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6B9D44-0B21-4B9F-A96C-4DF9C05B8B5B}"/>
              </a:ext>
            </a:extLst>
          </p:cNvPr>
          <p:cNvSpPr txBox="1"/>
          <p:nvPr/>
        </p:nvSpPr>
        <p:spPr>
          <a:xfrm>
            <a:off x="5694744" y="3180053"/>
            <a:ext cx="6497256" cy="194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0298" indent="-310298">
              <a:lnSpc>
                <a:spcPct val="110000"/>
              </a:lnSpc>
              <a:spcBef>
                <a:spcPts val="529"/>
              </a:spcBef>
              <a:buNone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Rosalyn Prickett</a:t>
            </a:r>
          </a:p>
          <a:p>
            <a:pPr marL="310298" indent="-310298">
              <a:lnSpc>
                <a:spcPct val="110000"/>
              </a:lnSpc>
              <a:spcBef>
                <a:spcPts val="529"/>
              </a:spcBef>
              <a:buNone/>
            </a:pPr>
            <a:r>
              <a:rPr lang="en-US"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IndioSubbasinSGMA@woodardcurran.com</a:t>
            </a:r>
            <a:endParaRPr lang="en-US" sz="22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10298" indent="-310298">
              <a:lnSpc>
                <a:spcPct val="110000"/>
              </a:lnSpc>
              <a:spcBef>
                <a:spcPts val="529"/>
              </a:spcBef>
              <a:buNone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(858) 875-7420</a:t>
            </a:r>
          </a:p>
          <a:p>
            <a:endParaRPr lang="en-US" sz="240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D5AC2148-B5CB-455E-9D5D-F474A499D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68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982697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Project Consultants</a:t>
            </a:r>
          </a:p>
          <a:p>
            <a:pPr lvl="1"/>
            <a:r>
              <a:rPr lang="en-US"/>
              <a:t>Todd Groundwater</a:t>
            </a:r>
          </a:p>
          <a:p>
            <a:pPr lvl="1"/>
            <a:r>
              <a:rPr lang="en-US"/>
              <a:t>Woodard &amp; Curran</a:t>
            </a:r>
          </a:p>
          <a:p>
            <a:pPr lvl="1"/>
            <a:endParaRPr lang="en-US"/>
          </a:p>
          <a:p>
            <a:r>
              <a:rPr lang="en-US"/>
              <a:t>Indio Subbasin Groundwater Sustainability Agencies </a:t>
            </a:r>
          </a:p>
          <a:p>
            <a:pPr lvl="1"/>
            <a:r>
              <a:rPr lang="en-US"/>
              <a:t>Coachella Valley Water District</a:t>
            </a:r>
          </a:p>
          <a:p>
            <a:pPr lvl="1"/>
            <a:r>
              <a:rPr lang="en-US"/>
              <a:t>Coachella Water Authority</a:t>
            </a:r>
          </a:p>
          <a:p>
            <a:pPr lvl="1"/>
            <a:r>
              <a:rPr lang="en-US"/>
              <a:t>Desert Water Agency</a:t>
            </a:r>
          </a:p>
          <a:p>
            <a:pPr lvl="1"/>
            <a:r>
              <a:rPr lang="en-US"/>
              <a:t>Indio Water Authority</a:t>
            </a:r>
          </a:p>
          <a:p>
            <a:pPr marL="457200" lvl="1" indent="0">
              <a:buNone/>
            </a:pPr>
            <a:endParaRPr lang="en-US"/>
          </a:p>
          <a:p>
            <a:pPr lvl="1"/>
            <a:endParaRPr lang="en-US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 Update Team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A8CBAC-4233-4099-BE7F-76492D1A99C9}"/>
              </a:ext>
            </a:extLst>
          </p:cNvPr>
          <p:cNvSpPr/>
          <p:nvPr/>
        </p:nvSpPr>
        <p:spPr>
          <a:xfrm>
            <a:off x="2209354" y="5508269"/>
            <a:ext cx="7762374" cy="834941"/>
          </a:xfrm>
          <a:prstGeom prst="rect">
            <a:avLst/>
          </a:prstGeom>
          <a:ln w="254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`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5AF7C-6942-42B4-8976-47B05C7C1189}"/>
              </a:ext>
            </a:extLst>
          </p:cNvPr>
          <p:cNvGrpSpPr/>
          <p:nvPr/>
        </p:nvGrpSpPr>
        <p:grpSpPr>
          <a:xfrm>
            <a:off x="4511301" y="2052886"/>
            <a:ext cx="2764852" cy="834941"/>
            <a:chOff x="3680417" y="4581402"/>
            <a:chExt cx="3225284" cy="9612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7E8E7A-FF3C-4BDF-8EE8-D987CCB85931}"/>
                </a:ext>
              </a:extLst>
            </p:cNvPr>
            <p:cNvSpPr/>
            <p:nvPr/>
          </p:nvSpPr>
          <p:spPr>
            <a:xfrm>
              <a:off x="3680417" y="4581402"/>
              <a:ext cx="3225284" cy="961220"/>
            </a:xfrm>
            <a:prstGeom prst="rect">
              <a:avLst/>
            </a:prstGeom>
            <a:ln w="25400">
              <a:solidFill>
                <a:srgbClr val="0070C0"/>
              </a:solidFill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2FA9D9-5584-443F-9571-454BC6D19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8054" y="4794089"/>
              <a:ext cx="1871429" cy="528947"/>
            </a:xfrm>
            <a:prstGeom prst="rect">
              <a:avLst/>
            </a:prstGeom>
          </p:spPr>
        </p:pic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84913A7-F187-4536-9565-E151D644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4625" y="4693429"/>
              <a:ext cx="545112" cy="6847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C923BE-B042-4DB7-80F6-0C14E7802C46}"/>
              </a:ext>
            </a:extLst>
          </p:cNvPr>
          <p:cNvGrpSpPr/>
          <p:nvPr/>
        </p:nvGrpSpPr>
        <p:grpSpPr>
          <a:xfrm>
            <a:off x="2408821" y="5575151"/>
            <a:ext cx="7261254" cy="659180"/>
            <a:chOff x="2731687" y="6091559"/>
            <a:chExt cx="7261254" cy="659180"/>
          </a:xfrm>
        </p:grpSpPr>
        <p:pic>
          <p:nvPicPr>
            <p:cNvPr id="18" name="Picture 1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C24F903-35F8-49D6-B438-167AFB630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1687" y="6143451"/>
              <a:ext cx="719782" cy="576399"/>
            </a:xfrm>
            <a:prstGeom prst="rect">
              <a:avLst/>
            </a:prstGeom>
          </p:spPr>
        </p:pic>
        <p:pic>
          <p:nvPicPr>
            <p:cNvPr id="19" name="Picture 18" descr="A close up of a sign&#10;&#10;Description automatically generated">
              <a:extLst>
                <a:ext uri="{FF2B5EF4-FFF2-40B4-BE49-F238E27FC236}">
                  <a16:creationId xmlns:a16="http://schemas.microsoft.com/office/drawing/2014/main" id="{12221F1E-9FE0-4322-9003-2B71541590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9" t="13156" r="7523" b="18241"/>
            <a:stretch/>
          </p:blipFill>
          <p:spPr>
            <a:xfrm>
              <a:off x="3768859" y="6136185"/>
              <a:ext cx="1780161" cy="548883"/>
            </a:xfrm>
            <a:prstGeom prst="rect">
              <a:avLst/>
            </a:prstGeom>
          </p:spPr>
        </p:pic>
        <p:pic>
          <p:nvPicPr>
            <p:cNvPr id="20" name="Picture 19" descr="A close up of a logo&#10;&#10;Description automatically generated">
              <a:extLst>
                <a:ext uri="{FF2B5EF4-FFF2-40B4-BE49-F238E27FC236}">
                  <a16:creationId xmlns:a16="http://schemas.microsoft.com/office/drawing/2014/main" id="{ADFB8F9A-6877-4B06-A2B7-AE1C5BB85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190" y="6112564"/>
              <a:ext cx="1628775" cy="638175"/>
            </a:xfrm>
            <a:prstGeom prst="rect">
              <a:avLst/>
            </a:prstGeom>
          </p:spPr>
        </p:pic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id="{EABD4BBB-FFEE-49E4-8AE1-D6536670C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9019" y="6091559"/>
              <a:ext cx="2393922" cy="614952"/>
            </a:xfrm>
            <a:prstGeom prst="rect">
              <a:avLst/>
            </a:prstGeom>
          </p:spPr>
        </p:pic>
      </p:grp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5DF290E4-C1E0-48B3-88AB-592984B7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7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649681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Welcome and Introductions</a:t>
            </a:r>
          </a:p>
          <a:p>
            <a:r>
              <a:rPr lang="en-US" b="1"/>
              <a:t>Alternative Plan Status</a:t>
            </a:r>
          </a:p>
          <a:p>
            <a:r>
              <a:rPr lang="en-US"/>
              <a:t>Groundwater Model </a:t>
            </a:r>
          </a:p>
          <a:p>
            <a:r>
              <a:rPr lang="en-US"/>
              <a:t>Plan Scenarios &amp; Projects and Management Actions</a:t>
            </a:r>
          </a:p>
          <a:p>
            <a:r>
              <a:rPr lang="en-US"/>
              <a:t>Simulation Results</a:t>
            </a:r>
          </a:p>
          <a:p>
            <a:r>
              <a:rPr lang="en-US"/>
              <a:t>Public Comment</a:t>
            </a:r>
          </a:p>
          <a:p>
            <a:r>
              <a:rPr lang="en-US"/>
              <a:t>Get Involved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8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902700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80AC1-5690-4495-9B58-EDE3986F5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Status of Alternative Plan Update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DF188C2-F268-4BFE-9D68-667A098A4E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8061508"/>
              </p:ext>
            </p:extLst>
          </p:nvPr>
        </p:nvGraphicFramePr>
        <p:xfrm>
          <a:off x="2002536" y="1545336"/>
          <a:ext cx="9610344" cy="4631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92D3E469-BD41-47EB-9DCD-FE7BDE1525B0}"/>
              </a:ext>
            </a:extLst>
          </p:cNvPr>
          <p:cNvSpPr/>
          <p:nvPr/>
        </p:nvSpPr>
        <p:spPr>
          <a:xfrm>
            <a:off x="1127021" y="1572767"/>
            <a:ext cx="1124712" cy="4631627"/>
          </a:xfrm>
          <a:prstGeom prst="rightArrow">
            <a:avLst>
              <a:gd name="adj1" fmla="val 63425"/>
              <a:gd name="adj2" fmla="val 5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Outreach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D16A54C-A562-4FC0-9D37-BA09B169B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9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902442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ndioSGMA">
      <a:dk1>
        <a:sysClr val="windowText" lastClr="000000"/>
      </a:dk1>
      <a:lt1>
        <a:sysClr val="window" lastClr="FFFFFF"/>
      </a:lt1>
      <a:dk2>
        <a:srgbClr val="014573"/>
      </a:dk2>
      <a:lt2>
        <a:srgbClr val="E7E6E6"/>
      </a:lt2>
      <a:accent1>
        <a:srgbClr val="005E9E"/>
      </a:accent1>
      <a:accent2>
        <a:srgbClr val="F58C57"/>
      </a:accent2>
      <a:accent3>
        <a:srgbClr val="FFF0A9"/>
      </a:accent3>
      <a:accent4>
        <a:srgbClr val="EEAE98"/>
      </a:accent4>
      <a:accent5>
        <a:srgbClr val="9CC3E5"/>
      </a:accent5>
      <a:accent6>
        <a:srgbClr val="92D050"/>
      </a:accent6>
      <a:hlink>
        <a:srgbClr val="0563C1"/>
      </a:hlink>
      <a:folHlink>
        <a:srgbClr val="954F72"/>
      </a:folHlink>
    </a:clrScheme>
    <a:fontScheme name="IndioSGMA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ndioSGMA">
      <a:dk1>
        <a:sysClr val="windowText" lastClr="000000"/>
      </a:dk1>
      <a:lt1>
        <a:sysClr val="window" lastClr="FFFFFF"/>
      </a:lt1>
      <a:dk2>
        <a:srgbClr val="014573"/>
      </a:dk2>
      <a:lt2>
        <a:srgbClr val="E7E6E6"/>
      </a:lt2>
      <a:accent1>
        <a:srgbClr val="005E9E"/>
      </a:accent1>
      <a:accent2>
        <a:srgbClr val="F58C57"/>
      </a:accent2>
      <a:accent3>
        <a:srgbClr val="FFF0A9"/>
      </a:accent3>
      <a:accent4>
        <a:srgbClr val="EEAE98"/>
      </a:accent4>
      <a:accent5>
        <a:srgbClr val="9CC3E5"/>
      </a:accent5>
      <a:accent6>
        <a:srgbClr val="92D050"/>
      </a:accent6>
      <a:hlink>
        <a:srgbClr val="0563C1"/>
      </a:hlink>
      <a:folHlink>
        <a:srgbClr val="954F72"/>
      </a:folHlink>
    </a:clrScheme>
    <a:fontScheme name="IndioSGMA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D8E8FC7D68D8418BA2571963E40B16" ma:contentTypeVersion="13" ma:contentTypeDescription="Create a new document." ma:contentTypeScope="" ma:versionID="0d1de5f2b4bf090c48e7c3cc5dee6aaa">
  <xsd:schema xmlns:xsd="http://www.w3.org/2001/XMLSchema" xmlns:xs="http://www.w3.org/2001/XMLSchema" xmlns:p="http://schemas.microsoft.com/office/2006/metadata/properties" xmlns:ns3="18b55189-5739-4778-b37e-d227db8e0272" xmlns:ns4="61f3af6e-181c-4edc-9a9f-8c40f7c569d0" targetNamespace="http://schemas.microsoft.com/office/2006/metadata/properties" ma:root="true" ma:fieldsID="5d5a16c41f6e8c0cc1dfb9039167cbbd" ns3:_="" ns4:_="">
    <xsd:import namespace="18b55189-5739-4778-b37e-d227db8e0272"/>
    <xsd:import namespace="61f3af6e-181c-4edc-9a9f-8c40f7c569d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55189-5739-4778-b37e-d227db8e027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f3af6e-181c-4edc-9a9f-8c40f7c569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97D526-0797-4FAC-9181-8C1522405F6B}">
  <ds:schemaRefs>
    <ds:schemaRef ds:uri="18b55189-5739-4778-b37e-d227db8e0272"/>
    <ds:schemaRef ds:uri="61f3af6e-181c-4edc-9a9f-8c40f7c569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2C580BD-AD13-4501-844C-C90AAD27322A}">
  <ds:schemaRefs>
    <ds:schemaRef ds:uri="18b55189-5739-4778-b37e-d227db8e0272"/>
    <ds:schemaRef ds:uri="61f3af6e-181c-4edc-9a9f-8c40f7c569d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DEB1A15-6AC1-4787-ADE0-EBA0C12A8C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2924</Words>
  <Application>Microsoft Office PowerPoint</Application>
  <PresentationFormat>Widescreen</PresentationFormat>
  <Paragraphs>693</Paragraphs>
  <Slides>68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7" baseType="lpstr">
      <vt:lpstr>Arial</vt:lpstr>
      <vt:lpstr>Calibri</vt:lpstr>
      <vt:lpstr>Open Sans</vt:lpstr>
      <vt:lpstr>Segoe UI</vt:lpstr>
      <vt:lpstr>Segoe UI Black</vt:lpstr>
      <vt:lpstr>Times New Roman</vt:lpstr>
      <vt:lpstr>Wingdings</vt:lpstr>
      <vt:lpstr>Office Theme</vt:lpstr>
      <vt:lpstr>1_Office Theme</vt:lpstr>
      <vt:lpstr>2022 Indio Subbasin Alternative Plan Update</vt:lpstr>
      <vt:lpstr>GoToMeeting – Quick How To</vt:lpstr>
      <vt:lpstr>GoToMeeting – How to Ask a Question</vt:lpstr>
      <vt:lpstr>GoToMeeting – How to Ask a Question</vt:lpstr>
      <vt:lpstr>Meeting Objectives</vt:lpstr>
      <vt:lpstr>Agenda</vt:lpstr>
      <vt:lpstr>Plan Update Team</vt:lpstr>
      <vt:lpstr>Agenda</vt:lpstr>
      <vt:lpstr>Status of Alternative Plan Update</vt:lpstr>
      <vt:lpstr>Status of Alternative Plan Update</vt:lpstr>
      <vt:lpstr>Plan Goals and Objectives</vt:lpstr>
      <vt:lpstr>Plan Goals and Objectives</vt:lpstr>
      <vt:lpstr>Agenda</vt:lpstr>
      <vt:lpstr>Indio Subbasin Groundwater Model</vt:lpstr>
      <vt:lpstr>Indio Subbasin Groundwater Model</vt:lpstr>
      <vt:lpstr>Model Features</vt:lpstr>
      <vt:lpstr>Alternative Plan Model Updates</vt:lpstr>
      <vt:lpstr>Numerical Model Assessment</vt:lpstr>
      <vt:lpstr>Measured vs. Simulated – Well 03S04E20F01S </vt:lpstr>
      <vt:lpstr>PowerPoint Presentation</vt:lpstr>
      <vt:lpstr>PowerPoint Presentation</vt:lpstr>
      <vt:lpstr>Model Update Summary</vt:lpstr>
      <vt:lpstr> </vt:lpstr>
      <vt:lpstr>Agenda</vt:lpstr>
      <vt:lpstr>Plan Scenarios</vt:lpstr>
      <vt:lpstr>Climate Change Assumptions</vt:lpstr>
      <vt:lpstr>PowerPoint Presentation</vt:lpstr>
      <vt:lpstr>PowerPoint Presentation</vt:lpstr>
      <vt:lpstr>Projects and Management Actions - Priorities</vt:lpstr>
      <vt:lpstr>Projects and Management Actions</vt:lpstr>
      <vt:lpstr>Baseline (No New Projects) &amp;  Baseline w/Climate Change</vt:lpstr>
      <vt:lpstr>PowerPoint Presentation</vt:lpstr>
      <vt:lpstr>Five-Year Plan with Climate Change</vt:lpstr>
      <vt:lpstr>PowerPoint Presentation</vt:lpstr>
      <vt:lpstr>Future Projects with Climate Change &amp; Expanded Agriculture with Climate Change</vt:lpstr>
      <vt:lpstr>PowerPoint Presentation</vt:lpstr>
      <vt:lpstr>PowerPoint Presentation</vt:lpstr>
      <vt:lpstr> </vt:lpstr>
      <vt:lpstr>Agenda</vt:lpstr>
      <vt:lpstr>Simulation Results</vt:lpstr>
      <vt:lpstr>Future Scenario Water Budgets Baseline and Baseline with Climate Change</vt:lpstr>
      <vt:lpstr>Future Water Budgets  Baseline with and without Climate Change</vt:lpstr>
      <vt:lpstr>Future Groundwater Levels Hydrograph Wells</vt:lpstr>
      <vt:lpstr>Future Groundwater Levels </vt:lpstr>
      <vt:lpstr>Future Groundwater Levels </vt:lpstr>
      <vt:lpstr>Future Change in Groundwater Levels  2020-2045, Baseline Scenario</vt:lpstr>
      <vt:lpstr>Future Change in Groundwater Levels  2020-2045, Baseline with Climate Change Scenario</vt:lpstr>
      <vt:lpstr>Effects of Climate Change on Baseline</vt:lpstr>
      <vt:lpstr> </vt:lpstr>
      <vt:lpstr>Simulation Results</vt:lpstr>
      <vt:lpstr>Future Scenario Water Budgets Baseline and 4 Climate Change Scenarios</vt:lpstr>
      <vt:lpstr>Future Pumping 4 Climate Change Scenarios</vt:lpstr>
      <vt:lpstr>Future Inflows 4 Climate Change Scenarios</vt:lpstr>
      <vt:lpstr>Future Groundwater Levels </vt:lpstr>
      <vt:lpstr>Future Groundwater Levels </vt:lpstr>
      <vt:lpstr>Future Change in Groundwater Levels  2020-2045, 5-Year Projects with Climate Change</vt:lpstr>
      <vt:lpstr>Future Change in Groundwater Levels  2020-2045, Future Projects with Climate Change</vt:lpstr>
      <vt:lpstr>Future Change in Groundwater Levels  2020-2045, Expanded Agriculture with Climate Change</vt:lpstr>
      <vt:lpstr>Cumulative Change in Storage 4 Climate Change Scenarios</vt:lpstr>
      <vt:lpstr>Future Drain Flows 4 Climate Change Scenarios</vt:lpstr>
      <vt:lpstr>Future Groundwater Outflow to Salton Sea 4 Climate Change Scenarios</vt:lpstr>
      <vt:lpstr>Future Scenario Simulation Results</vt:lpstr>
      <vt:lpstr>Agenda</vt:lpstr>
      <vt:lpstr>Public Comment</vt:lpstr>
      <vt:lpstr>Agenda</vt:lpstr>
      <vt:lpstr>Get Involved – Visit our Website </vt:lpstr>
      <vt:lpstr>Get Involved – Visit our Website</vt:lpstr>
      <vt:lpstr>Get Involved – Final Workshop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Employee</dc:creator>
  <cp:lastModifiedBy>Rosalyn Prickett</cp:lastModifiedBy>
  <cp:revision>105</cp:revision>
  <dcterms:created xsi:type="dcterms:W3CDTF">2020-02-03T23:17:39Z</dcterms:created>
  <dcterms:modified xsi:type="dcterms:W3CDTF">2021-08-24T15:54:39Z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0x01010015D8E8FC7D68D8418BA2571963E40B16</vt:lpwstr>
  </property>
</Properties>
</file>