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845" r:id="rId5"/>
    <p:sldId id="850" r:id="rId6"/>
    <p:sldId id="854" r:id="rId7"/>
    <p:sldId id="855" r:id="rId8"/>
    <p:sldId id="856" r:id="rId9"/>
    <p:sldId id="857" r:id="rId10"/>
    <p:sldId id="858" r:id="rId11"/>
    <p:sldId id="953" r:id="rId12"/>
    <p:sldId id="828" r:id="rId13"/>
    <p:sldId id="837" r:id="rId14"/>
    <p:sldId id="954" r:id="rId15"/>
    <p:sldId id="1105" r:id="rId16"/>
    <p:sldId id="1106" r:id="rId17"/>
    <p:sldId id="1110" r:id="rId18"/>
    <p:sldId id="1108" r:id="rId19"/>
    <p:sldId id="1109" r:id="rId20"/>
    <p:sldId id="956" r:id="rId21"/>
    <p:sldId id="1111" r:id="rId22"/>
    <p:sldId id="913" r:id="rId23"/>
    <p:sldId id="1122" r:id="rId24"/>
    <p:sldId id="256" r:id="rId25"/>
    <p:sldId id="1116" r:id="rId26"/>
    <p:sldId id="1068" r:id="rId27"/>
    <p:sldId id="1075" r:id="rId28"/>
    <p:sldId id="1117" r:id="rId29"/>
    <p:sldId id="1112" r:id="rId30"/>
    <p:sldId id="698" r:id="rId31"/>
    <p:sldId id="1113" r:id="rId32"/>
    <p:sldId id="1096" r:id="rId33"/>
    <p:sldId id="1060" r:id="rId34"/>
    <p:sldId id="915" r:id="rId35"/>
    <p:sldId id="1098" r:id="rId36"/>
    <p:sldId id="1121" r:id="rId37"/>
    <p:sldId id="1100" r:id="rId38"/>
    <p:sldId id="1092" r:id="rId39"/>
    <p:sldId id="1045" r:id="rId40"/>
    <p:sldId id="1087" r:id="rId41"/>
    <p:sldId id="1046" r:id="rId42"/>
    <p:sldId id="1049" r:id="rId43"/>
    <p:sldId id="1058" r:id="rId44"/>
    <p:sldId id="1083" r:id="rId45"/>
    <p:sldId id="1056" r:id="rId46"/>
    <p:sldId id="1114" r:id="rId47"/>
    <p:sldId id="1115" r:id="rId48"/>
    <p:sldId id="932" r:id="rId49"/>
    <p:sldId id="1101" r:id="rId50"/>
    <p:sldId id="930" r:id="rId51"/>
    <p:sldId id="1102" r:id="rId52"/>
    <p:sldId id="931" r:id="rId53"/>
    <p:sldId id="791" r:id="rId54"/>
    <p:sldId id="93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in Lin" initials="EL" lastIdx="2" clrIdx="0">
    <p:extLst>
      <p:ext uri="{19B8F6BF-5375-455C-9EA6-DF929625EA0E}">
        <p15:presenceInfo xmlns:p15="http://schemas.microsoft.com/office/powerpoint/2012/main" userId="S::ELin@toddgroundwater.com::e772c361-5053-41a1-a151-470eaaebdc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14" autoAdjust="0"/>
  </p:normalViewPr>
  <p:slideViewPr>
    <p:cSldViewPr snapToGrid="0">
      <p:cViewPr varScale="1">
        <p:scale>
          <a:sx n="91" d="100"/>
          <a:sy n="91" d="100"/>
        </p:scale>
        <p:origin x="1236" y="90"/>
      </p:cViewPr>
      <p:guideLst/>
    </p:cSldViewPr>
  </p:slideViewPr>
  <p:notesTextViewPr>
    <p:cViewPr>
      <p:scale>
        <a:sx n="1" d="1"/>
        <a:sy n="1" d="1"/>
      </p:scale>
      <p:origin x="0" y="0"/>
    </p:cViewPr>
  </p:notesTextViewPr>
  <p:sorterViewPr>
    <p:cViewPr varScale="1">
      <p:scale>
        <a:sx n="100" d="100"/>
        <a:sy n="100" d="100"/>
      </p:scale>
      <p:origin x="0" y="-103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yn Prickett" userId="62c260f4-8d46-40ad-85fb-d57cea02b17f" providerId="ADAL" clId="{89CD070B-4A5A-428D-8658-74980CB73FB1}"/>
    <pc:docChg chg="modSld">
      <pc:chgData name="Rosalyn Prickett" userId="62c260f4-8d46-40ad-85fb-d57cea02b17f" providerId="ADAL" clId="{89CD070B-4A5A-428D-8658-74980CB73FB1}" dt="2021-03-03T05:16:53.472" v="3" actId="20577"/>
      <pc:docMkLst>
        <pc:docMk/>
      </pc:docMkLst>
      <pc:sldChg chg="modSp mod">
        <pc:chgData name="Rosalyn Prickett" userId="62c260f4-8d46-40ad-85fb-d57cea02b17f" providerId="ADAL" clId="{89CD070B-4A5A-428D-8658-74980CB73FB1}" dt="2021-03-03T05:16:53.472" v="3" actId="20577"/>
        <pc:sldMkLst>
          <pc:docMk/>
          <pc:sldMk cId="258778198" sldId="933"/>
        </pc:sldMkLst>
        <pc:spChg chg="mod">
          <ac:chgData name="Rosalyn Prickett" userId="62c260f4-8d46-40ad-85fb-d57cea02b17f" providerId="ADAL" clId="{89CD070B-4A5A-428D-8658-74980CB73FB1}" dt="2021-03-03T05:16:53.472" v="3" actId="20577"/>
          <ac:spMkLst>
            <pc:docMk/>
            <pc:sldMk cId="258778198" sldId="933"/>
            <ac:spMk id="9" creationId="{767D3033-8706-48A0-9988-54795819ADA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6351BD-1620-43FC-A874-2EC663673BEF}"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n-US"/>
        </a:p>
      </dgm:t>
    </dgm:pt>
    <dgm:pt modelId="{A74F10C8-19FF-46F8-873C-3FB14DDBFFEC}">
      <dgm:prSet phldrT="[Text]"/>
      <dgm:spPr/>
      <dgm:t>
        <a:bodyPr/>
        <a:lstStyle/>
        <a:p>
          <a:r>
            <a:rPr lang="en-US">
              <a:solidFill>
                <a:schemeClr val="bg1"/>
              </a:solidFill>
            </a:rPr>
            <a:t>Assess existing Plan</a:t>
          </a:r>
        </a:p>
      </dgm:t>
    </dgm:pt>
    <dgm:pt modelId="{0187E531-5EAC-4C39-A289-B2F1B32E1C24}" type="parTrans" cxnId="{6CFFA2BE-2558-4499-BA5A-E0D49C99D169}">
      <dgm:prSet/>
      <dgm:spPr/>
      <dgm:t>
        <a:bodyPr/>
        <a:lstStyle/>
        <a:p>
          <a:endParaRPr lang="en-US">
            <a:solidFill>
              <a:schemeClr val="bg1"/>
            </a:solidFill>
          </a:endParaRPr>
        </a:p>
      </dgm:t>
    </dgm:pt>
    <dgm:pt modelId="{B3E4BA47-6934-4A43-8A81-4B62A4CC476B}" type="sibTrans" cxnId="{6CFFA2BE-2558-4499-BA5A-E0D49C99D169}">
      <dgm:prSet/>
      <dgm:spPr/>
      <dgm:t>
        <a:bodyPr/>
        <a:lstStyle/>
        <a:p>
          <a:endParaRPr lang="en-US">
            <a:solidFill>
              <a:schemeClr val="bg1"/>
            </a:solidFill>
          </a:endParaRPr>
        </a:p>
      </dgm:t>
    </dgm:pt>
    <dgm:pt modelId="{A5D28B2C-C294-4D36-A71C-76F06508ED74}">
      <dgm:prSet phldrT="[Text]"/>
      <dgm:spPr/>
      <dgm:t>
        <a:bodyPr/>
        <a:lstStyle/>
        <a:p>
          <a:r>
            <a:rPr lang="en-US">
              <a:solidFill>
                <a:schemeClr val="bg1"/>
              </a:solidFill>
            </a:rPr>
            <a:t>Document groundwater conditions</a:t>
          </a:r>
        </a:p>
      </dgm:t>
    </dgm:pt>
    <dgm:pt modelId="{FE43FCBE-9257-4D43-B448-17003106BE81}" type="parTrans" cxnId="{F57F494F-6158-4B53-B9EB-722C0457C7A9}">
      <dgm:prSet/>
      <dgm:spPr/>
      <dgm:t>
        <a:bodyPr/>
        <a:lstStyle/>
        <a:p>
          <a:endParaRPr lang="en-US">
            <a:solidFill>
              <a:schemeClr val="bg1"/>
            </a:solidFill>
          </a:endParaRPr>
        </a:p>
      </dgm:t>
    </dgm:pt>
    <dgm:pt modelId="{270C05F0-A988-4F54-8BDA-9436CA640F28}" type="sibTrans" cxnId="{F57F494F-6158-4B53-B9EB-722C0457C7A9}">
      <dgm:prSet/>
      <dgm:spPr/>
      <dgm:t>
        <a:bodyPr/>
        <a:lstStyle/>
        <a:p>
          <a:endParaRPr lang="en-US">
            <a:solidFill>
              <a:schemeClr val="bg1"/>
            </a:solidFill>
          </a:endParaRPr>
        </a:p>
      </dgm:t>
    </dgm:pt>
    <dgm:pt modelId="{4BD2D1EE-4354-42BA-9E91-5346BCAFEB6F}">
      <dgm:prSet phldrT="[Text]"/>
      <dgm:spPr/>
      <dgm:t>
        <a:bodyPr/>
        <a:lstStyle/>
        <a:p>
          <a:r>
            <a:rPr lang="en-US">
              <a:solidFill>
                <a:schemeClr val="bg1"/>
              </a:solidFill>
            </a:rPr>
            <a:t>Evaluate water demand and supply</a:t>
          </a:r>
        </a:p>
      </dgm:t>
    </dgm:pt>
    <dgm:pt modelId="{D2042525-5DC6-43D5-A40D-C437F2761D0F}" type="parTrans" cxnId="{F0DF5C6B-428E-42C4-9A97-9583F3EF88A3}">
      <dgm:prSet/>
      <dgm:spPr/>
      <dgm:t>
        <a:bodyPr/>
        <a:lstStyle/>
        <a:p>
          <a:endParaRPr lang="en-US">
            <a:solidFill>
              <a:schemeClr val="bg1"/>
            </a:solidFill>
          </a:endParaRPr>
        </a:p>
      </dgm:t>
    </dgm:pt>
    <dgm:pt modelId="{C25AAD35-0922-4C1F-8409-0B2CE781B10C}" type="sibTrans" cxnId="{F0DF5C6B-428E-42C4-9A97-9583F3EF88A3}">
      <dgm:prSet/>
      <dgm:spPr/>
      <dgm:t>
        <a:bodyPr/>
        <a:lstStyle/>
        <a:p>
          <a:endParaRPr lang="en-US">
            <a:solidFill>
              <a:schemeClr val="bg1"/>
            </a:solidFill>
          </a:endParaRPr>
        </a:p>
      </dgm:t>
    </dgm:pt>
    <dgm:pt modelId="{084DE70D-56B2-4019-9249-C0913F39A809}">
      <dgm:prSet phldrT="[Text]"/>
      <dgm:spPr/>
      <dgm:t>
        <a:bodyPr/>
        <a:lstStyle/>
        <a:p>
          <a:r>
            <a:rPr lang="en-US">
              <a:solidFill>
                <a:schemeClr val="bg1"/>
              </a:solidFill>
            </a:rPr>
            <a:t>Update numerical model</a:t>
          </a:r>
        </a:p>
      </dgm:t>
    </dgm:pt>
    <dgm:pt modelId="{DD3CDE4D-ACB2-4F80-9BE9-37129443667E}" type="parTrans" cxnId="{DAE7AA90-1248-4224-BCFA-8ECC55757189}">
      <dgm:prSet/>
      <dgm:spPr/>
      <dgm:t>
        <a:bodyPr/>
        <a:lstStyle/>
        <a:p>
          <a:endParaRPr lang="en-US">
            <a:solidFill>
              <a:schemeClr val="bg1"/>
            </a:solidFill>
          </a:endParaRPr>
        </a:p>
      </dgm:t>
    </dgm:pt>
    <dgm:pt modelId="{A76968A4-679D-4970-84C0-B2E85553F9D3}" type="sibTrans" cxnId="{DAE7AA90-1248-4224-BCFA-8ECC55757189}">
      <dgm:prSet/>
      <dgm:spPr/>
      <dgm:t>
        <a:bodyPr/>
        <a:lstStyle/>
        <a:p>
          <a:endParaRPr lang="en-US">
            <a:solidFill>
              <a:schemeClr val="bg1"/>
            </a:solidFill>
          </a:endParaRPr>
        </a:p>
      </dgm:t>
    </dgm:pt>
    <dgm:pt modelId="{A5EBC978-4EA7-4AEE-A2EA-B8EAA9AF6D8C}">
      <dgm:prSet phldrT="[Text]"/>
      <dgm:spPr/>
      <dgm:t>
        <a:bodyPr/>
        <a:lstStyle/>
        <a:p>
          <a:r>
            <a:rPr lang="en-US">
              <a:solidFill>
                <a:schemeClr val="bg1"/>
              </a:solidFill>
            </a:rPr>
            <a:t>Consider emerging issues</a:t>
          </a:r>
        </a:p>
      </dgm:t>
    </dgm:pt>
    <dgm:pt modelId="{12EE614B-F3B8-4FBD-BB2F-9B3DB867A69C}" type="parTrans" cxnId="{D970086C-6BD2-49D4-885F-BD46468BE7A1}">
      <dgm:prSet/>
      <dgm:spPr/>
      <dgm:t>
        <a:bodyPr/>
        <a:lstStyle/>
        <a:p>
          <a:endParaRPr lang="en-US">
            <a:solidFill>
              <a:schemeClr val="bg1"/>
            </a:solidFill>
          </a:endParaRPr>
        </a:p>
      </dgm:t>
    </dgm:pt>
    <dgm:pt modelId="{CD7FEED6-DEB9-4A70-8122-9868D6478DCB}" type="sibTrans" cxnId="{D970086C-6BD2-49D4-885F-BD46468BE7A1}">
      <dgm:prSet/>
      <dgm:spPr/>
      <dgm:t>
        <a:bodyPr/>
        <a:lstStyle/>
        <a:p>
          <a:endParaRPr lang="en-US">
            <a:solidFill>
              <a:schemeClr val="bg1"/>
            </a:solidFill>
          </a:endParaRPr>
        </a:p>
      </dgm:t>
    </dgm:pt>
    <dgm:pt modelId="{60DE105B-BD2D-4A76-9CC4-E15E379B1A10}">
      <dgm:prSet phldrT="[Text]"/>
      <dgm:spPr/>
      <dgm:t>
        <a:bodyPr/>
        <a:lstStyle/>
        <a:p>
          <a:r>
            <a:rPr lang="en-US">
              <a:solidFill>
                <a:schemeClr val="bg1"/>
              </a:solidFill>
            </a:rPr>
            <a:t>Establish sustainability goals + criteria</a:t>
          </a:r>
        </a:p>
      </dgm:t>
    </dgm:pt>
    <dgm:pt modelId="{DD22C2B1-B3D4-4BBC-A40E-830825A8FE9A}" type="parTrans" cxnId="{7071A055-BDFE-41D1-8459-B3DEA05AC5A8}">
      <dgm:prSet/>
      <dgm:spPr/>
      <dgm:t>
        <a:bodyPr/>
        <a:lstStyle/>
        <a:p>
          <a:endParaRPr lang="en-US">
            <a:solidFill>
              <a:schemeClr val="bg1"/>
            </a:solidFill>
          </a:endParaRPr>
        </a:p>
      </dgm:t>
    </dgm:pt>
    <dgm:pt modelId="{2D4DFB1C-2BC7-4D1D-97EC-E81E9829F76C}" type="sibTrans" cxnId="{7071A055-BDFE-41D1-8459-B3DEA05AC5A8}">
      <dgm:prSet/>
      <dgm:spPr/>
      <dgm:t>
        <a:bodyPr/>
        <a:lstStyle/>
        <a:p>
          <a:endParaRPr lang="en-US">
            <a:solidFill>
              <a:schemeClr val="bg1"/>
            </a:solidFill>
          </a:endParaRPr>
        </a:p>
      </dgm:t>
    </dgm:pt>
    <dgm:pt modelId="{585DC583-69EE-4189-A036-4B702F6764CE}">
      <dgm:prSet phldrT="[Text]"/>
      <dgm:spPr/>
      <dgm:t>
        <a:bodyPr/>
        <a:lstStyle/>
        <a:p>
          <a:r>
            <a:rPr lang="en-US">
              <a:solidFill>
                <a:schemeClr val="bg1"/>
              </a:solidFill>
            </a:rPr>
            <a:t>Evaluate management actions</a:t>
          </a:r>
        </a:p>
      </dgm:t>
    </dgm:pt>
    <dgm:pt modelId="{D5D37C44-E472-48DF-8264-9C2621607617}" type="parTrans" cxnId="{85BB75B6-E1CB-413B-9A1D-2E90C41B29AA}">
      <dgm:prSet/>
      <dgm:spPr/>
      <dgm:t>
        <a:bodyPr/>
        <a:lstStyle/>
        <a:p>
          <a:endParaRPr lang="en-US">
            <a:solidFill>
              <a:schemeClr val="bg1"/>
            </a:solidFill>
          </a:endParaRPr>
        </a:p>
      </dgm:t>
    </dgm:pt>
    <dgm:pt modelId="{DFAE0A80-68D8-4433-810D-236AD23CE52D}" type="sibTrans" cxnId="{85BB75B6-E1CB-413B-9A1D-2E90C41B29AA}">
      <dgm:prSet/>
      <dgm:spPr/>
      <dgm:t>
        <a:bodyPr/>
        <a:lstStyle/>
        <a:p>
          <a:endParaRPr lang="en-US">
            <a:solidFill>
              <a:schemeClr val="bg1"/>
            </a:solidFill>
          </a:endParaRPr>
        </a:p>
      </dgm:t>
    </dgm:pt>
    <dgm:pt modelId="{97EBBEA1-DA95-45A2-875C-FAD632E76F26}">
      <dgm:prSet phldrT="[Text]"/>
      <dgm:spPr/>
      <dgm:t>
        <a:bodyPr/>
        <a:lstStyle/>
        <a:p>
          <a:r>
            <a:rPr lang="en-US">
              <a:solidFill>
                <a:schemeClr val="bg1"/>
              </a:solidFill>
            </a:rPr>
            <a:t>Assess monitoring programs</a:t>
          </a:r>
        </a:p>
      </dgm:t>
    </dgm:pt>
    <dgm:pt modelId="{258BA6A5-6C7F-4C40-8241-2C9180356C41}" type="parTrans" cxnId="{F2F3BAF0-8C76-498F-B5BA-BB88168A53AA}">
      <dgm:prSet/>
      <dgm:spPr/>
      <dgm:t>
        <a:bodyPr/>
        <a:lstStyle/>
        <a:p>
          <a:endParaRPr lang="en-US">
            <a:solidFill>
              <a:schemeClr val="bg1"/>
            </a:solidFill>
          </a:endParaRPr>
        </a:p>
      </dgm:t>
    </dgm:pt>
    <dgm:pt modelId="{23D4A738-9A32-452E-ADAF-8C5D08B35262}" type="sibTrans" cxnId="{F2F3BAF0-8C76-498F-B5BA-BB88168A53AA}">
      <dgm:prSet/>
      <dgm:spPr/>
      <dgm:t>
        <a:bodyPr/>
        <a:lstStyle/>
        <a:p>
          <a:endParaRPr lang="en-US">
            <a:solidFill>
              <a:schemeClr val="bg1"/>
            </a:solidFill>
          </a:endParaRPr>
        </a:p>
      </dgm:t>
    </dgm:pt>
    <dgm:pt modelId="{414FB192-C106-4C03-AA8B-018C3E842B8D}">
      <dgm:prSet phldrT="[Text]"/>
      <dgm:spPr/>
      <dgm:t>
        <a:bodyPr/>
        <a:lstStyle/>
        <a:p>
          <a:r>
            <a:rPr lang="en-US">
              <a:solidFill>
                <a:schemeClr val="bg1"/>
              </a:solidFill>
            </a:rPr>
            <a:t>Update implementation plan</a:t>
          </a:r>
        </a:p>
      </dgm:t>
    </dgm:pt>
    <dgm:pt modelId="{5440C51B-B7BF-42B0-BBCF-C00E129960ED}" type="parTrans" cxnId="{421ED8E6-5FD0-4C8C-B0D9-FD352C8FCE57}">
      <dgm:prSet/>
      <dgm:spPr/>
      <dgm:t>
        <a:bodyPr/>
        <a:lstStyle/>
        <a:p>
          <a:endParaRPr lang="en-US">
            <a:solidFill>
              <a:schemeClr val="bg1"/>
            </a:solidFill>
          </a:endParaRPr>
        </a:p>
      </dgm:t>
    </dgm:pt>
    <dgm:pt modelId="{213774BD-E41D-40D9-961B-7803C393122C}" type="sibTrans" cxnId="{421ED8E6-5FD0-4C8C-B0D9-FD352C8FCE57}">
      <dgm:prSet/>
      <dgm:spPr/>
      <dgm:t>
        <a:bodyPr/>
        <a:lstStyle/>
        <a:p>
          <a:endParaRPr lang="en-US">
            <a:solidFill>
              <a:schemeClr val="bg1"/>
            </a:solidFill>
          </a:endParaRPr>
        </a:p>
      </dgm:t>
    </dgm:pt>
    <dgm:pt modelId="{B16CEC58-3ED5-445A-A5BC-5EAE0CABED51}" type="pres">
      <dgm:prSet presAssocID="{4D6351BD-1620-43FC-A874-2EC663673BEF}" presName="Name0" presStyleCnt="0">
        <dgm:presLayoutVars>
          <dgm:dir/>
          <dgm:resizeHandles/>
        </dgm:presLayoutVars>
      </dgm:prSet>
      <dgm:spPr/>
    </dgm:pt>
    <dgm:pt modelId="{C8EBBDCF-D6AB-4310-B139-0058A9677EB0}" type="pres">
      <dgm:prSet presAssocID="{A74F10C8-19FF-46F8-873C-3FB14DDBFFEC}" presName="compNode" presStyleCnt="0"/>
      <dgm:spPr/>
    </dgm:pt>
    <dgm:pt modelId="{DC28C2F2-7514-4290-B37F-FCB280972BFC}" type="pres">
      <dgm:prSet presAssocID="{A74F10C8-19FF-46F8-873C-3FB14DDBFFEC}" presName="dummyConnPt" presStyleCnt="0"/>
      <dgm:spPr/>
    </dgm:pt>
    <dgm:pt modelId="{AB86E846-F6AA-480F-A933-07834B35D284}" type="pres">
      <dgm:prSet presAssocID="{A74F10C8-19FF-46F8-873C-3FB14DDBFFEC}" presName="node" presStyleLbl="node1" presStyleIdx="0" presStyleCnt="9">
        <dgm:presLayoutVars>
          <dgm:bulletEnabled val="1"/>
        </dgm:presLayoutVars>
      </dgm:prSet>
      <dgm:spPr/>
    </dgm:pt>
    <dgm:pt modelId="{6FC6C8BA-A8CA-4B41-AC2C-2594A74B562A}" type="pres">
      <dgm:prSet presAssocID="{B3E4BA47-6934-4A43-8A81-4B62A4CC476B}" presName="sibTrans" presStyleLbl="bgSibTrans2D1" presStyleIdx="0" presStyleCnt="8"/>
      <dgm:spPr/>
    </dgm:pt>
    <dgm:pt modelId="{38E3327B-45D9-45E0-8072-526B02483C3F}" type="pres">
      <dgm:prSet presAssocID="{A5D28B2C-C294-4D36-A71C-76F06508ED74}" presName="compNode" presStyleCnt="0"/>
      <dgm:spPr/>
    </dgm:pt>
    <dgm:pt modelId="{42EBFF39-2C76-4CEA-AE20-D0EEF510C412}" type="pres">
      <dgm:prSet presAssocID="{A5D28B2C-C294-4D36-A71C-76F06508ED74}" presName="dummyConnPt" presStyleCnt="0"/>
      <dgm:spPr/>
    </dgm:pt>
    <dgm:pt modelId="{6F68EDB6-CF9D-42E4-9DB5-FB1B66D36880}" type="pres">
      <dgm:prSet presAssocID="{A5D28B2C-C294-4D36-A71C-76F06508ED74}" presName="node" presStyleLbl="node1" presStyleIdx="1" presStyleCnt="9">
        <dgm:presLayoutVars>
          <dgm:bulletEnabled val="1"/>
        </dgm:presLayoutVars>
      </dgm:prSet>
      <dgm:spPr/>
    </dgm:pt>
    <dgm:pt modelId="{F2D580F7-770F-44DA-AD39-DE87F1FF4C56}" type="pres">
      <dgm:prSet presAssocID="{270C05F0-A988-4F54-8BDA-9436CA640F28}" presName="sibTrans" presStyleLbl="bgSibTrans2D1" presStyleIdx="1" presStyleCnt="8"/>
      <dgm:spPr/>
    </dgm:pt>
    <dgm:pt modelId="{3A31A10D-D95E-4D82-8DBC-CCDE1BF3062D}" type="pres">
      <dgm:prSet presAssocID="{4BD2D1EE-4354-42BA-9E91-5346BCAFEB6F}" presName="compNode" presStyleCnt="0"/>
      <dgm:spPr/>
    </dgm:pt>
    <dgm:pt modelId="{E518E6CA-2CCC-42E5-AC89-606E189851FD}" type="pres">
      <dgm:prSet presAssocID="{4BD2D1EE-4354-42BA-9E91-5346BCAFEB6F}" presName="dummyConnPt" presStyleCnt="0"/>
      <dgm:spPr/>
    </dgm:pt>
    <dgm:pt modelId="{2DEA3B5D-EADC-4CED-8844-1A377FD64ACF}" type="pres">
      <dgm:prSet presAssocID="{4BD2D1EE-4354-42BA-9E91-5346BCAFEB6F}" presName="node" presStyleLbl="node1" presStyleIdx="2" presStyleCnt="9">
        <dgm:presLayoutVars>
          <dgm:bulletEnabled val="1"/>
        </dgm:presLayoutVars>
      </dgm:prSet>
      <dgm:spPr/>
    </dgm:pt>
    <dgm:pt modelId="{6794D71C-69BC-4CD4-ACED-D6FE2BE0933F}" type="pres">
      <dgm:prSet presAssocID="{C25AAD35-0922-4C1F-8409-0B2CE781B10C}" presName="sibTrans" presStyleLbl="bgSibTrans2D1" presStyleIdx="2" presStyleCnt="8"/>
      <dgm:spPr/>
    </dgm:pt>
    <dgm:pt modelId="{BA80478C-1AF7-4737-B1C1-C2A918EB69A7}" type="pres">
      <dgm:prSet presAssocID="{084DE70D-56B2-4019-9249-C0913F39A809}" presName="compNode" presStyleCnt="0"/>
      <dgm:spPr/>
    </dgm:pt>
    <dgm:pt modelId="{6EE1F573-1427-4AE6-8FA0-8C199013AD56}" type="pres">
      <dgm:prSet presAssocID="{084DE70D-56B2-4019-9249-C0913F39A809}" presName="dummyConnPt" presStyleCnt="0"/>
      <dgm:spPr/>
    </dgm:pt>
    <dgm:pt modelId="{100F18DF-DA4A-424E-954A-0D03A44D0F10}" type="pres">
      <dgm:prSet presAssocID="{084DE70D-56B2-4019-9249-C0913F39A809}" presName="node" presStyleLbl="node1" presStyleIdx="3" presStyleCnt="9">
        <dgm:presLayoutVars>
          <dgm:bulletEnabled val="1"/>
        </dgm:presLayoutVars>
      </dgm:prSet>
      <dgm:spPr/>
    </dgm:pt>
    <dgm:pt modelId="{99E7CE73-6A18-4CFE-91C9-BAB9EF5A51F8}" type="pres">
      <dgm:prSet presAssocID="{A76968A4-679D-4970-84C0-B2E85553F9D3}" presName="sibTrans" presStyleLbl="bgSibTrans2D1" presStyleIdx="3" presStyleCnt="8"/>
      <dgm:spPr/>
    </dgm:pt>
    <dgm:pt modelId="{3BCDE724-60A3-4441-9407-0DAC6DC84BAB}" type="pres">
      <dgm:prSet presAssocID="{A5EBC978-4EA7-4AEE-A2EA-B8EAA9AF6D8C}" presName="compNode" presStyleCnt="0"/>
      <dgm:spPr/>
    </dgm:pt>
    <dgm:pt modelId="{EE4E4A6F-640B-482D-9D19-4891EE14B5C5}" type="pres">
      <dgm:prSet presAssocID="{A5EBC978-4EA7-4AEE-A2EA-B8EAA9AF6D8C}" presName="dummyConnPt" presStyleCnt="0"/>
      <dgm:spPr/>
    </dgm:pt>
    <dgm:pt modelId="{D0B90077-51A8-49C2-B53F-005CFF6AE47E}" type="pres">
      <dgm:prSet presAssocID="{A5EBC978-4EA7-4AEE-A2EA-B8EAA9AF6D8C}" presName="node" presStyleLbl="node1" presStyleIdx="4" presStyleCnt="9">
        <dgm:presLayoutVars>
          <dgm:bulletEnabled val="1"/>
        </dgm:presLayoutVars>
      </dgm:prSet>
      <dgm:spPr/>
    </dgm:pt>
    <dgm:pt modelId="{B5856920-0BD2-4ADA-8260-90D2F807EF3B}" type="pres">
      <dgm:prSet presAssocID="{CD7FEED6-DEB9-4A70-8122-9868D6478DCB}" presName="sibTrans" presStyleLbl="bgSibTrans2D1" presStyleIdx="4" presStyleCnt="8"/>
      <dgm:spPr/>
    </dgm:pt>
    <dgm:pt modelId="{1FF8EC9C-C820-4720-BA46-3919561EE268}" type="pres">
      <dgm:prSet presAssocID="{60DE105B-BD2D-4A76-9CC4-E15E379B1A10}" presName="compNode" presStyleCnt="0"/>
      <dgm:spPr/>
    </dgm:pt>
    <dgm:pt modelId="{B7B866E4-D73E-49F7-B2E0-3F5FB5882777}" type="pres">
      <dgm:prSet presAssocID="{60DE105B-BD2D-4A76-9CC4-E15E379B1A10}" presName="dummyConnPt" presStyleCnt="0"/>
      <dgm:spPr/>
    </dgm:pt>
    <dgm:pt modelId="{943DEE54-EBB3-49A9-AC83-04D92E7847CA}" type="pres">
      <dgm:prSet presAssocID="{60DE105B-BD2D-4A76-9CC4-E15E379B1A10}" presName="node" presStyleLbl="node1" presStyleIdx="5" presStyleCnt="9">
        <dgm:presLayoutVars>
          <dgm:bulletEnabled val="1"/>
        </dgm:presLayoutVars>
      </dgm:prSet>
      <dgm:spPr/>
    </dgm:pt>
    <dgm:pt modelId="{94A3F93A-C5BC-4BA4-AFB1-6ADD17F199E8}" type="pres">
      <dgm:prSet presAssocID="{2D4DFB1C-2BC7-4D1D-97EC-E81E9829F76C}" presName="sibTrans" presStyleLbl="bgSibTrans2D1" presStyleIdx="5" presStyleCnt="8"/>
      <dgm:spPr/>
    </dgm:pt>
    <dgm:pt modelId="{072DD2A5-088D-4B42-906F-881CB972A7EF}" type="pres">
      <dgm:prSet presAssocID="{585DC583-69EE-4189-A036-4B702F6764CE}" presName="compNode" presStyleCnt="0"/>
      <dgm:spPr/>
    </dgm:pt>
    <dgm:pt modelId="{0ACD4B9D-5715-4847-A1FF-3F4B6FF7CBF9}" type="pres">
      <dgm:prSet presAssocID="{585DC583-69EE-4189-A036-4B702F6764CE}" presName="dummyConnPt" presStyleCnt="0"/>
      <dgm:spPr/>
    </dgm:pt>
    <dgm:pt modelId="{12894B44-D09F-480D-904E-EDAAA132B899}" type="pres">
      <dgm:prSet presAssocID="{585DC583-69EE-4189-A036-4B702F6764CE}" presName="node" presStyleLbl="node1" presStyleIdx="6" presStyleCnt="9">
        <dgm:presLayoutVars>
          <dgm:bulletEnabled val="1"/>
        </dgm:presLayoutVars>
      </dgm:prSet>
      <dgm:spPr/>
    </dgm:pt>
    <dgm:pt modelId="{33933D23-3FB7-4830-9122-DD3C921A66B9}" type="pres">
      <dgm:prSet presAssocID="{DFAE0A80-68D8-4433-810D-236AD23CE52D}" presName="sibTrans" presStyleLbl="bgSibTrans2D1" presStyleIdx="6" presStyleCnt="8"/>
      <dgm:spPr/>
    </dgm:pt>
    <dgm:pt modelId="{2FCFCCD6-C5E5-4C9C-BDCE-76DD8887E168}" type="pres">
      <dgm:prSet presAssocID="{97EBBEA1-DA95-45A2-875C-FAD632E76F26}" presName="compNode" presStyleCnt="0"/>
      <dgm:spPr/>
    </dgm:pt>
    <dgm:pt modelId="{01232A4A-A689-48E7-AF88-9073460CA08B}" type="pres">
      <dgm:prSet presAssocID="{97EBBEA1-DA95-45A2-875C-FAD632E76F26}" presName="dummyConnPt" presStyleCnt="0"/>
      <dgm:spPr/>
    </dgm:pt>
    <dgm:pt modelId="{E74A3112-A746-40F0-8CFF-618472A4BD0F}" type="pres">
      <dgm:prSet presAssocID="{97EBBEA1-DA95-45A2-875C-FAD632E76F26}" presName="node" presStyleLbl="node1" presStyleIdx="7" presStyleCnt="9">
        <dgm:presLayoutVars>
          <dgm:bulletEnabled val="1"/>
        </dgm:presLayoutVars>
      </dgm:prSet>
      <dgm:spPr/>
    </dgm:pt>
    <dgm:pt modelId="{A3C4D622-BEE1-45C6-9AC5-E9BEECF74A73}" type="pres">
      <dgm:prSet presAssocID="{23D4A738-9A32-452E-ADAF-8C5D08B35262}" presName="sibTrans" presStyleLbl="bgSibTrans2D1" presStyleIdx="7" presStyleCnt="8"/>
      <dgm:spPr/>
    </dgm:pt>
    <dgm:pt modelId="{33179535-4CFE-47BB-8D73-3226F81D52C0}" type="pres">
      <dgm:prSet presAssocID="{414FB192-C106-4C03-AA8B-018C3E842B8D}" presName="compNode" presStyleCnt="0"/>
      <dgm:spPr/>
    </dgm:pt>
    <dgm:pt modelId="{48ACF74E-8145-4995-B803-E0A57FF724EE}" type="pres">
      <dgm:prSet presAssocID="{414FB192-C106-4C03-AA8B-018C3E842B8D}" presName="dummyConnPt" presStyleCnt="0"/>
      <dgm:spPr/>
    </dgm:pt>
    <dgm:pt modelId="{F3578D85-3B45-4C33-A63E-673D7D717F86}" type="pres">
      <dgm:prSet presAssocID="{414FB192-C106-4C03-AA8B-018C3E842B8D}" presName="node" presStyleLbl="node1" presStyleIdx="8" presStyleCnt="9">
        <dgm:presLayoutVars>
          <dgm:bulletEnabled val="1"/>
        </dgm:presLayoutVars>
      </dgm:prSet>
      <dgm:spPr/>
    </dgm:pt>
  </dgm:ptLst>
  <dgm:cxnLst>
    <dgm:cxn modelId="{50A44202-B970-4C59-A094-CDAEBF730DC4}" type="presOf" srcId="{23D4A738-9A32-452E-ADAF-8C5D08B35262}" destId="{A3C4D622-BEE1-45C6-9AC5-E9BEECF74A73}" srcOrd="0" destOrd="0" presId="urn:microsoft.com/office/officeart/2005/8/layout/bProcess4"/>
    <dgm:cxn modelId="{9FB8E702-1276-4373-80A5-BCC11D6AA304}" type="presOf" srcId="{4D6351BD-1620-43FC-A874-2EC663673BEF}" destId="{B16CEC58-3ED5-445A-A5BC-5EAE0CABED51}" srcOrd="0" destOrd="0" presId="urn:microsoft.com/office/officeart/2005/8/layout/bProcess4"/>
    <dgm:cxn modelId="{060B7D0A-FD53-4D44-9695-A67DD5480377}" type="presOf" srcId="{414FB192-C106-4C03-AA8B-018C3E842B8D}" destId="{F3578D85-3B45-4C33-A63E-673D7D717F86}" srcOrd="0" destOrd="0" presId="urn:microsoft.com/office/officeart/2005/8/layout/bProcess4"/>
    <dgm:cxn modelId="{9DBFC60E-E2A8-4CBE-A91D-FDE0EA4FA282}" type="presOf" srcId="{DFAE0A80-68D8-4433-810D-236AD23CE52D}" destId="{33933D23-3FB7-4830-9122-DD3C921A66B9}" srcOrd="0" destOrd="0" presId="urn:microsoft.com/office/officeart/2005/8/layout/bProcess4"/>
    <dgm:cxn modelId="{E4D0641A-90F0-4E33-B835-04C3EEBD94ED}" type="presOf" srcId="{585DC583-69EE-4189-A036-4B702F6764CE}" destId="{12894B44-D09F-480D-904E-EDAAA132B899}" srcOrd="0" destOrd="0" presId="urn:microsoft.com/office/officeart/2005/8/layout/bProcess4"/>
    <dgm:cxn modelId="{F223B232-9F70-4DE4-B36C-0E70E9AADAC8}" type="presOf" srcId="{60DE105B-BD2D-4A76-9CC4-E15E379B1A10}" destId="{943DEE54-EBB3-49A9-AC83-04D92E7847CA}" srcOrd="0" destOrd="0" presId="urn:microsoft.com/office/officeart/2005/8/layout/bProcess4"/>
    <dgm:cxn modelId="{86DCD85F-F0F0-4FB2-8686-088128282E59}" type="presOf" srcId="{2D4DFB1C-2BC7-4D1D-97EC-E81E9829F76C}" destId="{94A3F93A-C5BC-4BA4-AFB1-6ADD17F199E8}" srcOrd="0" destOrd="0" presId="urn:microsoft.com/office/officeart/2005/8/layout/bProcess4"/>
    <dgm:cxn modelId="{767F5960-375E-4378-9C13-0458F96AA27F}" type="presOf" srcId="{A5EBC978-4EA7-4AEE-A2EA-B8EAA9AF6D8C}" destId="{D0B90077-51A8-49C2-B53F-005CFF6AE47E}" srcOrd="0" destOrd="0" presId="urn:microsoft.com/office/officeart/2005/8/layout/bProcess4"/>
    <dgm:cxn modelId="{F5424343-CB5C-41AB-9BC8-01086A6EC9C2}" type="presOf" srcId="{084DE70D-56B2-4019-9249-C0913F39A809}" destId="{100F18DF-DA4A-424E-954A-0D03A44D0F10}" srcOrd="0" destOrd="0" presId="urn:microsoft.com/office/officeart/2005/8/layout/bProcess4"/>
    <dgm:cxn modelId="{60CDB465-8500-4A7A-A383-3EEB1A6B2380}" type="presOf" srcId="{A74F10C8-19FF-46F8-873C-3FB14DDBFFEC}" destId="{AB86E846-F6AA-480F-A933-07834B35D284}" srcOrd="0" destOrd="0" presId="urn:microsoft.com/office/officeart/2005/8/layout/bProcess4"/>
    <dgm:cxn modelId="{F0DF5C6B-428E-42C4-9A97-9583F3EF88A3}" srcId="{4D6351BD-1620-43FC-A874-2EC663673BEF}" destId="{4BD2D1EE-4354-42BA-9E91-5346BCAFEB6F}" srcOrd="2" destOrd="0" parTransId="{D2042525-5DC6-43D5-A40D-C437F2761D0F}" sibTransId="{C25AAD35-0922-4C1F-8409-0B2CE781B10C}"/>
    <dgm:cxn modelId="{D970086C-6BD2-49D4-885F-BD46468BE7A1}" srcId="{4D6351BD-1620-43FC-A874-2EC663673BEF}" destId="{A5EBC978-4EA7-4AEE-A2EA-B8EAA9AF6D8C}" srcOrd="4" destOrd="0" parTransId="{12EE614B-F3B8-4FBD-BB2F-9B3DB867A69C}" sibTransId="{CD7FEED6-DEB9-4A70-8122-9868D6478DCB}"/>
    <dgm:cxn modelId="{F57F494F-6158-4B53-B9EB-722C0457C7A9}" srcId="{4D6351BD-1620-43FC-A874-2EC663673BEF}" destId="{A5D28B2C-C294-4D36-A71C-76F06508ED74}" srcOrd="1" destOrd="0" parTransId="{FE43FCBE-9257-4D43-B448-17003106BE81}" sibTransId="{270C05F0-A988-4F54-8BDA-9436CA640F28}"/>
    <dgm:cxn modelId="{9DF18C4F-9447-4D76-83D2-81B1DFDC2702}" type="presOf" srcId="{CD7FEED6-DEB9-4A70-8122-9868D6478DCB}" destId="{B5856920-0BD2-4ADA-8260-90D2F807EF3B}" srcOrd="0" destOrd="0" presId="urn:microsoft.com/office/officeart/2005/8/layout/bProcess4"/>
    <dgm:cxn modelId="{7071A055-BDFE-41D1-8459-B3DEA05AC5A8}" srcId="{4D6351BD-1620-43FC-A874-2EC663673BEF}" destId="{60DE105B-BD2D-4A76-9CC4-E15E379B1A10}" srcOrd="5" destOrd="0" parTransId="{DD22C2B1-B3D4-4BBC-A40E-830825A8FE9A}" sibTransId="{2D4DFB1C-2BC7-4D1D-97EC-E81E9829F76C}"/>
    <dgm:cxn modelId="{6A09ED58-8F56-4D1C-81A5-1027179F0096}" type="presOf" srcId="{A76968A4-679D-4970-84C0-B2E85553F9D3}" destId="{99E7CE73-6A18-4CFE-91C9-BAB9EF5A51F8}" srcOrd="0" destOrd="0" presId="urn:microsoft.com/office/officeart/2005/8/layout/bProcess4"/>
    <dgm:cxn modelId="{8B891A89-F8B5-42B6-9AC9-D6F43708B245}" type="presOf" srcId="{270C05F0-A988-4F54-8BDA-9436CA640F28}" destId="{F2D580F7-770F-44DA-AD39-DE87F1FF4C56}" srcOrd="0" destOrd="0" presId="urn:microsoft.com/office/officeart/2005/8/layout/bProcess4"/>
    <dgm:cxn modelId="{DAE7AA90-1248-4224-BCFA-8ECC55757189}" srcId="{4D6351BD-1620-43FC-A874-2EC663673BEF}" destId="{084DE70D-56B2-4019-9249-C0913F39A809}" srcOrd="3" destOrd="0" parTransId="{DD3CDE4D-ACB2-4F80-9BE9-37129443667E}" sibTransId="{A76968A4-679D-4970-84C0-B2E85553F9D3}"/>
    <dgm:cxn modelId="{F0F9129D-A1E6-43C3-AA8B-3AE4A46A5DA9}" type="presOf" srcId="{B3E4BA47-6934-4A43-8A81-4B62A4CC476B}" destId="{6FC6C8BA-A8CA-4B41-AC2C-2594A74B562A}" srcOrd="0" destOrd="0" presId="urn:microsoft.com/office/officeart/2005/8/layout/bProcess4"/>
    <dgm:cxn modelId="{85BB75B6-E1CB-413B-9A1D-2E90C41B29AA}" srcId="{4D6351BD-1620-43FC-A874-2EC663673BEF}" destId="{585DC583-69EE-4189-A036-4B702F6764CE}" srcOrd="6" destOrd="0" parTransId="{D5D37C44-E472-48DF-8264-9C2621607617}" sibTransId="{DFAE0A80-68D8-4433-810D-236AD23CE52D}"/>
    <dgm:cxn modelId="{6CFFA2BE-2558-4499-BA5A-E0D49C99D169}" srcId="{4D6351BD-1620-43FC-A874-2EC663673BEF}" destId="{A74F10C8-19FF-46F8-873C-3FB14DDBFFEC}" srcOrd="0" destOrd="0" parTransId="{0187E531-5EAC-4C39-A289-B2F1B32E1C24}" sibTransId="{B3E4BA47-6934-4A43-8A81-4B62A4CC476B}"/>
    <dgm:cxn modelId="{3BA086C3-DCBE-40F5-AEFF-D2E3135B3882}" type="presOf" srcId="{4BD2D1EE-4354-42BA-9E91-5346BCAFEB6F}" destId="{2DEA3B5D-EADC-4CED-8844-1A377FD64ACF}" srcOrd="0" destOrd="0" presId="urn:microsoft.com/office/officeart/2005/8/layout/bProcess4"/>
    <dgm:cxn modelId="{51F237E6-8E97-4848-8507-A65F4350944A}" type="presOf" srcId="{97EBBEA1-DA95-45A2-875C-FAD632E76F26}" destId="{E74A3112-A746-40F0-8CFF-618472A4BD0F}" srcOrd="0" destOrd="0" presId="urn:microsoft.com/office/officeart/2005/8/layout/bProcess4"/>
    <dgm:cxn modelId="{421ED8E6-5FD0-4C8C-B0D9-FD352C8FCE57}" srcId="{4D6351BD-1620-43FC-A874-2EC663673BEF}" destId="{414FB192-C106-4C03-AA8B-018C3E842B8D}" srcOrd="8" destOrd="0" parTransId="{5440C51B-B7BF-42B0-BBCF-C00E129960ED}" sibTransId="{213774BD-E41D-40D9-961B-7803C393122C}"/>
    <dgm:cxn modelId="{2DB9CAEF-098F-4EF7-87A0-307CD665B1BF}" type="presOf" srcId="{A5D28B2C-C294-4D36-A71C-76F06508ED74}" destId="{6F68EDB6-CF9D-42E4-9DB5-FB1B66D36880}" srcOrd="0" destOrd="0" presId="urn:microsoft.com/office/officeart/2005/8/layout/bProcess4"/>
    <dgm:cxn modelId="{F2F3BAF0-8C76-498F-B5BA-BB88168A53AA}" srcId="{4D6351BD-1620-43FC-A874-2EC663673BEF}" destId="{97EBBEA1-DA95-45A2-875C-FAD632E76F26}" srcOrd="7" destOrd="0" parTransId="{258BA6A5-6C7F-4C40-8241-2C9180356C41}" sibTransId="{23D4A738-9A32-452E-ADAF-8C5D08B35262}"/>
    <dgm:cxn modelId="{5917ADF9-15FC-4A5B-AC13-CEB5885D8D42}" type="presOf" srcId="{C25AAD35-0922-4C1F-8409-0B2CE781B10C}" destId="{6794D71C-69BC-4CD4-ACED-D6FE2BE0933F}" srcOrd="0" destOrd="0" presId="urn:microsoft.com/office/officeart/2005/8/layout/bProcess4"/>
    <dgm:cxn modelId="{22C510B8-459D-4CD1-B010-E2A9258F28F7}" type="presParOf" srcId="{B16CEC58-3ED5-445A-A5BC-5EAE0CABED51}" destId="{C8EBBDCF-D6AB-4310-B139-0058A9677EB0}" srcOrd="0" destOrd="0" presId="urn:microsoft.com/office/officeart/2005/8/layout/bProcess4"/>
    <dgm:cxn modelId="{61414A46-B01C-48D1-A7C1-03CB6E1359E2}" type="presParOf" srcId="{C8EBBDCF-D6AB-4310-B139-0058A9677EB0}" destId="{DC28C2F2-7514-4290-B37F-FCB280972BFC}" srcOrd="0" destOrd="0" presId="urn:microsoft.com/office/officeart/2005/8/layout/bProcess4"/>
    <dgm:cxn modelId="{4D1A1C46-343B-4D06-BEA3-192CC83F8975}" type="presParOf" srcId="{C8EBBDCF-D6AB-4310-B139-0058A9677EB0}" destId="{AB86E846-F6AA-480F-A933-07834B35D284}" srcOrd="1" destOrd="0" presId="urn:microsoft.com/office/officeart/2005/8/layout/bProcess4"/>
    <dgm:cxn modelId="{957585A5-3659-4C44-879E-78E4F51A131A}" type="presParOf" srcId="{B16CEC58-3ED5-445A-A5BC-5EAE0CABED51}" destId="{6FC6C8BA-A8CA-4B41-AC2C-2594A74B562A}" srcOrd="1" destOrd="0" presId="urn:microsoft.com/office/officeart/2005/8/layout/bProcess4"/>
    <dgm:cxn modelId="{79071507-F298-4ECA-AD5E-2E7200DA0907}" type="presParOf" srcId="{B16CEC58-3ED5-445A-A5BC-5EAE0CABED51}" destId="{38E3327B-45D9-45E0-8072-526B02483C3F}" srcOrd="2" destOrd="0" presId="urn:microsoft.com/office/officeart/2005/8/layout/bProcess4"/>
    <dgm:cxn modelId="{56C84B01-C3FE-4306-8CB7-D3A91C2B4E36}" type="presParOf" srcId="{38E3327B-45D9-45E0-8072-526B02483C3F}" destId="{42EBFF39-2C76-4CEA-AE20-D0EEF510C412}" srcOrd="0" destOrd="0" presId="urn:microsoft.com/office/officeart/2005/8/layout/bProcess4"/>
    <dgm:cxn modelId="{0399BB34-494A-407A-976B-C145F615341C}" type="presParOf" srcId="{38E3327B-45D9-45E0-8072-526B02483C3F}" destId="{6F68EDB6-CF9D-42E4-9DB5-FB1B66D36880}" srcOrd="1" destOrd="0" presId="urn:microsoft.com/office/officeart/2005/8/layout/bProcess4"/>
    <dgm:cxn modelId="{81B5B560-E6B4-4354-B7EB-D96934474B93}" type="presParOf" srcId="{B16CEC58-3ED5-445A-A5BC-5EAE0CABED51}" destId="{F2D580F7-770F-44DA-AD39-DE87F1FF4C56}" srcOrd="3" destOrd="0" presId="urn:microsoft.com/office/officeart/2005/8/layout/bProcess4"/>
    <dgm:cxn modelId="{F3D5D54A-EE16-4D6B-BD5C-07E1EE8726A2}" type="presParOf" srcId="{B16CEC58-3ED5-445A-A5BC-5EAE0CABED51}" destId="{3A31A10D-D95E-4D82-8DBC-CCDE1BF3062D}" srcOrd="4" destOrd="0" presId="urn:microsoft.com/office/officeart/2005/8/layout/bProcess4"/>
    <dgm:cxn modelId="{A9F81ECB-BAAF-44B2-8944-FD64C0F2B1BF}" type="presParOf" srcId="{3A31A10D-D95E-4D82-8DBC-CCDE1BF3062D}" destId="{E518E6CA-2CCC-42E5-AC89-606E189851FD}" srcOrd="0" destOrd="0" presId="urn:microsoft.com/office/officeart/2005/8/layout/bProcess4"/>
    <dgm:cxn modelId="{D5865D80-9161-4251-B25D-A68563A805FB}" type="presParOf" srcId="{3A31A10D-D95E-4D82-8DBC-CCDE1BF3062D}" destId="{2DEA3B5D-EADC-4CED-8844-1A377FD64ACF}" srcOrd="1" destOrd="0" presId="urn:microsoft.com/office/officeart/2005/8/layout/bProcess4"/>
    <dgm:cxn modelId="{93EC0F41-7427-4AD4-8C23-63883C7DAA32}" type="presParOf" srcId="{B16CEC58-3ED5-445A-A5BC-5EAE0CABED51}" destId="{6794D71C-69BC-4CD4-ACED-D6FE2BE0933F}" srcOrd="5" destOrd="0" presId="urn:microsoft.com/office/officeart/2005/8/layout/bProcess4"/>
    <dgm:cxn modelId="{DA7D3A09-0153-40D2-9E01-B89ED57B0439}" type="presParOf" srcId="{B16CEC58-3ED5-445A-A5BC-5EAE0CABED51}" destId="{BA80478C-1AF7-4737-B1C1-C2A918EB69A7}" srcOrd="6" destOrd="0" presId="urn:microsoft.com/office/officeart/2005/8/layout/bProcess4"/>
    <dgm:cxn modelId="{B7A04E95-F552-4B09-A086-3915D30650EA}" type="presParOf" srcId="{BA80478C-1AF7-4737-B1C1-C2A918EB69A7}" destId="{6EE1F573-1427-4AE6-8FA0-8C199013AD56}" srcOrd="0" destOrd="0" presId="urn:microsoft.com/office/officeart/2005/8/layout/bProcess4"/>
    <dgm:cxn modelId="{0677DB92-96ED-446C-921A-EFFAA2652059}" type="presParOf" srcId="{BA80478C-1AF7-4737-B1C1-C2A918EB69A7}" destId="{100F18DF-DA4A-424E-954A-0D03A44D0F10}" srcOrd="1" destOrd="0" presId="urn:microsoft.com/office/officeart/2005/8/layout/bProcess4"/>
    <dgm:cxn modelId="{870ED49C-EA93-4FBC-AC19-3621AA21B815}" type="presParOf" srcId="{B16CEC58-3ED5-445A-A5BC-5EAE0CABED51}" destId="{99E7CE73-6A18-4CFE-91C9-BAB9EF5A51F8}" srcOrd="7" destOrd="0" presId="urn:microsoft.com/office/officeart/2005/8/layout/bProcess4"/>
    <dgm:cxn modelId="{24FB1AAF-4618-42C0-8DF2-3F2867A0253E}" type="presParOf" srcId="{B16CEC58-3ED5-445A-A5BC-5EAE0CABED51}" destId="{3BCDE724-60A3-4441-9407-0DAC6DC84BAB}" srcOrd="8" destOrd="0" presId="urn:microsoft.com/office/officeart/2005/8/layout/bProcess4"/>
    <dgm:cxn modelId="{1BCFE0A7-2340-4073-B403-2D189F945872}" type="presParOf" srcId="{3BCDE724-60A3-4441-9407-0DAC6DC84BAB}" destId="{EE4E4A6F-640B-482D-9D19-4891EE14B5C5}" srcOrd="0" destOrd="0" presId="urn:microsoft.com/office/officeart/2005/8/layout/bProcess4"/>
    <dgm:cxn modelId="{B08A5EB8-DEC6-42E8-A7FD-1AB042398809}" type="presParOf" srcId="{3BCDE724-60A3-4441-9407-0DAC6DC84BAB}" destId="{D0B90077-51A8-49C2-B53F-005CFF6AE47E}" srcOrd="1" destOrd="0" presId="urn:microsoft.com/office/officeart/2005/8/layout/bProcess4"/>
    <dgm:cxn modelId="{EFC375C4-DFF9-45CF-BBD5-D154962C8C24}" type="presParOf" srcId="{B16CEC58-3ED5-445A-A5BC-5EAE0CABED51}" destId="{B5856920-0BD2-4ADA-8260-90D2F807EF3B}" srcOrd="9" destOrd="0" presId="urn:microsoft.com/office/officeart/2005/8/layout/bProcess4"/>
    <dgm:cxn modelId="{43887F35-4F67-4DE4-A93C-F681BDEF26B7}" type="presParOf" srcId="{B16CEC58-3ED5-445A-A5BC-5EAE0CABED51}" destId="{1FF8EC9C-C820-4720-BA46-3919561EE268}" srcOrd="10" destOrd="0" presId="urn:microsoft.com/office/officeart/2005/8/layout/bProcess4"/>
    <dgm:cxn modelId="{D611DAC2-57F3-4ABB-AD99-1D60E0EC9264}" type="presParOf" srcId="{1FF8EC9C-C820-4720-BA46-3919561EE268}" destId="{B7B866E4-D73E-49F7-B2E0-3F5FB5882777}" srcOrd="0" destOrd="0" presId="urn:microsoft.com/office/officeart/2005/8/layout/bProcess4"/>
    <dgm:cxn modelId="{F33D9E01-F8EF-441A-9D39-620A0F61CE87}" type="presParOf" srcId="{1FF8EC9C-C820-4720-BA46-3919561EE268}" destId="{943DEE54-EBB3-49A9-AC83-04D92E7847CA}" srcOrd="1" destOrd="0" presId="urn:microsoft.com/office/officeart/2005/8/layout/bProcess4"/>
    <dgm:cxn modelId="{A1F9372E-59EE-44E7-99B6-E94D0AF0612D}" type="presParOf" srcId="{B16CEC58-3ED5-445A-A5BC-5EAE0CABED51}" destId="{94A3F93A-C5BC-4BA4-AFB1-6ADD17F199E8}" srcOrd="11" destOrd="0" presId="urn:microsoft.com/office/officeart/2005/8/layout/bProcess4"/>
    <dgm:cxn modelId="{5D642C90-7A2D-4DA6-9D5F-7D10DF5FFE63}" type="presParOf" srcId="{B16CEC58-3ED5-445A-A5BC-5EAE0CABED51}" destId="{072DD2A5-088D-4B42-906F-881CB972A7EF}" srcOrd="12" destOrd="0" presId="urn:microsoft.com/office/officeart/2005/8/layout/bProcess4"/>
    <dgm:cxn modelId="{AABF0CCA-E9EF-4DE5-90AC-43B635DB7843}" type="presParOf" srcId="{072DD2A5-088D-4B42-906F-881CB972A7EF}" destId="{0ACD4B9D-5715-4847-A1FF-3F4B6FF7CBF9}" srcOrd="0" destOrd="0" presId="urn:microsoft.com/office/officeart/2005/8/layout/bProcess4"/>
    <dgm:cxn modelId="{9A45795E-03C5-47A1-8826-351E95A04F3D}" type="presParOf" srcId="{072DD2A5-088D-4B42-906F-881CB972A7EF}" destId="{12894B44-D09F-480D-904E-EDAAA132B899}" srcOrd="1" destOrd="0" presId="urn:microsoft.com/office/officeart/2005/8/layout/bProcess4"/>
    <dgm:cxn modelId="{E9E4EC32-8032-4685-B6AA-B9CA6A5C9CEE}" type="presParOf" srcId="{B16CEC58-3ED5-445A-A5BC-5EAE0CABED51}" destId="{33933D23-3FB7-4830-9122-DD3C921A66B9}" srcOrd="13" destOrd="0" presId="urn:microsoft.com/office/officeart/2005/8/layout/bProcess4"/>
    <dgm:cxn modelId="{E55D22F2-BEE6-45BD-8A8A-F4AA1CE144B9}" type="presParOf" srcId="{B16CEC58-3ED5-445A-A5BC-5EAE0CABED51}" destId="{2FCFCCD6-C5E5-4C9C-BDCE-76DD8887E168}" srcOrd="14" destOrd="0" presId="urn:microsoft.com/office/officeart/2005/8/layout/bProcess4"/>
    <dgm:cxn modelId="{2855452F-3B4E-47CE-80BA-5F433B74A63A}" type="presParOf" srcId="{2FCFCCD6-C5E5-4C9C-BDCE-76DD8887E168}" destId="{01232A4A-A689-48E7-AF88-9073460CA08B}" srcOrd="0" destOrd="0" presId="urn:microsoft.com/office/officeart/2005/8/layout/bProcess4"/>
    <dgm:cxn modelId="{09993626-BC9D-4FB0-B4D5-08FC0CB5010E}" type="presParOf" srcId="{2FCFCCD6-C5E5-4C9C-BDCE-76DD8887E168}" destId="{E74A3112-A746-40F0-8CFF-618472A4BD0F}" srcOrd="1" destOrd="0" presId="urn:microsoft.com/office/officeart/2005/8/layout/bProcess4"/>
    <dgm:cxn modelId="{CBBF8805-6A59-4175-9164-38C2C03C8AB2}" type="presParOf" srcId="{B16CEC58-3ED5-445A-A5BC-5EAE0CABED51}" destId="{A3C4D622-BEE1-45C6-9AC5-E9BEECF74A73}" srcOrd="15" destOrd="0" presId="urn:microsoft.com/office/officeart/2005/8/layout/bProcess4"/>
    <dgm:cxn modelId="{CD997ACD-3798-4196-A51F-30F42F4AFF19}" type="presParOf" srcId="{B16CEC58-3ED5-445A-A5BC-5EAE0CABED51}" destId="{33179535-4CFE-47BB-8D73-3226F81D52C0}" srcOrd="16" destOrd="0" presId="urn:microsoft.com/office/officeart/2005/8/layout/bProcess4"/>
    <dgm:cxn modelId="{893A88D4-4CC4-4E6E-BF4B-177D619D3A20}" type="presParOf" srcId="{33179535-4CFE-47BB-8D73-3226F81D52C0}" destId="{48ACF74E-8145-4995-B803-E0A57FF724EE}" srcOrd="0" destOrd="0" presId="urn:microsoft.com/office/officeart/2005/8/layout/bProcess4"/>
    <dgm:cxn modelId="{8BB135B2-5E17-4B48-A6DF-46C25390C01E}" type="presParOf" srcId="{33179535-4CFE-47BB-8D73-3226F81D52C0}" destId="{F3578D85-3B45-4C33-A63E-673D7D717F86}"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31D72D-862A-4B8A-B4C6-F332EE807706}"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BED26A23-7474-4A39-9766-4BB60DFD61A0}">
      <dgm:prSet phldrT="[Text]" custT="1"/>
      <dgm:spPr/>
      <dgm:t>
        <a:bodyPr/>
        <a:lstStyle/>
        <a:p>
          <a:r>
            <a:rPr lang="en-US" sz="1600" b="1" dirty="0">
              <a:solidFill>
                <a:schemeClr val="bg1"/>
              </a:solidFill>
              <a:latin typeface="+mn-lt"/>
            </a:rPr>
            <a:t>Water Conservation</a:t>
          </a:r>
        </a:p>
      </dgm:t>
    </dgm:pt>
    <dgm:pt modelId="{3B56A1BD-80DD-491C-A8B1-C37184B0CA57}" type="parTrans" cxnId="{0A7111B8-2718-45D0-A44F-668553270FA3}">
      <dgm:prSet/>
      <dgm:spPr/>
      <dgm:t>
        <a:bodyPr/>
        <a:lstStyle/>
        <a:p>
          <a:endParaRPr lang="en-US" sz="1600">
            <a:solidFill>
              <a:schemeClr val="bg1"/>
            </a:solidFill>
            <a:latin typeface="+mn-lt"/>
          </a:endParaRPr>
        </a:p>
      </dgm:t>
    </dgm:pt>
    <dgm:pt modelId="{CE7F6E77-4BA2-4D87-95B6-89421A0A5587}" type="sibTrans" cxnId="{0A7111B8-2718-45D0-A44F-668553270FA3}">
      <dgm:prSet/>
      <dgm:spPr/>
      <dgm:t>
        <a:bodyPr/>
        <a:lstStyle/>
        <a:p>
          <a:endParaRPr lang="en-US" sz="1600">
            <a:solidFill>
              <a:schemeClr val="bg1"/>
            </a:solidFill>
            <a:latin typeface="+mn-lt"/>
          </a:endParaRPr>
        </a:p>
      </dgm:t>
    </dgm:pt>
    <dgm:pt modelId="{6A7DCA53-7B18-4648-9C78-4B250DD0CADD}">
      <dgm:prSet phldrT="[Text]" custT="1"/>
      <dgm:spPr/>
      <dgm:t>
        <a:bodyPr/>
        <a:lstStyle/>
        <a:p>
          <a:r>
            <a:rPr lang="en-US" sz="1600" dirty="0">
              <a:solidFill>
                <a:schemeClr val="bg1"/>
              </a:solidFill>
              <a:latin typeface="+mn-lt"/>
            </a:rPr>
            <a:t>Conservation Programs and State Regulations</a:t>
          </a:r>
        </a:p>
      </dgm:t>
    </dgm:pt>
    <dgm:pt modelId="{BFEC948B-01A3-4E2A-AC0E-0860FF52CAD3}" type="parTrans" cxnId="{62DC10BE-239D-42A4-BC30-9267D23FD0CE}">
      <dgm:prSet/>
      <dgm:spPr/>
      <dgm:t>
        <a:bodyPr/>
        <a:lstStyle/>
        <a:p>
          <a:endParaRPr lang="en-US" sz="1600">
            <a:solidFill>
              <a:schemeClr val="bg1"/>
            </a:solidFill>
            <a:latin typeface="+mn-lt"/>
          </a:endParaRPr>
        </a:p>
      </dgm:t>
    </dgm:pt>
    <dgm:pt modelId="{48CB18B8-7C32-4F01-A6CB-029888A039B7}" type="sibTrans" cxnId="{62DC10BE-239D-42A4-BC30-9267D23FD0CE}">
      <dgm:prSet/>
      <dgm:spPr/>
      <dgm:t>
        <a:bodyPr/>
        <a:lstStyle/>
        <a:p>
          <a:endParaRPr lang="en-US" sz="1600">
            <a:solidFill>
              <a:schemeClr val="bg1"/>
            </a:solidFill>
            <a:latin typeface="+mn-lt"/>
          </a:endParaRPr>
        </a:p>
      </dgm:t>
    </dgm:pt>
    <dgm:pt modelId="{DF8A8B48-76C8-4589-ADD3-35CC90A86C9A}">
      <dgm:prSet phldrT="[Text]" custT="1"/>
      <dgm:spPr/>
      <dgm:t>
        <a:bodyPr/>
        <a:lstStyle/>
        <a:p>
          <a:pPr>
            <a:buFont typeface="Courier New" panose="02070309020205020404" pitchFamily="49" charset="0"/>
            <a:buChar char="o"/>
          </a:pPr>
          <a:r>
            <a:rPr lang="en-US" sz="1600" dirty="0">
              <a:solidFill>
                <a:schemeClr val="bg1"/>
              </a:solidFill>
              <a:latin typeface="+mn-lt"/>
            </a:rPr>
            <a:t>Agricultural</a:t>
          </a:r>
        </a:p>
      </dgm:t>
    </dgm:pt>
    <dgm:pt modelId="{4AB2CB9A-CD48-4412-9F69-39AD7E129D51}" type="parTrans" cxnId="{FAA1894C-C21A-478C-A770-9E081260E4F9}">
      <dgm:prSet/>
      <dgm:spPr/>
      <dgm:t>
        <a:bodyPr/>
        <a:lstStyle/>
        <a:p>
          <a:endParaRPr lang="en-US" sz="1600">
            <a:solidFill>
              <a:schemeClr val="bg1"/>
            </a:solidFill>
            <a:latin typeface="+mn-lt"/>
          </a:endParaRPr>
        </a:p>
      </dgm:t>
    </dgm:pt>
    <dgm:pt modelId="{3D2C585C-ECE1-4135-9A91-FA3A7CC346D6}" type="sibTrans" cxnId="{FAA1894C-C21A-478C-A770-9E081260E4F9}">
      <dgm:prSet/>
      <dgm:spPr/>
      <dgm:t>
        <a:bodyPr/>
        <a:lstStyle/>
        <a:p>
          <a:endParaRPr lang="en-US" sz="1600">
            <a:solidFill>
              <a:schemeClr val="bg1"/>
            </a:solidFill>
            <a:latin typeface="+mn-lt"/>
          </a:endParaRPr>
        </a:p>
      </dgm:t>
    </dgm:pt>
    <dgm:pt modelId="{CD135217-5A48-417A-969E-D38812B3F7E5}">
      <dgm:prSet phldrT="[Text]" custT="1"/>
      <dgm:spPr/>
      <dgm:t>
        <a:bodyPr/>
        <a:lstStyle/>
        <a:p>
          <a:r>
            <a:rPr lang="en-US" sz="1600" b="1" dirty="0">
              <a:solidFill>
                <a:schemeClr val="bg1"/>
              </a:solidFill>
              <a:latin typeface="+mn-lt"/>
            </a:rPr>
            <a:t>Source Substitution &amp; Replenishment</a:t>
          </a:r>
        </a:p>
      </dgm:t>
    </dgm:pt>
    <dgm:pt modelId="{3C7B6B72-F6DB-4CEA-AB29-031FF004AE07}" type="parTrans" cxnId="{171B800D-9636-444E-8950-082A9233654C}">
      <dgm:prSet/>
      <dgm:spPr/>
      <dgm:t>
        <a:bodyPr/>
        <a:lstStyle/>
        <a:p>
          <a:endParaRPr lang="en-US" sz="1600">
            <a:solidFill>
              <a:schemeClr val="bg1"/>
            </a:solidFill>
            <a:latin typeface="+mn-lt"/>
          </a:endParaRPr>
        </a:p>
      </dgm:t>
    </dgm:pt>
    <dgm:pt modelId="{6A6FD801-1DA1-4213-96D8-5AF744F8033F}" type="sibTrans" cxnId="{171B800D-9636-444E-8950-082A9233654C}">
      <dgm:prSet/>
      <dgm:spPr/>
      <dgm:t>
        <a:bodyPr/>
        <a:lstStyle/>
        <a:p>
          <a:endParaRPr lang="en-US" sz="1600">
            <a:solidFill>
              <a:schemeClr val="bg1"/>
            </a:solidFill>
            <a:latin typeface="+mn-lt"/>
          </a:endParaRPr>
        </a:p>
      </dgm:t>
    </dgm:pt>
    <dgm:pt modelId="{C0A01854-9EFD-41F6-9D82-993751A62DB6}">
      <dgm:prSet phldrT="[Text]" custT="1"/>
      <dgm:spPr/>
      <dgm:t>
        <a:bodyPr/>
        <a:lstStyle/>
        <a:p>
          <a:r>
            <a:rPr lang="en-US" sz="1600" b="0" dirty="0">
              <a:solidFill>
                <a:schemeClr val="bg1"/>
              </a:solidFill>
              <a:latin typeface="+mn-lt"/>
            </a:rPr>
            <a:t>MVP Expansion</a:t>
          </a:r>
          <a:endParaRPr lang="en-US" sz="1600" dirty="0">
            <a:solidFill>
              <a:schemeClr val="bg1"/>
            </a:solidFill>
            <a:latin typeface="+mn-lt"/>
          </a:endParaRPr>
        </a:p>
      </dgm:t>
    </dgm:pt>
    <dgm:pt modelId="{894CDD7B-7617-407C-860E-39C7D4FC856B}" type="parTrans" cxnId="{B62DD9B1-06B0-460E-8E4F-FE5759B2328F}">
      <dgm:prSet/>
      <dgm:spPr/>
      <dgm:t>
        <a:bodyPr/>
        <a:lstStyle/>
        <a:p>
          <a:endParaRPr lang="en-US" sz="1600">
            <a:solidFill>
              <a:schemeClr val="bg1"/>
            </a:solidFill>
            <a:latin typeface="+mn-lt"/>
          </a:endParaRPr>
        </a:p>
      </dgm:t>
    </dgm:pt>
    <dgm:pt modelId="{7DE51AE8-9C28-4FA9-961E-335D462023CC}" type="sibTrans" cxnId="{B62DD9B1-06B0-460E-8E4F-FE5759B2328F}">
      <dgm:prSet/>
      <dgm:spPr/>
      <dgm:t>
        <a:bodyPr/>
        <a:lstStyle/>
        <a:p>
          <a:endParaRPr lang="en-US" sz="1600">
            <a:solidFill>
              <a:schemeClr val="bg1"/>
            </a:solidFill>
            <a:latin typeface="+mn-lt"/>
          </a:endParaRPr>
        </a:p>
      </dgm:t>
    </dgm:pt>
    <dgm:pt modelId="{9653F8F8-A1C3-424A-BC61-FCB80041727C}">
      <dgm:prSet phldrT="[Text]" custT="1"/>
      <dgm:spPr/>
      <dgm:t>
        <a:bodyPr/>
        <a:lstStyle/>
        <a:p>
          <a:pPr>
            <a:buFont typeface="Courier New" panose="02070309020205020404" pitchFamily="49" charset="0"/>
            <a:buChar char="o"/>
          </a:pPr>
          <a:r>
            <a:rPr lang="en-US" sz="1600" dirty="0">
              <a:solidFill>
                <a:schemeClr val="bg1"/>
              </a:solidFill>
              <a:latin typeface="+mn-lt"/>
            </a:rPr>
            <a:t>Golf</a:t>
          </a:r>
        </a:p>
      </dgm:t>
    </dgm:pt>
    <dgm:pt modelId="{51917E67-6323-4CA1-B995-5E6278774841}" type="parTrans" cxnId="{89B3805C-92FB-4A7F-8F4C-64FA942256A4}">
      <dgm:prSet/>
      <dgm:spPr/>
      <dgm:t>
        <a:bodyPr/>
        <a:lstStyle/>
        <a:p>
          <a:endParaRPr lang="en-US" sz="1600">
            <a:solidFill>
              <a:schemeClr val="bg1"/>
            </a:solidFill>
            <a:latin typeface="+mn-lt"/>
          </a:endParaRPr>
        </a:p>
      </dgm:t>
    </dgm:pt>
    <dgm:pt modelId="{D4BA8E2F-F76F-4F14-86A3-CCE23FCF80E1}" type="sibTrans" cxnId="{89B3805C-92FB-4A7F-8F4C-64FA942256A4}">
      <dgm:prSet/>
      <dgm:spPr/>
      <dgm:t>
        <a:bodyPr/>
        <a:lstStyle/>
        <a:p>
          <a:endParaRPr lang="en-US" sz="1600">
            <a:solidFill>
              <a:schemeClr val="bg1"/>
            </a:solidFill>
            <a:latin typeface="+mn-lt"/>
          </a:endParaRPr>
        </a:p>
      </dgm:t>
    </dgm:pt>
    <dgm:pt modelId="{94DFDAC5-84DF-4FCB-8A24-D66D094A7546}">
      <dgm:prSet phldrT="[Text]" custT="1"/>
      <dgm:spPr/>
      <dgm:t>
        <a:bodyPr/>
        <a:lstStyle/>
        <a:p>
          <a:r>
            <a:rPr lang="en-US" sz="1600" dirty="0">
              <a:solidFill>
                <a:schemeClr val="bg1"/>
              </a:solidFill>
              <a:latin typeface="+mn-lt"/>
            </a:rPr>
            <a:t>TEL-GRF Expansion</a:t>
          </a:r>
        </a:p>
      </dgm:t>
    </dgm:pt>
    <dgm:pt modelId="{443CA3E1-C234-41EF-ACC3-E2EDD852123C}" type="parTrans" cxnId="{B7DC7605-FEF8-4B68-AE00-34B8828653BF}">
      <dgm:prSet/>
      <dgm:spPr/>
      <dgm:t>
        <a:bodyPr/>
        <a:lstStyle/>
        <a:p>
          <a:endParaRPr lang="en-US" sz="1600">
            <a:solidFill>
              <a:schemeClr val="bg1"/>
            </a:solidFill>
            <a:latin typeface="+mn-lt"/>
          </a:endParaRPr>
        </a:p>
      </dgm:t>
    </dgm:pt>
    <dgm:pt modelId="{B697D290-A607-4B77-A713-FCE90A4B76C3}" type="sibTrans" cxnId="{B7DC7605-FEF8-4B68-AE00-34B8828653BF}">
      <dgm:prSet/>
      <dgm:spPr/>
      <dgm:t>
        <a:bodyPr/>
        <a:lstStyle/>
        <a:p>
          <a:endParaRPr lang="en-US" sz="1600">
            <a:solidFill>
              <a:schemeClr val="bg1"/>
            </a:solidFill>
            <a:latin typeface="+mn-lt"/>
          </a:endParaRPr>
        </a:p>
      </dgm:t>
    </dgm:pt>
    <dgm:pt modelId="{7EE8DD21-9021-4FB8-A795-9B6566EE0983}">
      <dgm:prSet phldrT="[Text]" custT="1"/>
      <dgm:spPr/>
      <dgm:t>
        <a:bodyPr/>
        <a:lstStyle/>
        <a:p>
          <a:r>
            <a:rPr lang="en-US" sz="1600" dirty="0">
              <a:solidFill>
                <a:schemeClr val="bg1"/>
              </a:solidFill>
              <a:latin typeface="+mn-lt"/>
            </a:rPr>
            <a:t>PD-GRF Expansion</a:t>
          </a:r>
        </a:p>
      </dgm:t>
    </dgm:pt>
    <dgm:pt modelId="{914B30C4-D580-4274-A108-D93F5AD63E93}" type="parTrans" cxnId="{620ECFC3-7CF0-43AA-B640-0A4FAEEB40AF}">
      <dgm:prSet/>
      <dgm:spPr/>
      <dgm:t>
        <a:bodyPr/>
        <a:lstStyle/>
        <a:p>
          <a:endParaRPr lang="en-US" sz="1600">
            <a:solidFill>
              <a:schemeClr val="bg1"/>
            </a:solidFill>
            <a:latin typeface="+mn-lt"/>
          </a:endParaRPr>
        </a:p>
      </dgm:t>
    </dgm:pt>
    <dgm:pt modelId="{99A2C6CE-5524-4BBC-8BE9-1693EF101A16}" type="sibTrans" cxnId="{620ECFC3-7CF0-43AA-B640-0A4FAEEB40AF}">
      <dgm:prSet/>
      <dgm:spPr/>
      <dgm:t>
        <a:bodyPr/>
        <a:lstStyle/>
        <a:p>
          <a:endParaRPr lang="en-US" sz="1600">
            <a:solidFill>
              <a:schemeClr val="bg1"/>
            </a:solidFill>
            <a:latin typeface="+mn-lt"/>
          </a:endParaRPr>
        </a:p>
      </dgm:t>
    </dgm:pt>
    <dgm:pt modelId="{C43DF9FD-BDBD-4558-8C89-0651B9B97C83}">
      <dgm:prSet custT="1"/>
      <dgm:spPr/>
      <dgm:t>
        <a:bodyPr/>
        <a:lstStyle/>
        <a:p>
          <a:pPr>
            <a:buFont typeface="Courier New" panose="02070309020205020404" pitchFamily="49" charset="0"/>
            <a:buChar char="o"/>
          </a:pPr>
          <a:r>
            <a:rPr lang="en-US" sz="1600" i="0" dirty="0">
              <a:solidFill>
                <a:schemeClr val="bg1"/>
              </a:solidFill>
              <a:latin typeface="+mn-lt"/>
              <a:ea typeface="+mn-ea"/>
              <a:cs typeface="+mn-cs"/>
            </a:rPr>
            <a:t>WRP-7</a:t>
          </a:r>
        </a:p>
      </dgm:t>
    </dgm:pt>
    <dgm:pt modelId="{AF56E9CF-BC66-40CC-95EC-7A1B0EF54CC3}" type="parTrans" cxnId="{9176F38E-DE82-4098-8D78-782225861F4C}">
      <dgm:prSet/>
      <dgm:spPr/>
      <dgm:t>
        <a:bodyPr/>
        <a:lstStyle/>
        <a:p>
          <a:endParaRPr lang="en-US" sz="1600">
            <a:latin typeface="+mn-lt"/>
          </a:endParaRPr>
        </a:p>
      </dgm:t>
    </dgm:pt>
    <dgm:pt modelId="{0252844F-4DA9-4856-9851-594593F4EC22}" type="sibTrans" cxnId="{9176F38E-DE82-4098-8D78-782225861F4C}">
      <dgm:prSet/>
      <dgm:spPr/>
      <dgm:t>
        <a:bodyPr/>
        <a:lstStyle/>
        <a:p>
          <a:endParaRPr lang="en-US" sz="1600">
            <a:latin typeface="+mn-lt"/>
          </a:endParaRPr>
        </a:p>
      </dgm:t>
    </dgm:pt>
    <dgm:pt modelId="{E9196106-5E62-47CF-A77A-5E97D3A59618}">
      <dgm:prSet custT="1"/>
      <dgm:spPr/>
      <dgm:t>
        <a:bodyPr/>
        <a:lstStyle/>
        <a:p>
          <a:pPr>
            <a:buFont typeface="Courier New" panose="02070309020205020404" pitchFamily="49" charset="0"/>
            <a:buChar char="o"/>
          </a:pPr>
          <a:r>
            <a:rPr lang="en-US" sz="1600" i="0" dirty="0">
              <a:solidFill>
                <a:schemeClr val="bg1"/>
              </a:solidFill>
              <a:latin typeface="+mn-lt"/>
              <a:ea typeface="+mn-ea"/>
              <a:cs typeface="+mn-cs"/>
            </a:rPr>
            <a:t>WRP-10</a:t>
          </a:r>
        </a:p>
      </dgm:t>
    </dgm:pt>
    <dgm:pt modelId="{E2537F4D-9735-49AA-8E66-F8526CACDFD3}" type="parTrans" cxnId="{C487AAED-6FBC-4126-B0D4-4C96A6D184F2}">
      <dgm:prSet/>
      <dgm:spPr/>
      <dgm:t>
        <a:bodyPr/>
        <a:lstStyle/>
        <a:p>
          <a:endParaRPr lang="en-US" sz="1600">
            <a:latin typeface="+mn-lt"/>
          </a:endParaRPr>
        </a:p>
      </dgm:t>
    </dgm:pt>
    <dgm:pt modelId="{DD7712A4-93E7-4C3B-81BE-E356458D653A}" type="sibTrans" cxnId="{C487AAED-6FBC-4126-B0D4-4C96A6D184F2}">
      <dgm:prSet/>
      <dgm:spPr/>
      <dgm:t>
        <a:bodyPr/>
        <a:lstStyle/>
        <a:p>
          <a:endParaRPr lang="en-US" sz="1600">
            <a:latin typeface="+mn-lt"/>
          </a:endParaRPr>
        </a:p>
      </dgm:t>
    </dgm:pt>
    <dgm:pt modelId="{72CC9B95-1A39-4182-9223-1D6D1336F775}">
      <dgm:prSet custT="1"/>
      <dgm:spPr/>
      <dgm:t>
        <a:bodyPr/>
        <a:lstStyle/>
        <a:p>
          <a:r>
            <a:rPr lang="en-US" sz="1600" dirty="0">
              <a:solidFill>
                <a:schemeClr val="bg1"/>
              </a:solidFill>
              <a:latin typeface="+mn-lt"/>
              <a:ea typeface="+mn-ea"/>
              <a:cs typeface="+mn-cs"/>
            </a:rPr>
            <a:t>Increased RW Deliveries</a:t>
          </a:r>
          <a:endParaRPr lang="en-US" sz="1600" b="0" dirty="0">
            <a:solidFill>
              <a:schemeClr val="bg1"/>
            </a:solidFill>
            <a:latin typeface="+mn-lt"/>
          </a:endParaRPr>
        </a:p>
      </dgm:t>
    </dgm:pt>
    <dgm:pt modelId="{5AC74E34-6C24-44DE-937C-AD73A732F1F5}" type="parTrans" cxnId="{C1FEC593-11F8-4B80-A967-F0CBF03679ED}">
      <dgm:prSet/>
      <dgm:spPr/>
      <dgm:t>
        <a:bodyPr/>
        <a:lstStyle/>
        <a:p>
          <a:endParaRPr lang="en-US" sz="1600">
            <a:latin typeface="+mn-lt"/>
          </a:endParaRPr>
        </a:p>
      </dgm:t>
    </dgm:pt>
    <dgm:pt modelId="{7938A2B8-3D71-403F-9DB0-C9F0221283A3}" type="sibTrans" cxnId="{C1FEC593-11F8-4B80-A967-F0CBF03679ED}">
      <dgm:prSet/>
      <dgm:spPr/>
      <dgm:t>
        <a:bodyPr/>
        <a:lstStyle/>
        <a:p>
          <a:endParaRPr lang="en-US" sz="1600">
            <a:latin typeface="+mn-lt"/>
          </a:endParaRPr>
        </a:p>
      </dgm:t>
    </dgm:pt>
    <dgm:pt modelId="{14DB762F-6B1D-4FDA-AF54-CF3B08907941}">
      <dgm:prSet phldrT="[Text]" custT="1"/>
      <dgm:spPr/>
      <dgm:t>
        <a:bodyPr/>
        <a:lstStyle/>
        <a:p>
          <a:r>
            <a:rPr lang="en-US" sz="1600" dirty="0">
              <a:solidFill>
                <a:schemeClr val="bg1"/>
              </a:solidFill>
              <a:latin typeface="+mn-lt"/>
            </a:rPr>
            <a:t>East Golf Expansion</a:t>
          </a:r>
        </a:p>
      </dgm:t>
    </dgm:pt>
    <dgm:pt modelId="{BDF52142-4F1C-41B3-BB41-C34281ED807E}" type="parTrans" cxnId="{B1B54A24-59B5-4720-A71B-89092A0C721C}">
      <dgm:prSet/>
      <dgm:spPr/>
      <dgm:t>
        <a:bodyPr/>
        <a:lstStyle/>
        <a:p>
          <a:endParaRPr lang="en-US" sz="1600">
            <a:latin typeface="+mn-lt"/>
          </a:endParaRPr>
        </a:p>
      </dgm:t>
    </dgm:pt>
    <dgm:pt modelId="{D31A3628-1966-4E7D-A0D1-0298D253E0B0}" type="sibTrans" cxnId="{B1B54A24-59B5-4720-A71B-89092A0C721C}">
      <dgm:prSet/>
      <dgm:spPr/>
      <dgm:t>
        <a:bodyPr/>
        <a:lstStyle/>
        <a:p>
          <a:endParaRPr lang="en-US" sz="1600">
            <a:latin typeface="+mn-lt"/>
          </a:endParaRPr>
        </a:p>
      </dgm:t>
    </dgm:pt>
    <dgm:pt modelId="{1CD41BA1-4881-4903-A1F3-BF7D966B89D0}">
      <dgm:prSet phldrT="[Text]" custT="1"/>
      <dgm:spPr/>
      <dgm:t>
        <a:bodyPr/>
        <a:lstStyle/>
        <a:p>
          <a:r>
            <a:rPr lang="en-US" sz="1600" b="1" dirty="0">
              <a:solidFill>
                <a:schemeClr val="bg1"/>
              </a:solidFill>
              <a:latin typeface="+mn-lt"/>
            </a:rPr>
            <a:t>Water Supply Development</a:t>
          </a:r>
        </a:p>
      </dgm:t>
    </dgm:pt>
    <dgm:pt modelId="{216C4A60-510F-484C-BC3F-3FB34F417D59}" type="parTrans" cxnId="{393D1A8D-DFF0-468A-A09D-02AFF28A801C}">
      <dgm:prSet/>
      <dgm:spPr/>
      <dgm:t>
        <a:bodyPr/>
        <a:lstStyle/>
        <a:p>
          <a:endParaRPr lang="en-US" sz="1600">
            <a:latin typeface="+mn-lt"/>
          </a:endParaRPr>
        </a:p>
      </dgm:t>
    </dgm:pt>
    <dgm:pt modelId="{9DBEDE6C-DB22-43DC-999A-1DD0101A1470}" type="sibTrans" cxnId="{393D1A8D-DFF0-468A-A09D-02AFF28A801C}">
      <dgm:prSet/>
      <dgm:spPr/>
      <dgm:t>
        <a:bodyPr/>
        <a:lstStyle/>
        <a:p>
          <a:endParaRPr lang="en-US" sz="1600">
            <a:latin typeface="+mn-lt"/>
          </a:endParaRPr>
        </a:p>
      </dgm:t>
    </dgm:pt>
    <dgm:pt modelId="{EF1C57FA-87F8-4889-B4F6-75A604E39F17}">
      <dgm:prSet phldrT="[Text]" custT="1"/>
      <dgm:spPr/>
      <dgm:t>
        <a:bodyPr/>
        <a:lstStyle/>
        <a:p>
          <a:r>
            <a:rPr lang="en-US" sz="1600" b="0" dirty="0">
              <a:solidFill>
                <a:schemeClr val="bg1"/>
              </a:solidFill>
              <a:latin typeface="+mn-lt"/>
            </a:rPr>
            <a:t>Surface Water Diversions</a:t>
          </a:r>
        </a:p>
      </dgm:t>
    </dgm:pt>
    <dgm:pt modelId="{CF46D59A-851D-4ADF-9B7E-9F69ADD7CFD9}" type="parTrans" cxnId="{53A97E5D-AED3-4D18-A1F5-8337A33E7C1C}">
      <dgm:prSet/>
      <dgm:spPr/>
      <dgm:t>
        <a:bodyPr/>
        <a:lstStyle/>
        <a:p>
          <a:endParaRPr lang="en-US" sz="1600">
            <a:latin typeface="+mn-lt"/>
          </a:endParaRPr>
        </a:p>
      </dgm:t>
    </dgm:pt>
    <dgm:pt modelId="{42D66BD1-E649-48A5-865C-499696A490C6}" type="sibTrans" cxnId="{53A97E5D-AED3-4D18-A1F5-8337A33E7C1C}">
      <dgm:prSet/>
      <dgm:spPr/>
      <dgm:t>
        <a:bodyPr/>
        <a:lstStyle/>
        <a:p>
          <a:endParaRPr lang="en-US" sz="1600">
            <a:latin typeface="+mn-lt"/>
          </a:endParaRPr>
        </a:p>
      </dgm:t>
    </dgm:pt>
    <dgm:pt modelId="{9E99A0A3-B8EA-4EE0-AE48-81E6250B5D1B}">
      <dgm:prSet phldrT="[Text]" custT="1"/>
      <dgm:spPr/>
      <dgm:t>
        <a:bodyPr/>
        <a:lstStyle/>
        <a:p>
          <a:r>
            <a:rPr lang="en-US" sz="1600" b="0" dirty="0">
              <a:solidFill>
                <a:schemeClr val="bg1"/>
              </a:solidFill>
              <a:latin typeface="+mn-lt"/>
            </a:rPr>
            <a:t>WRP-4 RW Expansion</a:t>
          </a:r>
        </a:p>
      </dgm:t>
    </dgm:pt>
    <dgm:pt modelId="{2A276ABA-A365-4F7D-A4F7-E7AEA51F0B77}" type="parTrans" cxnId="{0D2A7873-2E65-44AA-8315-9E1597B6BDF2}">
      <dgm:prSet/>
      <dgm:spPr/>
      <dgm:t>
        <a:bodyPr/>
        <a:lstStyle/>
        <a:p>
          <a:endParaRPr lang="en-US" sz="1600">
            <a:latin typeface="+mn-lt"/>
          </a:endParaRPr>
        </a:p>
      </dgm:t>
    </dgm:pt>
    <dgm:pt modelId="{160FA19A-4F28-4906-B065-B6D7A0437BBF}" type="sibTrans" cxnId="{0D2A7873-2E65-44AA-8315-9E1597B6BDF2}">
      <dgm:prSet/>
      <dgm:spPr/>
      <dgm:t>
        <a:bodyPr/>
        <a:lstStyle/>
        <a:p>
          <a:endParaRPr lang="en-US" sz="1600">
            <a:latin typeface="+mn-lt"/>
          </a:endParaRPr>
        </a:p>
      </dgm:t>
    </dgm:pt>
    <dgm:pt modelId="{10D58684-4092-48E6-9B81-59C31202DBF3}">
      <dgm:prSet phldrT="[Text]" custT="1"/>
      <dgm:spPr/>
      <dgm:t>
        <a:bodyPr/>
        <a:lstStyle/>
        <a:p>
          <a:r>
            <a:rPr lang="en-US" sz="1600" b="0" dirty="0">
              <a:solidFill>
                <a:schemeClr val="bg1"/>
              </a:solidFill>
              <a:latin typeface="+mn-lt"/>
            </a:rPr>
            <a:t>Delta Conveyance Facility</a:t>
          </a:r>
        </a:p>
      </dgm:t>
    </dgm:pt>
    <dgm:pt modelId="{0A0FE967-80DD-4FA4-84B7-8CFDF0BD5B06}" type="parTrans" cxnId="{339F75EB-6DA9-4F85-B145-21E67CAE4B71}">
      <dgm:prSet/>
      <dgm:spPr/>
      <dgm:t>
        <a:bodyPr/>
        <a:lstStyle/>
        <a:p>
          <a:endParaRPr lang="en-US" sz="1600">
            <a:latin typeface="+mn-lt"/>
          </a:endParaRPr>
        </a:p>
      </dgm:t>
    </dgm:pt>
    <dgm:pt modelId="{FC63B141-6096-462B-8B9C-494BB6F1F9BA}" type="sibTrans" cxnId="{339F75EB-6DA9-4F85-B145-21E67CAE4B71}">
      <dgm:prSet/>
      <dgm:spPr/>
      <dgm:t>
        <a:bodyPr/>
        <a:lstStyle/>
        <a:p>
          <a:endParaRPr lang="en-US" sz="1600">
            <a:latin typeface="+mn-lt"/>
          </a:endParaRPr>
        </a:p>
      </dgm:t>
    </dgm:pt>
    <dgm:pt modelId="{95CCEC9B-7E21-4C8E-AFB5-08ECF8D9E002}">
      <dgm:prSet phldrT="[Text]" custT="1"/>
      <dgm:spPr/>
      <dgm:t>
        <a:bodyPr/>
        <a:lstStyle/>
        <a:p>
          <a:r>
            <a:rPr lang="en-US" sz="1600" b="0" dirty="0">
              <a:solidFill>
                <a:schemeClr val="bg1"/>
              </a:solidFill>
              <a:latin typeface="+mn-lt"/>
            </a:rPr>
            <a:t>Lake Perris Seepage</a:t>
          </a:r>
        </a:p>
      </dgm:t>
    </dgm:pt>
    <dgm:pt modelId="{0DC1C22B-FE08-4ECF-9807-8CBDEA094339}" type="parTrans" cxnId="{D215BF36-D1F3-4829-A9B1-94C829549295}">
      <dgm:prSet/>
      <dgm:spPr/>
      <dgm:t>
        <a:bodyPr/>
        <a:lstStyle/>
        <a:p>
          <a:endParaRPr lang="en-US" sz="1600">
            <a:latin typeface="+mn-lt"/>
          </a:endParaRPr>
        </a:p>
      </dgm:t>
    </dgm:pt>
    <dgm:pt modelId="{017EEC95-A357-440F-A771-67659C0F8C9E}" type="sibTrans" cxnId="{D215BF36-D1F3-4829-A9B1-94C829549295}">
      <dgm:prSet/>
      <dgm:spPr/>
      <dgm:t>
        <a:bodyPr/>
        <a:lstStyle/>
        <a:p>
          <a:endParaRPr lang="en-US" sz="1600">
            <a:latin typeface="+mn-lt"/>
          </a:endParaRPr>
        </a:p>
      </dgm:t>
    </dgm:pt>
    <dgm:pt modelId="{1B5E3F53-7F26-4DB1-AB6E-49FA02C4EEBC}">
      <dgm:prSet phldrT="[Text]" custT="1"/>
      <dgm:spPr/>
      <dgm:t>
        <a:bodyPr/>
        <a:lstStyle/>
        <a:p>
          <a:r>
            <a:rPr lang="en-US" sz="1600" b="0" dirty="0">
              <a:solidFill>
                <a:schemeClr val="bg1"/>
              </a:solidFill>
              <a:latin typeface="+mn-lt"/>
            </a:rPr>
            <a:t>Sites Reservoir</a:t>
          </a:r>
        </a:p>
      </dgm:t>
    </dgm:pt>
    <dgm:pt modelId="{581CF313-1034-40AA-AFA8-C93429D89875}" type="parTrans" cxnId="{078DA902-D8D3-4CFB-83EF-93B7249F77E1}">
      <dgm:prSet/>
      <dgm:spPr/>
      <dgm:t>
        <a:bodyPr/>
        <a:lstStyle/>
        <a:p>
          <a:endParaRPr lang="en-US" sz="1600">
            <a:latin typeface="+mn-lt"/>
          </a:endParaRPr>
        </a:p>
      </dgm:t>
    </dgm:pt>
    <dgm:pt modelId="{EA00A736-0916-438A-9FD1-E846D6F1272C}" type="sibTrans" cxnId="{078DA902-D8D3-4CFB-83EF-93B7249F77E1}">
      <dgm:prSet/>
      <dgm:spPr/>
      <dgm:t>
        <a:bodyPr/>
        <a:lstStyle/>
        <a:p>
          <a:endParaRPr lang="en-US" sz="1600">
            <a:latin typeface="+mn-lt"/>
          </a:endParaRPr>
        </a:p>
      </dgm:t>
    </dgm:pt>
    <dgm:pt modelId="{470DE0E9-CEDC-4243-B5FC-95FEB7834D0C}">
      <dgm:prSet phldrT="[Text]" custT="1"/>
      <dgm:spPr/>
      <dgm:t>
        <a:bodyPr/>
        <a:lstStyle/>
        <a:p>
          <a:r>
            <a:rPr lang="en-US" sz="1600" b="1" dirty="0">
              <a:solidFill>
                <a:schemeClr val="bg1"/>
              </a:solidFill>
              <a:latin typeface="+mn-lt"/>
            </a:rPr>
            <a:t>Other Studies &amp; Programs</a:t>
          </a:r>
        </a:p>
      </dgm:t>
    </dgm:pt>
    <dgm:pt modelId="{D69AF42B-39F3-4EE5-B67F-0AD1291B369B}" type="parTrans" cxnId="{5F4D5099-E76B-49C7-AC29-F385F4B71F85}">
      <dgm:prSet/>
      <dgm:spPr/>
      <dgm:t>
        <a:bodyPr/>
        <a:lstStyle/>
        <a:p>
          <a:endParaRPr lang="en-US" sz="1600">
            <a:latin typeface="+mn-lt"/>
          </a:endParaRPr>
        </a:p>
      </dgm:t>
    </dgm:pt>
    <dgm:pt modelId="{EC711AA9-07E1-4D4E-A5D8-D405020F6DA0}" type="sibTrans" cxnId="{5F4D5099-E76B-49C7-AC29-F385F4B71F85}">
      <dgm:prSet/>
      <dgm:spPr/>
      <dgm:t>
        <a:bodyPr/>
        <a:lstStyle/>
        <a:p>
          <a:endParaRPr lang="en-US" sz="1600">
            <a:latin typeface="+mn-lt"/>
          </a:endParaRPr>
        </a:p>
      </dgm:t>
    </dgm:pt>
    <dgm:pt modelId="{D49A37C6-8DAA-4A3A-99C9-D9A8456C2931}">
      <dgm:prSet phldrT="[Text]" custT="1"/>
      <dgm:spPr/>
      <dgm:t>
        <a:bodyPr/>
        <a:lstStyle/>
        <a:p>
          <a:r>
            <a:rPr lang="en-US" sz="1600" dirty="0">
              <a:solidFill>
                <a:schemeClr val="bg1"/>
              </a:solidFill>
              <a:latin typeface="+mn-lt"/>
            </a:rPr>
            <a:t>Monitoring &amp; Reporting</a:t>
          </a:r>
        </a:p>
      </dgm:t>
    </dgm:pt>
    <dgm:pt modelId="{C79E0BB2-3C0A-4934-B84C-3B54D65E7473}" type="parTrans" cxnId="{A0DE8780-AE0C-4646-8D37-4A0DE1203D09}">
      <dgm:prSet/>
      <dgm:spPr/>
      <dgm:t>
        <a:bodyPr/>
        <a:lstStyle/>
        <a:p>
          <a:endParaRPr lang="en-US" sz="1600">
            <a:latin typeface="+mn-lt"/>
          </a:endParaRPr>
        </a:p>
      </dgm:t>
    </dgm:pt>
    <dgm:pt modelId="{58A417FD-C3E0-4C68-BDD7-7F27E3573032}" type="sibTrans" cxnId="{A0DE8780-AE0C-4646-8D37-4A0DE1203D09}">
      <dgm:prSet/>
      <dgm:spPr/>
      <dgm:t>
        <a:bodyPr/>
        <a:lstStyle/>
        <a:p>
          <a:endParaRPr lang="en-US" sz="1600">
            <a:latin typeface="+mn-lt"/>
          </a:endParaRPr>
        </a:p>
      </dgm:t>
    </dgm:pt>
    <dgm:pt modelId="{D4580909-1E48-447D-A860-68C6BB400634}">
      <dgm:prSet phldrT="[Text]" custT="1"/>
      <dgm:spPr/>
      <dgm:t>
        <a:bodyPr/>
        <a:lstStyle/>
        <a:p>
          <a:r>
            <a:rPr lang="en-US" sz="1600" b="1" dirty="0">
              <a:solidFill>
                <a:schemeClr val="bg1"/>
              </a:solidFill>
              <a:latin typeface="+mn-lt"/>
            </a:rPr>
            <a:t>Water Quality Improvement</a:t>
          </a:r>
        </a:p>
      </dgm:t>
    </dgm:pt>
    <dgm:pt modelId="{F3B20153-45F0-4E1B-9425-DF205DCCC8B2}" type="parTrans" cxnId="{C7968A15-7FF5-47A0-839C-BAA5A11A102C}">
      <dgm:prSet/>
      <dgm:spPr/>
      <dgm:t>
        <a:bodyPr/>
        <a:lstStyle/>
        <a:p>
          <a:endParaRPr lang="en-US" sz="1600">
            <a:latin typeface="+mn-lt"/>
          </a:endParaRPr>
        </a:p>
      </dgm:t>
    </dgm:pt>
    <dgm:pt modelId="{FB27A848-F0C4-43A5-B640-9CE0D5216BD3}" type="sibTrans" cxnId="{C7968A15-7FF5-47A0-839C-BAA5A11A102C}">
      <dgm:prSet/>
      <dgm:spPr/>
      <dgm:t>
        <a:bodyPr/>
        <a:lstStyle/>
        <a:p>
          <a:endParaRPr lang="en-US" sz="1600">
            <a:latin typeface="+mn-lt"/>
          </a:endParaRPr>
        </a:p>
      </dgm:t>
    </dgm:pt>
    <dgm:pt modelId="{3EF6290E-B518-49E7-B461-04828A16AEF2}">
      <dgm:prSet phldrT="[Text]" custT="1"/>
      <dgm:spPr/>
      <dgm:t>
        <a:bodyPr/>
        <a:lstStyle/>
        <a:p>
          <a:r>
            <a:rPr lang="en-US" sz="1600" dirty="0">
              <a:solidFill>
                <a:schemeClr val="bg1"/>
              </a:solidFill>
              <a:latin typeface="+mn-lt"/>
            </a:rPr>
            <a:t>Recharge Water Quality Improvement</a:t>
          </a:r>
        </a:p>
      </dgm:t>
    </dgm:pt>
    <dgm:pt modelId="{650BEA6C-37E5-45BD-B2D6-92E76271B7D5}" type="parTrans" cxnId="{EC241839-773D-44DB-A336-2F9AB7584AC6}">
      <dgm:prSet/>
      <dgm:spPr/>
      <dgm:t>
        <a:bodyPr/>
        <a:lstStyle/>
        <a:p>
          <a:endParaRPr lang="en-US" sz="1600">
            <a:latin typeface="+mn-lt"/>
          </a:endParaRPr>
        </a:p>
      </dgm:t>
    </dgm:pt>
    <dgm:pt modelId="{03D55633-5257-4979-B87B-3ED483858802}" type="sibTrans" cxnId="{EC241839-773D-44DB-A336-2F9AB7584AC6}">
      <dgm:prSet/>
      <dgm:spPr/>
      <dgm:t>
        <a:bodyPr/>
        <a:lstStyle/>
        <a:p>
          <a:endParaRPr lang="en-US" sz="1600">
            <a:latin typeface="+mn-lt"/>
          </a:endParaRPr>
        </a:p>
      </dgm:t>
    </dgm:pt>
    <dgm:pt modelId="{39FBC69F-A255-4714-A016-C6639D330A0A}">
      <dgm:prSet phldrT="[Text]" custT="1"/>
      <dgm:spPr/>
      <dgm:t>
        <a:bodyPr/>
        <a:lstStyle/>
        <a:p>
          <a:r>
            <a:rPr lang="en-US" sz="1600" dirty="0">
              <a:solidFill>
                <a:schemeClr val="bg1"/>
              </a:solidFill>
              <a:latin typeface="+mn-lt"/>
            </a:rPr>
            <a:t>Drainage Control</a:t>
          </a:r>
        </a:p>
      </dgm:t>
    </dgm:pt>
    <dgm:pt modelId="{95817B51-8CB1-429C-98D0-23A1A1BE99DA}" type="parTrans" cxnId="{3DD56FE0-0F9B-4548-8FB2-EA439C999EB9}">
      <dgm:prSet/>
      <dgm:spPr/>
      <dgm:t>
        <a:bodyPr/>
        <a:lstStyle/>
        <a:p>
          <a:endParaRPr lang="en-US" sz="1600">
            <a:latin typeface="+mn-lt"/>
          </a:endParaRPr>
        </a:p>
      </dgm:t>
    </dgm:pt>
    <dgm:pt modelId="{C6F4E927-B399-4E63-98C3-320915B60773}" type="sibTrans" cxnId="{3DD56FE0-0F9B-4548-8FB2-EA439C999EB9}">
      <dgm:prSet/>
      <dgm:spPr/>
      <dgm:t>
        <a:bodyPr/>
        <a:lstStyle/>
        <a:p>
          <a:endParaRPr lang="en-US" sz="1600">
            <a:latin typeface="+mn-lt"/>
          </a:endParaRPr>
        </a:p>
      </dgm:t>
    </dgm:pt>
    <dgm:pt modelId="{448D2E68-F263-4626-ACB2-B7AC79907839}">
      <dgm:prSet phldrT="[Text]" custT="1"/>
      <dgm:spPr/>
      <dgm:t>
        <a:bodyPr/>
        <a:lstStyle/>
        <a:p>
          <a:r>
            <a:rPr lang="en-US" sz="1600" dirty="0">
              <a:solidFill>
                <a:schemeClr val="bg1"/>
              </a:solidFill>
              <a:latin typeface="+mn-lt"/>
            </a:rPr>
            <a:t>Flood Control</a:t>
          </a:r>
        </a:p>
      </dgm:t>
    </dgm:pt>
    <dgm:pt modelId="{DC0C83D9-DBA7-4BB4-9963-C2BB7B907BC0}" type="parTrans" cxnId="{39CCC945-0E94-47F1-B8D9-B4C1F351868E}">
      <dgm:prSet/>
      <dgm:spPr/>
      <dgm:t>
        <a:bodyPr/>
        <a:lstStyle/>
        <a:p>
          <a:endParaRPr lang="en-US" sz="1600">
            <a:latin typeface="+mn-lt"/>
          </a:endParaRPr>
        </a:p>
      </dgm:t>
    </dgm:pt>
    <dgm:pt modelId="{675D8633-E4E0-460A-B6C4-31BA41575E67}" type="sibTrans" cxnId="{39CCC945-0E94-47F1-B8D9-B4C1F351868E}">
      <dgm:prSet/>
      <dgm:spPr/>
      <dgm:t>
        <a:bodyPr/>
        <a:lstStyle/>
        <a:p>
          <a:endParaRPr lang="en-US" sz="1600">
            <a:latin typeface="+mn-lt"/>
          </a:endParaRPr>
        </a:p>
      </dgm:t>
    </dgm:pt>
    <dgm:pt modelId="{93E9132A-6F24-4173-8ADE-91E660F92ED3}">
      <dgm:prSet phldrT="[Text]" custT="1"/>
      <dgm:spPr/>
      <dgm:t>
        <a:bodyPr/>
        <a:lstStyle/>
        <a:p>
          <a:pPr>
            <a:buFont typeface="Courier New" panose="02070309020205020404" pitchFamily="49" charset="0"/>
            <a:buChar char="o"/>
          </a:pPr>
          <a:r>
            <a:rPr lang="en-US" sz="1600" i="0" dirty="0">
              <a:solidFill>
                <a:schemeClr val="bg1"/>
              </a:solidFill>
              <a:latin typeface="+mn-lt"/>
            </a:rPr>
            <a:t>Colorado River Salinity Forum</a:t>
          </a:r>
        </a:p>
      </dgm:t>
    </dgm:pt>
    <dgm:pt modelId="{0E9F892D-8A5B-4357-B3D7-F4A6FFD5CCCF}" type="parTrans" cxnId="{3845B624-ACBB-4A60-83BF-06B04FBD73A3}">
      <dgm:prSet/>
      <dgm:spPr/>
      <dgm:t>
        <a:bodyPr/>
        <a:lstStyle/>
        <a:p>
          <a:endParaRPr lang="en-US" sz="1600">
            <a:latin typeface="+mn-lt"/>
          </a:endParaRPr>
        </a:p>
      </dgm:t>
    </dgm:pt>
    <dgm:pt modelId="{6597C5B5-7879-4201-B42A-7F22D04E1F04}" type="sibTrans" cxnId="{3845B624-ACBB-4A60-83BF-06B04FBD73A3}">
      <dgm:prSet/>
      <dgm:spPr/>
      <dgm:t>
        <a:bodyPr/>
        <a:lstStyle/>
        <a:p>
          <a:endParaRPr lang="en-US" sz="1600">
            <a:latin typeface="+mn-lt"/>
          </a:endParaRPr>
        </a:p>
      </dgm:t>
    </dgm:pt>
    <dgm:pt modelId="{B70F3284-BA7E-41AA-836D-ACB40B88150E}">
      <dgm:prSet phldrT="[Text]" custT="1"/>
      <dgm:spPr/>
      <dgm:t>
        <a:bodyPr/>
        <a:lstStyle/>
        <a:p>
          <a:pPr>
            <a:buFont typeface="Courier New" panose="02070309020205020404" pitchFamily="49" charset="0"/>
            <a:buChar char="o"/>
          </a:pPr>
          <a:r>
            <a:rPr lang="en-US" sz="1600" i="0" dirty="0">
              <a:solidFill>
                <a:schemeClr val="bg1"/>
              </a:solidFill>
              <a:latin typeface="+mn-lt"/>
            </a:rPr>
            <a:t>Continue Evaluating: CR Treatment and SWP Importation</a:t>
          </a:r>
        </a:p>
      </dgm:t>
    </dgm:pt>
    <dgm:pt modelId="{4C903A56-3F30-4424-8F6C-2A2F2C43BA87}" type="parTrans" cxnId="{05EFDAE4-A433-4413-9D90-F1F609FAC608}">
      <dgm:prSet/>
      <dgm:spPr/>
      <dgm:t>
        <a:bodyPr/>
        <a:lstStyle/>
        <a:p>
          <a:endParaRPr lang="en-US" sz="1600">
            <a:latin typeface="+mn-lt"/>
          </a:endParaRPr>
        </a:p>
      </dgm:t>
    </dgm:pt>
    <dgm:pt modelId="{E31B8413-7A81-4AA2-A80E-A8575CAF30E3}" type="sibTrans" cxnId="{05EFDAE4-A433-4413-9D90-F1F609FAC608}">
      <dgm:prSet/>
      <dgm:spPr/>
      <dgm:t>
        <a:bodyPr/>
        <a:lstStyle/>
        <a:p>
          <a:endParaRPr lang="en-US" sz="1600">
            <a:latin typeface="+mn-lt"/>
          </a:endParaRPr>
        </a:p>
      </dgm:t>
    </dgm:pt>
    <dgm:pt modelId="{81747580-AE23-4438-8BB8-C62F682B4711}">
      <dgm:prSet phldrT="[Text]" custT="1"/>
      <dgm:spPr/>
      <dgm:t>
        <a:bodyPr/>
        <a:lstStyle/>
        <a:p>
          <a:pPr>
            <a:buFont typeface="Arial" panose="020B0604020202020204" pitchFamily="34" charset="0"/>
            <a:buChar char="•"/>
          </a:pPr>
          <a:r>
            <a:rPr lang="en-US" sz="1600" i="0" dirty="0">
              <a:solidFill>
                <a:schemeClr val="bg1"/>
              </a:solidFill>
              <a:latin typeface="+mn-lt"/>
            </a:rPr>
            <a:t>Domestic Water </a:t>
          </a:r>
          <a:br>
            <a:rPr lang="en-US" sz="1600" i="0" dirty="0">
              <a:solidFill>
                <a:schemeClr val="bg1"/>
              </a:solidFill>
              <a:latin typeface="+mn-lt"/>
            </a:rPr>
          </a:br>
          <a:r>
            <a:rPr lang="en-US" sz="1600" i="0" dirty="0">
              <a:solidFill>
                <a:schemeClr val="bg1"/>
              </a:solidFill>
              <a:latin typeface="+mn-lt"/>
            </a:rPr>
            <a:t>&amp; Sewer Consolidations</a:t>
          </a:r>
        </a:p>
      </dgm:t>
    </dgm:pt>
    <dgm:pt modelId="{E688CD86-AA61-4384-8468-DDA9B5BDACF6}" type="parTrans" cxnId="{59CD9A06-FC22-460E-A7E8-2F589180CA9E}">
      <dgm:prSet/>
      <dgm:spPr/>
      <dgm:t>
        <a:bodyPr/>
        <a:lstStyle/>
        <a:p>
          <a:endParaRPr lang="en-US"/>
        </a:p>
      </dgm:t>
    </dgm:pt>
    <dgm:pt modelId="{A95C842D-F9D6-466D-A282-E9C79798B274}" type="sibTrans" cxnId="{59CD9A06-FC22-460E-A7E8-2F589180CA9E}">
      <dgm:prSet/>
      <dgm:spPr/>
      <dgm:t>
        <a:bodyPr/>
        <a:lstStyle/>
        <a:p>
          <a:endParaRPr lang="en-US"/>
        </a:p>
      </dgm:t>
    </dgm:pt>
    <dgm:pt modelId="{1704C84C-D18B-48F7-B748-0632A20B00C4}">
      <dgm:prSet phldrT="[Text]" custT="1"/>
      <dgm:spPr/>
      <dgm:t>
        <a:bodyPr/>
        <a:lstStyle/>
        <a:p>
          <a:r>
            <a:rPr lang="en-US" sz="1600" dirty="0">
              <a:solidFill>
                <a:schemeClr val="bg1"/>
              </a:solidFill>
              <a:latin typeface="+mn-lt"/>
            </a:rPr>
            <a:t>Continued WWR-GRF Recharge</a:t>
          </a:r>
        </a:p>
      </dgm:t>
    </dgm:pt>
    <dgm:pt modelId="{3660AEFD-0204-4E67-B273-233C5D93045E}" type="parTrans" cxnId="{46A1C6F9-58D6-4027-AD43-8A2AAFADA3AA}">
      <dgm:prSet/>
      <dgm:spPr/>
      <dgm:t>
        <a:bodyPr/>
        <a:lstStyle/>
        <a:p>
          <a:endParaRPr lang="en-US"/>
        </a:p>
      </dgm:t>
    </dgm:pt>
    <dgm:pt modelId="{BDD85E6F-BD11-4D74-9A17-44E633A8C851}" type="sibTrans" cxnId="{46A1C6F9-58D6-4027-AD43-8A2AAFADA3AA}">
      <dgm:prSet/>
      <dgm:spPr/>
      <dgm:t>
        <a:bodyPr/>
        <a:lstStyle/>
        <a:p>
          <a:endParaRPr lang="en-US"/>
        </a:p>
      </dgm:t>
    </dgm:pt>
    <dgm:pt modelId="{85E0A099-8CF4-4B45-B929-06D13A9AC984}">
      <dgm:prSet phldrT="[Text]" custT="1"/>
      <dgm:spPr/>
      <dgm:t>
        <a:bodyPr/>
        <a:lstStyle/>
        <a:p>
          <a:r>
            <a:rPr lang="en-US" sz="1600" b="0" dirty="0">
              <a:solidFill>
                <a:schemeClr val="bg1"/>
              </a:solidFill>
              <a:latin typeface="+mn-lt"/>
            </a:rPr>
            <a:t>Supplemental Water Supplies</a:t>
          </a:r>
        </a:p>
      </dgm:t>
    </dgm:pt>
    <dgm:pt modelId="{E90DE63A-4980-457E-A5DD-583506AB65CD}" type="parTrans" cxnId="{C8863DA9-E563-4479-926F-D10D6E30EB96}">
      <dgm:prSet/>
      <dgm:spPr/>
      <dgm:t>
        <a:bodyPr/>
        <a:lstStyle/>
        <a:p>
          <a:endParaRPr lang="en-US"/>
        </a:p>
      </dgm:t>
    </dgm:pt>
    <dgm:pt modelId="{17EEB043-2815-42AD-82DD-1FE70ADA1995}" type="sibTrans" cxnId="{C8863DA9-E563-4479-926F-D10D6E30EB96}">
      <dgm:prSet/>
      <dgm:spPr/>
      <dgm:t>
        <a:bodyPr/>
        <a:lstStyle/>
        <a:p>
          <a:endParaRPr lang="en-US"/>
        </a:p>
      </dgm:t>
    </dgm:pt>
    <dgm:pt modelId="{979FD498-181E-4DA4-9584-E9E0B4159433}">
      <dgm:prSet phldrT="[Text]" custT="1"/>
      <dgm:spPr/>
      <dgm:t>
        <a:bodyPr/>
        <a:lstStyle/>
        <a:p>
          <a:r>
            <a:rPr lang="en-US" sz="1600" dirty="0">
              <a:solidFill>
                <a:schemeClr val="bg1"/>
              </a:solidFill>
              <a:latin typeface="+mn-lt"/>
            </a:rPr>
            <a:t>Implement SNMP</a:t>
          </a:r>
        </a:p>
      </dgm:t>
    </dgm:pt>
    <dgm:pt modelId="{89B423E6-6E73-4D66-8750-44501AB75D04}" type="parTrans" cxnId="{4B6747FB-FE83-40FC-B547-BF7568ED8055}">
      <dgm:prSet/>
      <dgm:spPr/>
      <dgm:t>
        <a:bodyPr/>
        <a:lstStyle/>
        <a:p>
          <a:endParaRPr lang="en-US"/>
        </a:p>
      </dgm:t>
    </dgm:pt>
    <dgm:pt modelId="{46F5EC2E-44D2-4D01-B517-2F696C8BA576}" type="sibTrans" cxnId="{4B6747FB-FE83-40FC-B547-BF7568ED8055}">
      <dgm:prSet/>
      <dgm:spPr/>
      <dgm:t>
        <a:bodyPr/>
        <a:lstStyle/>
        <a:p>
          <a:endParaRPr lang="en-US"/>
        </a:p>
      </dgm:t>
    </dgm:pt>
    <dgm:pt modelId="{75FB9B62-9D78-46B0-B254-56EC1C9DE106}">
      <dgm:prSet phldrT="[Text]" custT="1"/>
      <dgm:spPr/>
      <dgm:t>
        <a:bodyPr/>
        <a:lstStyle/>
        <a:p>
          <a:r>
            <a:rPr lang="en-US" sz="1600" dirty="0">
              <a:solidFill>
                <a:schemeClr val="bg1"/>
              </a:solidFill>
              <a:latin typeface="+mn-lt"/>
            </a:rPr>
            <a:t>Further GDEs Analysis</a:t>
          </a:r>
        </a:p>
      </dgm:t>
    </dgm:pt>
    <dgm:pt modelId="{50702F4B-0D95-4013-8D99-981B66662D1A}" type="parTrans" cxnId="{B3870FE6-DEC8-4F89-AF84-C3E25216BF15}">
      <dgm:prSet/>
      <dgm:spPr/>
      <dgm:t>
        <a:bodyPr/>
        <a:lstStyle/>
        <a:p>
          <a:endParaRPr lang="en-US"/>
        </a:p>
      </dgm:t>
    </dgm:pt>
    <dgm:pt modelId="{0EFACFEC-8715-4A5D-96C0-AA66D31DB5AA}" type="sibTrans" cxnId="{B3870FE6-DEC8-4F89-AF84-C3E25216BF15}">
      <dgm:prSet/>
      <dgm:spPr/>
      <dgm:t>
        <a:bodyPr/>
        <a:lstStyle/>
        <a:p>
          <a:endParaRPr lang="en-US"/>
        </a:p>
      </dgm:t>
    </dgm:pt>
    <dgm:pt modelId="{B54A2404-D7D0-48C2-A2ED-EADBC0642D58}">
      <dgm:prSet phldrT="[Text]" custT="1"/>
      <dgm:spPr/>
      <dgm:t>
        <a:bodyPr/>
        <a:lstStyle/>
        <a:p>
          <a:r>
            <a:rPr lang="en-US" sz="1600" b="0" dirty="0">
              <a:solidFill>
                <a:schemeClr val="bg1"/>
              </a:solidFill>
              <a:latin typeface="+mn-lt"/>
            </a:rPr>
            <a:t>Oasis Distribution System</a:t>
          </a:r>
          <a:endParaRPr lang="en-US" sz="1600" dirty="0">
            <a:solidFill>
              <a:schemeClr val="bg1"/>
            </a:solidFill>
            <a:latin typeface="+mn-lt"/>
          </a:endParaRPr>
        </a:p>
      </dgm:t>
    </dgm:pt>
    <dgm:pt modelId="{0C685386-C694-490D-AC3C-53137688B188}" type="parTrans" cxnId="{BC6E9C7A-F524-4434-827F-3572B7E8D61B}">
      <dgm:prSet/>
      <dgm:spPr/>
      <dgm:t>
        <a:bodyPr/>
        <a:lstStyle/>
        <a:p>
          <a:endParaRPr lang="en-US"/>
        </a:p>
      </dgm:t>
    </dgm:pt>
    <dgm:pt modelId="{1C73C0F3-B31A-439E-B2DF-0991DD956CEB}" type="sibTrans" cxnId="{BC6E9C7A-F524-4434-827F-3572B7E8D61B}">
      <dgm:prSet/>
      <dgm:spPr/>
      <dgm:t>
        <a:bodyPr/>
        <a:lstStyle/>
        <a:p>
          <a:endParaRPr lang="en-US"/>
        </a:p>
      </dgm:t>
    </dgm:pt>
    <dgm:pt modelId="{A6C09B95-C121-48AD-A37C-835300265131}">
      <dgm:prSet phldrT="[Text]" custT="1"/>
      <dgm:spPr/>
      <dgm:t>
        <a:bodyPr/>
        <a:lstStyle/>
        <a:p>
          <a:pPr>
            <a:buFont typeface="Arial" panose="020B0604020202020204" pitchFamily="34" charset="0"/>
            <a:buChar char="•"/>
          </a:pPr>
          <a:r>
            <a:rPr lang="en-US" sz="1600" i="0" dirty="0">
              <a:solidFill>
                <a:schemeClr val="bg1"/>
              </a:solidFill>
              <a:latin typeface="+mn-lt"/>
            </a:rPr>
            <a:t>Groundwater Treatment</a:t>
          </a:r>
        </a:p>
      </dgm:t>
    </dgm:pt>
    <dgm:pt modelId="{FC96172A-066B-482F-81BD-F096CA8D3FAB}" type="parTrans" cxnId="{61AF115C-EFB5-49C5-935B-CCC42F662BA7}">
      <dgm:prSet/>
      <dgm:spPr/>
      <dgm:t>
        <a:bodyPr/>
        <a:lstStyle/>
        <a:p>
          <a:endParaRPr lang="en-US"/>
        </a:p>
      </dgm:t>
    </dgm:pt>
    <dgm:pt modelId="{59135535-F0B3-427D-8B5C-4ADE423EE206}" type="sibTrans" cxnId="{61AF115C-EFB5-49C5-935B-CCC42F662BA7}">
      <dgm:prSet/>
      <dgm:spPr/>
      <dgm:t>
        <a:bodyPr/>
        <a:lstStyle/>
        <a:p>
          <a:endParaRPr lang="en-US"/>
        </a:p>
      </dgm:t>
    </dgm:pt>
    <dgm:pt modelId="{C6822783-E0A0-4163-9652-3A3573D5A5C1}">
      <dgm:prSet phldrT="[Text]" custT="1"/>
      <dgm:spPr/>
      <dgm:t>
        <a:bodyPr/>
        <a:lstStyle/>
        <a:p>
          <a:r>
            <a:rPr lang="en-US" sz="1600" b="0" dirty="0">
              <a:solidFill>
                <a:schemeClr val="bg1"/>
              </a:solidFill>
              <a:latin typeface="+mn-lt"/>
            </a:rPr>
            <a:t>Stormwater Capture</a:t>
          </a:r>
        </a:p>
      </dgm:t>
    </dgm:pt>
    <dgm:pt modelId="{0EA92794-509B-456D-B302-52498F48EDB5}" type="parTrans" cxnId="{F6F38628-1F81-4AFD-8015-5FFF839DAEF3}">
      <dgm:prSet/>
      <dgm:spPr/>
      <dgm:t>
        <a:bodyPr/>
        <a:lstStyle/>
        <a:p>
          <a:endParaRPr lang="en-US"/>
        </a:p>
      </dgm:t>
    </dgm:pt>
    <dgm:pt modelId="{DF028E42-D2A8-4B52-834E-11392364890E}" type="sibTrans" cxnId="{F6F38628-1F81-4AFD-8015-5FFF839DAEF3}">
      <dgm:prSet/>
      <dgm:spPr/>
      <dgm:t>
        <a:bodyPr/>
        <a:lstStyle/>
        <a:p>
          <a:endParaRPr lang="en-US"/>
        </a:p>
      </dgm:t>
    </dgm:pt>
    <dgm:pt modelId="{95BCB5FE-2058-4454-87DC-B6B9107D4F31}">
      <dgm:prSet phldrT="[Text]" custT="1"/>
      <dgm:spPr/>
      <dgm:t>
        <a:bodyPr/>
        <a:lstStyle/>
        <a:p>
          <a:r>
            <a:rPr lang="en-US" sz="1600" b="0" dirty="0">
              <a:solidFill>
                <a:schemeClr val="bg1"/>
              </a:solidFill>
              <a:latin typeface="+mn-lt"/>
            </a:rPr>
            <a:t>EVRA Potable Reuse </a:t>
          </a:r>
        </a:p>
      </dgm:t>
    </dgm:pt>
    <dgm:pt modelId="{D0CF3861-5CDC-4E2D-A3B0-DB5245A797B4}" type="parTrans" cxnId="{29EC9969-9069-4AB7-927B-6EFAE36CADD1}">
      <dgm:prSet/>
      <dgm:spPr/>
      <dgm:t>
        <a:bodyPr/>
        <a:lstStyle/>
        <a:p>
          <a:endParaRPr lang="en-US"/>
        </a:p>
      </dgm:t>
    </dgm:pt>
    <dgm:pt modelId="{E9EB7E50-EEF2-4D76-95B8-BB1CB3093688}" type="sibTrans" cxnId="{29EC9969-9069-4AB7-927B-6EFAE36CADD1}">
      <dgm:prSet/>
      <dgm:spPr/>
      <dgm:t>
        <a:bodyPr/>
        <a:lstStyle/>
        <a:p>
          <a:endParaRPr lang="en-US"/>
        </a:p>
      </dgm:t>
    </dgm:pt>
    <dgm:pt modelId="{C55C9237-BC7E-4E32-A7F9-82A2F886A508}">
      <dgm:prSet phldrT="[Text]" custT="1"/>
      <dgm:spPr/>
      <dgm:t>
        <a:bodyPr/>
        <a:lstStyle/>
        <a:p>
          <a:r>
            <a:rPr lang="en-US" sz="1600" dirty="0">
              <a:solidFill>
                <a:schemeClr val="bg1"/>
              </a:solidFill>
              <a:latin typeface="+mn-lt"/>
            </a:rPr>
            <a:t>Well Construction/ Abandonment</a:t>
          </a:r>
        </a:p>
      </dgm:t>
    </dgm:pt>
    <dgm:pt modelId="{BF0EDC38-0FB8-4CF2-B746-19F0ECC3BB45}" type="parTrans" cxnId="{BB35462D-20FE-4BE7-B7FA-EC08F81C23F5}">
      <dgm:prSet/>
      <dgm:spPr/>
      <dgm:t>
        <a:bodyPr/>
        <a:lstStyle/>
        <a:p>
          <a:endParaRPr lang="en-US"/>
        </a:p>
      </dgm:t>
    </dgm:pt>
    <dgm:pt modelId="{0C23D9C7-3CF8-4621-B9EC-22100F1AC103}" type="sibTrans" cxnId="{BB35462D-20FE-4BE7-B7FA-EC08F81C23F5}">
      <dgm:prSet/>
      <dgm:spPr/>
      <dgm:t>
        <a:bodyPr/>
        <a:lstStyle/>
        <a:p>
          <a:endParaRPr lang="en-US"/>
        </a:p>
      </dgm:t>
    </dgm:pt>
    <dgm:pt modelId="{A86EE5FA-C056-4F50-9967-90A3CB2E74DF}">
      <dgm:prSet phldrT="[Text]" custT="1"/>
      <dgm:spPr/>
      <dgm:t>
        <a:bodyPr/>
        <a:lstStyle/>
        <a:p>
          <a:pPr>
            <a:buFont typeface="Courier New" panose="02070309020205020404" pitchFamily="49" charset="0"/>
            <a:buChar char="o"/>
          </a:pPr>
          <a:r>
            <a:rPr lang="en-US" sz="1600" dirty="0">
              <a:solidFill>
                <a:schemeClr val="bg1"/>
              </a:solidFill>
              <a:latin typeface="+mn-lt"/>
            </a:rPr>
            <a:t>Urban</a:t>
          </a:r>
        </a:p>
      </dgm:t>
    </dgm:pt>
    <dgm:pt modelId="{F2657A49-CC6E-474B-8DAC-CD6AB5E57E4E}" type="parTrans" cxnId="{3C9C3ED5-FC7B-405B-86C5-1E07A264E77A}">
      <dgm:prSet/>
      <dgm:spPr/>
      <dgm:t>
        <a:bodyPr/>
        <a:lstStyle/>
        <a:p>
          <a:endParaRPr lang="en-US"/>
        </a:p>
      </dgm:t>
    </dgm:pt>
    <dgm:pt modelId="{873548E4-8204-476B-BEBF-1DC753378E37}" type="sibTrans" cxnId="{3C9C3ED5-FC7B-405B-86C5-1E07A264E77A}">
      <dgm:prSet/>
      <dgm:spPr/>
      <dgm:t>
        <a:bodyPr/>
        <a:lstStyle/>
        <a:p>
          <a:endParaRPr lang="en-US"/>
        </a:p>
      </dgm:t>
    </dgm:pt>
    <dgm:pt modelId="{94924B8F-B0C6-46FB-9FCB-30D2205F1181}" type="pres">
      <dgm:prSet presAssocID="{1531D72D-862A-4B8A-B4C6-F332EE807706}" presName="Name0" presStyleCnt="0">
        <dgm:presLayoutVars>
          <dgm:dir/>
          <dgm:animLvl val="lvl"/>
          <dgm:resizeHandles val="exact"/>
        </dgm:presLayoutVars>
      </dgm:prSet>
      <dgm:spPr/>
    </dgm:pt>
    <dgm:pt modelId="{8FC31B8D-FF76-4F19-B023-DB4D042D9AB6}" type="pres">
      <dgm:prSet presAssocID="{BED26A23-7474-4A39-9766-4BB60DFD61A0}" presName="composite" presStyleCnt="0"/>
      <dgm:spPr/>
    </dgm:pt>
    <dgm:pt modelId="{23BADAD1-30C7-4BC7-B37F-D15B8BF6DB12}" type="pres">
      <dgm:prSet presAssocID="{BED26A23-7474-4A39-9766-4BB60DFD61A0}" presName="parTx" presStyleLbl="alignNode1" presStyleIdx="0" presStyleCnt="5">
        <dgm:presLayoutVars>
          <dgm:chMax val="0"/>
          <dgm:chPref val="0"/>
          <dgm:bulletEnabled val="1"/>
        </dgm:presLayoutVars>
      </dgm:prSet>
      <dgm:spPr/>
    </dgm:pt>
    <dgm:pt modelId="{B68F517D-5F87-4916-A181-D80EB1C1AAFF}" type="pres">
      <dgm:prSet presAssocID="{BED26A23-7474-4A39-9766-4BB60DFD61A0}" presName="desTx" presStyleLbl="alignAccFollowNode1" presStyleIdx="0" presStyleCnt="5">
        <dgm:presLayoutVars>
          <dgm:bulletEnabled val="1"/>
        </dgm:presLayoutVars>
      </dgm:prSet>
      <dgm:spPr/>
    </dgm:pt>
    <dgm:pt modelId="{3A71C2D4-F524-4883-8B17-7C7B95FAB1BF}" type="pres">
      <dgm:prSet presAssocID="{CE7F6E77-4BA2-4D87-95B6-89421A0A5587}" presName="space" presStyleCnt="0"/>
      <dgm:spPr/>
    </dgm:pt>
    <dgm:pt modelId="{5CB7EDDD-A0E7-493C-B78C-EFCF10BC0FF7}" type="pres">
      <dgm:prSet presAssocID="{1CD41BA1-4881-4903-A1F3-BF7D966B89D0}" presName="composite" presStyleCnt="0"/>
      <dgm:spPr/>
    </dgm:pt>
    <dgm:pt modelId="{908917FD-8DF5-44EF-9D98-DBDB219443AB}" type="pres">
      <dgm:prSet presAssocID="{1CD41BA1-4881-4903-A1F3-BF7D966B89D0}" presName="parTx" presStyleLbl="alignNode1" presStyleIdx="1" presStyleCnt="5">
        <dgm:presLayoutVars>
          <dgm:chMax val="0"/>
          <dgm:chPref val="0"/>
          <dgm:bulletEnabled val="1"/>
        </dgm:presLayoutVars>
      </dgm:prSet>
      <dgm:spPr/>
    </dgm:pt>
    <dgm:pt modelId="{D4D7E35D-F76D-4A35-93E1-D0269F6919EF}" type="pres">
      <dgm:prSet presAssocID="{1CD41BA1-4881-4903-A1F3-BF7D966B89D0}" presName="desTx" presStyleLbl="alignAccFollowNode1" presStyleIdx="1" presStyleCnt="5">
        <dgm:presLayoutVars>
          <dgm:bulletEnabled val="1"/>
        </dgm:presLayoutVars>
      </dgm:prSet>
      <dgm:spPr/>
    </dgm:pt>
    <dgm:pt modelId="{602A579D-F45D-4475-9891-9F153A13DBB3}" type="pres">
      <dgm:prSet presAssocID="{9DBEDE6C-DB22-43DC-999A-1DD0101A1470}" presName="space" presStyleCnt="0"/>
      <dgm:spPr/>
    </dgm:pt>
    <dgm:pt modelId="{75507D95-C5F5-4D5F-83FD-280E9C3A2C03}" type="pres">
      <dgm:prSet presAssocID="{CD135217-5A48-417A-969E-D38812B3F7E5}" presName="composite" presStyleCnt="0"/>
      <dgm:spPr/>
    </dgm:pt>
    <dgm:pt modelId="{64BE2437-5921-4352-A415-C742F087891E}" type="pres">
      <dgm:prSet presAssocID="{CD135217-5A48-417A-969E-D38812B3F7E5}" presName="parTx" presStyleLbl="alignNode1" presStyleIdx="2" presStyleCnt="5">
        <dgm:presLayoutVars>
          <dgm:chMax val="0"/>
          <dgm:chPref val="0"/>
          <dgm:bulletEnabled val="1"/>
        </dgm:presLayoutVars>
      </dgm:prSet>
      <dgm:spPr/>
    </dgm:pt>
    <dgm:pt modelId="{406587E4-C0CA-408B-A4AE-C605CA28AF5D}" type="pres">
      <dgm:prSet presAssocID="{CD135217-5A48-417A-969E-D38812B3F7E5}" presName="desTx" presStyleLbl="alignAccFollowNode1" presStyleIdx="2" presStyleCnt="5">
        <dgm:presLayoutVars>
          <dgm:bulletEnabled val="1"/>
        </dgm:presLayoutVars>
      </dgm:prSet>
      <dgm:spPr/>
    </dgm:pt>
    <dgm:pt modelId="{EC9E0243-47E3-4388-BFA5-709666AAC707}" type="pres">
      <dgm:prSet presAssocID="{6A6FD801-1DA1-4213-96D8-5AF744F8033F}" presName="space" presStyleCnt="0"/>
      <dgm:spPr/>
    </dgm:pt>
    <dgm:pt modelId="{E2DE5A57-9270-43BC-B08B-F3D54169EAD9}" type="pres">
      <dgm:prSet presAssocID="{D4580909-1E48-447D-A860-68C6BB400634}" presName="composite" presStyleCnt="0"/>
      <dgm:spPr/>
    </dgm:pt>
    <dgm:pt modelId="{22C850BB-1CA4-474D-8643-E1047091B1C5}" type="pres">
      <dgm:prSet presAssocID="{D4580909-1E48-447D-A860-68C6BB400634}" presName="parTx" presStyleLbl="alignNode1" presStyleIdx="3" presStyleCnt="5">
        <dgm:presLayoutVars>
          <dgm:chMax val="0"/>
          <dgm:chPref val="0"/>
          <dgm:bulletEnabled val="1"/>
        </dgm:presLayoutVars>
      </dgm:prSet>
      <dgm:spPr/>
    </dgm:pt>
    <dgm:pt modelId="{2C9624EB-9C2B-4CB5-BF8A-913D34C4232A}" type="pres">
      <dgm:prSet presAssocID="{D4580909-1E48-447D-A860-68C6BB400634}" presName="desTx" presStyleLbl="alignAccFollowNode1" presStyleIdx="3" presStyleCnt="5">
        <dgm:presLayoutVars>
          <dgm:bulletEnabled val="1"/>
        </dgm:presLayoutVars>
      </dgm:prSet>
      <dgm:spPr/>
    </dgm:pt>
    <dgm:pt modelId="{ECCE103C-6A21-4249-A897-1C809B8E2759}" type="pres">
      <dgm:prSet presAssocID="{FB27A848-F0C4-43A5-B640-9CE0D5216BD3}" presName="space" presStyleCnt="0"/>
      <dgm:spPr/>
    </dgm:pt>
    <dgm:pt modelId="{5FFC008E-DE5E-478B-925A-2720E167F4A2}" type="pres">
      <dgm:prSet presAssocID="{470DE0E9-CEDC-4243-B5FC-95FEB7834D0C}" presName="composite" presStyleCnt="0"/>
      <dgm:spPr/>
    </dgm:pt>
    <dgm:pt modelId="{F02A3E16-9307-4E90-9D05-DAB269F536C9}" type="pres">
      <dgm:prSet presAssocID="{470DE0E9-CEDC-4243-B5FC-95FEB7834D0C}" presName="parTx" presStyleLbl="alignNode1" presStyleIdx="4" presStyleCnt="5">
        <dgm:presLayoutVars>
          <dgm:chMax val="0"/>
          <dgm:chPref val="0"/>
          <dgm:bulletEnabled val="1"/>
        </dgm:presLayoutVars>
      </dgm:prSet>
      <dgm:spPr/>
    </dgm:pt>
    <dgm:pt modelId="{BFA9E411-0DE7-4356-813D-C4968E37D181}" type="pres">
      <dgm:prSet presAssocID="{470DE0E9-CEDC-4243-B5FC-95FEB7834D0C}" presName="desTx" presStyleLbl="alignAccFollowNode1" presStyleIdx="4" presStyleCnt="5">
        <dgm:presLayoutVars>
          <dgm:bulletEnabled val="1"/>
        </dgm:presLayoutVars>
      </dgm:prSet>
      <dgm:spPr/>
    </dgm:pt>
  </dgm:ptLst>
  <dgm:cxnLst>
    <dgm:cxn modelId="{078DA902-D8D3-4CFB-83EF-93B7249F77E1}" srcId="{1CD41BA1-4881-4903-A1F3-BF7D966B89D0}" destId="{1B5E3F53-7F26-4DB1-AB6E-49FA02C4EEBC}" srcOrd="6" destOrd="0" parTransId="{581CF313-1034-40AA-AFA8-C93429D89875}" sibTransId="{EA00A736-0916-438A-9FD1-E846D6F1272C}"/>
    <dgm:cxn modelId="{B7DC7605-FEF8-4B68-AE00-34B8828653BF}" srcId="{CD135217-5A48-417A-969E-D38812B3F7E5}" destId="{94DFDAC5-84DF-4FCB-8A24-D66D094A7546}" srcOrd="4" destOrd="0" parTransId="{443CA3E1-C234-41EF-ACC3-E2EDD852123C}" sibTransId="{B697D290-A607-4B77-A713-FCE90A4B76C3}"/>
    <dgm:cxn modelId="{B471C305-C844-4416-8054-679F50CF1882}" type="presOf" srcId="{C6822783-E0A0-4163-9652-3A3573D5A5C1}" destId="{D4D7E35D-F76D-4A35-93E1-D0269F6919EF}" srcOrd="0" destOrd="1" presId="urn:microsoft.com/office/officeart/2005/8/layout/hList1"/>
    <dgm:cxn modelId="{59CD9A06-FC22-460E-A7E8-2F589180CA9E}" srcId="{D4580909-1E48-447D-A860-68C6BB400634}" destId="{81747580-AE23-4438-8BB8-C62F682B4711}" srcOrd="3" destOrd="0" parTransId="{E688CD86-AA61-4384-8468-DDA9B5BDACF6}" sibTransId="{A95C842D-F9D6-466D-A282-E9C79798B274}"/>
    <dgm:cxn modelId="{171B800D-9636-444E-8950-082A9233654C}" srcId="{1531D72D-862A-4B8A-B4C6-F332EE807706}" destId="{CD135217-5A48-417A-969E-D38812B3F7E5}" srcOrd="2" destOrd="0" parTransId="{3C7B6B72-F6DB-4CEA-AB29-031FF004AE07}" sibTransId="{6A6FD801-1DA1-4213-96D8-5AF744F8033F}"/>
    <dgm:cxn modelId="{DC3A520E-957F-4E3D-9CAF-DFD3F9A3FD05}" type="presOf" srcId="{3EF6290E-B518-49E7-B461-04828A16AEF2}" destId="{2C9624EB-9C2B-4CB5-BF8A-913D34C4232A}" srcOrd="0" destOrd="1" presId="urn:microsoft.com/office/officeart/2005/8/layout/hList1"/>
    <dgm:cxn modelId="{C7968A15-7FF5-47A0-839C-BAA5A11A102C}" srcId="{1531D72D-862A-4B8A-B4C6-F332EE807706}" destId="{D4580909-1E48-447D-A860-68C6BB400634}" srcOrd="3" destOrd="0" parTransId="{F3B20153-45F0-4E1B-9425-DF205DCCC8B2}" sibTransId="{FB27A848-F0C4-43A5-B640-9CE0D5216BD3}"/>
    <dgm:cxn modelId="{FBACFF15-EF25-42B8-8BE5-214EC9BD9601}" type="presOf" srcId="{B54A2404-D7D0-48C2-A2ED-EADBC0642D58}" destId="{406587E4-C0CA-408B-A4AE-C605CA28AF5D}" srcOrd="0" destOrd="1" presId="urn:microsoft.com/office/officeart/2005/8/layout/hList1"/>
    <dgm:cxn modelId="{CF3ABA16-D10A-4BEB-ABA7-FBEF545233B7}" type="presOf" srcId="{39FBC69F-A255-4714-A016-C6639D330A0A}" destId="{BFA9E411-0DE7-4356-813D-C4968E37D181}" srcOrd="0" destOrd="3" presId="urn:microsoft.com/office/officeart/2005/8/layout/hList1"/>
    <dgm:cxn modelId="{6C47711F-5CCE-48D5-9C3F-E6CF62839DF8}" type="presOf" srcId="{D4580909-1E48-447D-A860-68C6BB400634}" destId="{22C850BB-1CA4-474D-8643-E1047091B1C5}" srcOrd="0" destOrd="0" presId="urn:microsoft.com/office/officeart/2005/8/layout/hList1"/>
    <dgm:cxn modelId="{B1B54A24-59B5-4720-A71B-89092A0C721C}" srcId="{CD135217-5A48-417A-969E-D38812B3F7E5}" destId="{14DB762F-6B1D-4FDA-AF54-CF3B08907941}" srcOrd="2" destOrd="0" parTransId="{BDF52142-4F1C-41B3-BB41-C34281ED807E}" sibTransId="{D31A3628-1966-4E7D-A0D1-0298D253E0B0}"/>
    <dgm:cxn modelId="{3845B624-ACBB-4A60-83BF-06B04FBD73A3}" srcId="{3EF6290E-B518-49E7-B461-04828A16AEF2}" destId="{93E9132A-6F24-4173-8ADE-91E660F92ED3}" srcOrd="0" destOrd="0" parTransId="{0E9F892D-8A5B-4357-B3D7-F4A6FFD5CCCF}" sibTransId="{6597C5B5-7879-4201-B42A-7F22D04E1F04}"/>
    <dgm:cxn modelId="{F6F38628-1F81-4AFD-8015-5FFF839DAEF3}" srcId="{1CD41BA1-4881-4903-A1F3-BF7D966B89D0}" destId="{C6822783-E0A0-4163-9652-3A3573D5A5C1}" srcOrd="1" destOrd="0" parTransId="{0EA92794-509B-456D-B302-52498F48EDB5}" sibTransId="{DF028E42-D2A8-4B52-834E-11392364890E}"/>
    <dgm:cxn modelId="{BB35462D-20FE-4BE7-B7FA-EC08F81C23F5}" srcId="{470DE0E9-CEDC-4243-B5FC-95FEB7834D0C}" destId="{C55C9237-BC7E-4E32-A7F9-82A2F886A508}" srcOrd="2" destOrd="0" parTransId="{BF0EDC38-0FB8-4CF2-B746-19F0ECC3BB45}" sibTransId="{0C23D9C7-3CF8-4621-B9EC-22100F1AC103}"/>
    <dgm:cxn modelId="{D215BF36-D1F3-4829-A9B1-94C829549295}" srcId="{1CD41BA1-4881-4903-A1F3-BF7D966B89D0}" destId="{95CCEC9B-7E21-4C8E-AFB5-08ECF8D9E002}" srcOrd="5" destOrd="0" parTransId="{0DC1C22B-FE08-4ECF-9807-8CBDEA094339}" sibTransId="{017EEC95-A357-440F-A771-67659C0F8C9E}"/>
    <dgm:cxn modelId="{EC241839-773D-44DB-A336-2F9AB7584AC6}" srcId="{D4580909-1E48-447D-A860-68C6BB400634}" destId="{3EF6290E-B518-49E7-B461-04828A16AEF2}" srcOrd="1" destOrd="0" parTransId="{650BEA6C-37E5-45BD-B2D6-92E76271B7D5}" sibTransId="{03D55633-5257-4979-B87B-3ED483858802}"/>
    <dgm:cxn modelId="{84E4233D-C293-4E9B-8DAE-C29CD79C7ED2}" type="presOf" srcId="{D49A37C6-8DAA-4A3A-99C9-D9A8456C2931}" destId="{BFA9E411-0DE7-4356-813D-C4968E37D181}" srcOrd="0" destOrd="0" presId="urn:microsoft.com/office/officeart/2005/8/layout/hList1"/>
    <dgm:cxn modelId="{61AF115C-EFB5-49C5-935B-CCC42F662BA7}" srcId="{D4580909-1E48-447D-A860-68C6BB400634}" destId="{A6C09B95-C121-48AD-A37C-835300265131}" srcOrd="2" destOrd="0" parTransId="{FC96172A-066B-482F-81BD-F096CA8D3FAB}" sibTransId="{59135535-F0B3-427D-8B5C-4ADE423EE206}"/>
    <dgm:cxn modelId="{89B3805C-92FB-4A7F-8F4C-64FA942256A4}" srcId="{6A7DCA53-7B18-4648-9C78-4B250DD0CADD}" destId="{9653F8F8-A1C3-424A-BC61-FCB80041727C}" srcOrd="2" destOrd="0" parTransId="{51917E67-6323-4CA1-B995-5E6278774841}" sibTransId="{D4BA8E2F-F76F-4F14-86A3-CCE23FCF80E1}"/>
    <dgm:cxn modelId="{53A97E5D-AED3-4D18-A1F5-8337A33E7C1C}" srcId="{1CD41BA1-4881-4903-A1F3-BF7D966B89D0}" destId="{EF1C57FA-87F8-4889-B4F6-75A604E39F17}" srcOrd="0" destOrd="0" parTransId="{CF46D59A-851D-4ADF-9B7E-9F69ADD7CFD9}" sibTransId="{42D66BD1-E649-48A5-865C-499696A490C6}"/>
    <dgm:cxn modelId="{BE679A5E-061C-4AD4-8F2D-A40DEC1F86DF}" type="presOf" srcId="{75FB9B62-9D78-46B0-B254-56EC1C9DE106}" destId="{BFA9E411-0DE7-4356-813D-C4968E37D181}" srcOrd="0" destOrd="1" presId="urn:microsoft.com/office/officeart/2005/8/layout/hList1"/>
    <dgm:cxn modelId="{6AE8E344-07AB-4267-BE0D-DC7AF173ED8B}" type="presOf" srcId="{1704C84C-D18B-48F7-B748-0632A20B00C4}" destId="{406587E4-C0CA-408B-A4AE-C605CA28AF5D}" srcOrd="0" destOrd="8" presId="urn:microsoft.com/office/officeart/2005/8/layout/hList1"/>
    <dgm:cxn modelId="{39CCC945-0E94-47F1-B8D9-B4C1F351868E}" srcId="{470DE0E9-CEDC-4243-B5FC-95FEB7834D0C}" destId="{448D2E68-F263-4626-ACB2-B7AC79907839}" srcOrd="4" destOrd="0" parTransId="{DC0C83D9-DBA7-4BB4-9963-C2BB7B907BC0}" sibTransId="{675D8633-E4E0-460A-B6C4-31BA41575E67}"/>
    <dgm:cxn modelId="{7F230069-6BF7-4701-9BF1-15A2398AA0F4}" type="presOf" srcId="{94DFDAC5-84DF-4FCB-8A24-D66D094A7546}" destId="{406587E4-C0CA-408B-A4AE-C605CA28AF5D}" srcOrd="0" destOrd="6" presId="urn:microsoft.com/office/officeart/2005/8/layout/hList1"/>
    <dgm:cxn modelId="{29EC9969-9069-4AB7-927B-6EFAE36CADD1}" srcId="{1CD41BA1-4881-4903-A1F3-BF7D966B89D0}" destId="{95BCB5FE-2058-4454-87DC-B6B9107D4F31}" srcOrd="3" destOrd="0" parTransId="{D0CF3861-5CDC-4E2D-A3B0-DB5245A797B4}" sibTransId="{E9EB7E50-EEF2-4D76-95B8-BB1CB3093688}"/>
    <dgm:cxn modelId="{E98EBD49-7878-4F86-9122-BDDCCB8CFC7B}" type="presOf" srcId="{E9196106-5E62-47CF-A77A-5E97D3A59618}" destId="{406587E4-C0CA-408B-A4AE-C605CA28AF5D}" srcOrd="0" destOrd="5" presId="urn:microsoft.com/office/officeart/2005/8/layout/hList1"/>
    <dgm:cxn modelId="{AD07016B-2227-4593-9660-DEDFD6DD77B8}" type="presOf" srcId="{EF1C57FA-87F8-4889-B4F6-75A604E39F17}" destId="{D4D7E35D-F76D-4A35-93E1-D0269F6919EF}" srcOrd="0" destOrd="0" presId="urn:microsoft.com/office/officeart/2005/8/layout/hList1"/>
    <dgm:cxn modelId="{ECA0754C-C297-4764-93C8-191CD69ABFA3}" type="presOf" srcId="{1CD41BA1-4881-4903-A1F3-BF7D966B89D0}" destId="{908917FD-8DF5-44EF-9D98-DBDB219443AB}" srcOrd="0" destOrd="0" presId="urn:microsoft.com/office/officeart/2005/8/layout/hList1"/>
    <dgm:cxn modelId="{FAA1894C-C21A-478C-A770-9E081260E4F9}" srcId="{6A7DCA53-7B18-4648-9C78-4B250DD0CADD}" destId="{DF8A8B48-76C8-4589-ADD3-35CC90A86C9A}" srcOrd="1" destOrd="0" parTransId="{4AB2CB9A-CD48-4412-9F69-39AD7E129D51}" sibTransId="{3D2C585C-ECE1-4135-9A91-FA3A7CC346D6}"/>
    <dgm:cxn modelId="{4C470B4D-4ACE-4B0D-B06F-C957FB9F03B9}" type="presOf" srcId="{A6C09B95-C121-48AD-A37C-835300265131}" destId="{2C9624EB-9C2B-4CB5-BF8A-913D34C4232A}" srcOrd="0" destOrd="4" presId="urn:microsoft.com/office/officeart/2005/8/layout/hList1"/>
    <dgm:cxn modelId="{D0894A4E-7053-4EA2-A357-EFF841DBA6B8}" type="presOf" srcId="{C55C9237-BC7E-4E32-A7F9-82A2F886A508}" destId="{BFA9E411-0DE7-4356-813D-C4968E37D181}" srcOrd="0" destOrd="2" presId="urn:microsoft.com/office/officeart/2005/8/layout/hList1"/>
    <dgm:cxn modelId="{61F7D051-585B-40B0-9701-3C77E427F4E7}" type="presOf" srcId="{BED26A23-7474-4A39-9766-4BB60DFD61A0}" destId="{23BADAD1-30C7-4BC7-B37F-D15B8BF6DB12}" srcOrd="0" destOrd="0" presId="urn:microsoft.com/office/officeart/2005/8/layout/hList1"/>
    <dgm:cxn modelId="{65752E52-2B79-491D-B7F1-1D2318EC8A65}" type="presOf" srcId="{9E99A0A3-B8EA-4EE0-AE48-81E6250B5D1B}" destId="{D4D7E35D-F76D-4A35-93E1-D0269F6919EF}" srcOrd="0" destOrd="2" presId="urn:microsoft.com/office/officeart/2005/8/layout/hList1"/>
    <dgm:cxn modelId="{0D2A7873-2E65-44AA-8315-9E1597B6BDF2}" srcId="{1CD41BA1-4881-4903-A1F3-BF7D966B89D0}" destId="{9E99A0A3-B8EA-4EE0-AE48-81E6250B5D1B}" srcOrd="2" destOrd="0" parTransId="{2A276ABA-A365-4F7D-A4F7-E7AEA51F0B77}" sibTransId="{160FA19A-4F28-4906-B065-B6D7A0437BBF}"/>
    <dgm:cxn modelId="{692ED653-196F-4C5F-9C4C-FC92753BBB1E}" type="presOf" srcId="{6A7DCA53-7B18-4648-9C78-4B250DD0CADD}" destId="{B68F517D-5F87-4916-A181-D80EB1C1AAFF}" srcOrd="0" destOrd="0" presId="urn:microsoft.com/office/officeart/2005/8/layout/hList1"/>
    <dgm:cxn modelId="{0DE51355-67D8-4495-A729-4C36BEF044D4}" type="presOf" srcId="{7EE8DD21-9021-4FB8-A795-9B6566EE0983}" destId="{406587E4-C0CA-408B-A4AE-C605CA28AF5D}" srcOrd="0" destOrd="7" presId="urn:microsoft.com/office/officeart/2005/8/layout/hList1"/>
    <dgm:cxn modelId="{4007F477-C0E1-4460-88B3-0321B52E42B4}" type="presOf" srcId="{C43DF9FD-BDBD-4558-8C89-0651B9B97C83}" destId="{406587E4-C0CA-408B-A4AE-C605CA28AF5D}" srcOrd="0" destOrd="4" presId="urn:microsoft.com/office/officeart/2005/8/layout/hList1"/>
    <dgm:cxn modelId="{65D4A178-F56B-4789-857D-6CD3D6CDFBBF}" type="presOf" srcId="{85E0A099-8CF4-4B45-B929-06D13A9AC984}" destId="{D4D7E35D-F76D-4A35-93E1-D0269F6919EF}" srcOrd="0" destOrd="7" presId="urn:microsoft.com/office/officeart/2005/8/layout/hList1"/>
    <dgm:cxn modelId="{18C61A79-9AFC-487A-99EB-050FC42BEEC2}" type="presOf" srcId="{DF8A8B48-76C8-4589-ADD3-35CC90A86C9A}" destId="{B68F517D-5F87-4916-A181-D80EB1C1AAFF}" srcOrd="0" destOrd="2" presId="urn:microsoft.com/office/officeart/2005/8/layout/hList1"/>
    <dgm:cxn modelId="{BC6E9C7A-F524-4434-827F-3572B7E8D61B}" srcId="{CD135217-5A48-417A-969E-D38812B3F7E5}" destId="{B54A2404-D7D0-48C2-A2ED-EADBC0642D58}" srcOrd="1" destOrd="0" parTransId="{0C685386-C694-490D-AC3C-53137688B188}" sibTransId="{1C73C0F3-B31A-439E-B2DF-0991DD956CEB}"/>
    <dgm:cxn modelId="{A0DE8780-AE0C-4646-8D37-4A0DE1203D09}" srcId="{470DE0E9-CEDC-4243-B5FC-95FEB7834D0C}" destId="{D49A37C6-8DAA-4A3A-99C9-D9A8456C2931}" srcOrd="0" destOrd="0" parTransId="{C79E0BB2-3C0A-4934-B84C-3B54D65E7473}" sibTransId="{58A417FD-C3E0-4C68-BDD7-7F27E3573032}"/>
    <dgm:cxn modelId="{C62CA184-68EA-481D-8808-58E7DAD12050}" type="presOf" srcId="{81747580-AE23-4438-8BB8-C62F682B4711}" destId="{2C9624EB-9C2B-4CB5-BF8A-913D34C4232A}" srcOrd="0" destOrd="5" presId="urn:microsoft.com/office/officeart/2005/8/layout/hList1"/>
    <dgm:cxn modelId="{D28F7989-5D51-4F83-915D-F5117A42A43F}" type="presOf" srcId="{1B5E3F53-7F26-4DB1-AB6E-49FA02C4EEBC}" destId="{D4D7E35D-F76D-4A35-93E1-D0269F6919EF}" srcOrd="0" destOrd="6" presId="urn:microsoft.com/office/officeart/2005/8/layout/hList1"/>
    <dgm:cxn modelId="{393D1A8D-DFF0-468A-A09D-02AFF28A801C}" srcId="{1531D72D-862A-4B8A-B4C6-F332EE807706}" destId="{1CD41BA1-4881-4903-A1F3-BF7D966B89D0}" srcOrd="1" destOrd="0" parTransId="{216C4A60-510F-484C-BC3F-3FB34F417D59}" sibTransId="{9DBEDE6C-DB22-43DC-999A-1DD0101A1470}"/>
    <dgm:cxn modelId="{9176F38E-DE82-4098-8D78-782225861F4C}" srcId="{72CC9B95-1A39-4182-9223-1D6D1336F775}" destId="{C43DF9FD-BDBD-4558-8C89-0651B9B97C83}" srcOrd="0" destOrd="0" parTransId="{AF56E9CF-BC66-40CC-95EC-7A1B0EF54CC3}" sibTransId="{0252844F-4DA9-4856-9851-594593F4EC22}"/>
    <dgm:cxn modelId="{BDB70890-9BAD-4E80-B73C-EB35A62202C4}" type="presOf" srcId="{72CC9B95-1A39-4182-9223-1D6D1336F775}" destId="{406587E4-C0CA-408B-A4AE-C605CA28AF5D}" srcOrd="0" destOrd="3" presId="urn:microsoft.com/office/officeart/2005/8/layout/hList1"/>
    <dgm:cxn modelId="{C1FEC593-11F8-4B80-A967-F0CBF03679ED}" srcId="{CD135217-5A48-417A-969E-D38812B3F7E5}" destId="{72CC9B95-1A39-4182-9223-1D6D1336F775}" srcOrd="3" destOrd="0" parTransId="{5AC74E34-6C24-44DE-937C-AD73A732F1F5}" sibTransId="{7938A2B8-3D71-403F-9DB0-C9F0221283A3}"/>
    <dgm:cxn modelId="{B548CA93-1B3F-4AF9-A0DD-207A7B704B6E}" type="presOf" srcId="{448D2E68-F263-4626-ACB2-B7AC79907839}" destId="{BFA9E411-0DE7-4356-813D-C4968E37D181}" srcOrd="0" destOrd="4" presId="urn:microsoft.com/office/officeart/2005/8/layout/hList1"/>
    <dgm:cxn modelId="{D0DBE798-FF2F-4A9B-9263-CCCDFCC9C6CD}" type="presOf" srcId="{CD135217-5A48-417A-969E-D38812B3F7E5}" destId="{64BE2437-5921-4352-A415-C742F087891E}" srcOrd="0" destOrd="0" presId="urn:microsoft.com/office/officeart/2005/8/layout/hList1"/>
    <dgm:cxn modelId="{5F4D5099-E76B-49C7-AC29-F385F4B71F85}" srcId="{1531D72D-862A-4B8A-B4C6-F332EE807706}" destId="{470DE0E9-CEDC-4243-B5FC-95FEB7834D0C}" srcOrd="4" destOrd="0" parTransId="{D69AF42B-39F3-4EE5-B67F-0AD1291B369B}" sibTransId="{EC711AA9-07E1-4D4E-A5D8-D405020F6DA0}"/>
    <dgm:cxn modelId="{E343D1A7-B983-49A3-A494-507C777C3546}" type="presOf" srcId="{A86EE5FA-C056-4F50-9967-90A3CB2E74DF}" destId="{B68F517D-5F87-4916-A181-D80EB1C1AAFF}" srcOrd="0" destOrd="1" presId="urn:microsoft.com/office/officeart/2005/8/layout/hList1"/>
    <dgm:cxn modelId="{C8863DA9-E563-4479-926F-D10D6E30EB96}" srcId="{1CD41BA1-4881-4903-A1F3-BF7D966B89D0}" destId="{85E0A099-8CF4-4B45-B929-06D13A9AC984}" srcOrd="7" destOrd="0" parTransId="{E90DE63A-4980-457E-A5DD-583506AB65CD}" sibTransId="{17EEB043-2815-42AD-82DD-1FE70ADA1995}"/>
    <dgm:cxn modelId="{B62DD9B1-06B0-460E-8E4F-FE5759B2328F}" srcId="{CD135217-5A48-417A-969E-D38812B3F7E5}" destId="{C0A01854-9EFD-41F6-9D82-993751A62DB6}" srcOrd="0" destOrd="0" parTransId="{894CDD7B-7617-407C-860E-39C7D4FC856B}" sibTransId="{7DE51AE8-9C28-4FA9-961E-335D462023CC}"/>
    <dgm:cxn modelId="{3AF0D1B2-3A48-42EF-AC0E-34C4B19C94BC}" type="presOf" srcId="{1531D72D-862A-4B8A-B4C6-F332EE807706}" destId="{94924B8F-B0C6-46FB-9FCB-30D2205F1181}" srcOrd="0" destOrd="0" presId="urn:microsoft.com/office/officeart/2005/8/layout/hList1"/>
    <dgm:cxn modelId="{2BBC43B5-2789-47AA-BA69-73F9C1D1DDC3}" type="presOf" srcId="{93E9132A-6F24-4173-8ADE-91E660F92ED3}" destId="{2C9624EB-9C2B-4CB5-BF8A-913D34C4232A}" srcOrd="0" destOrd="2" presId="urn:microsoft.com/office/officeart/2005/8/layout/hList1"/>
    <dgm:cxn modelId="{0A7111B8-2718-45D0-A44F-668553270FA3}" srcId="{1531D72D-862A-4B8A-B4C6-F332EE807706}" destId="{BED26A23-7474-4A39-9766-4BB60DFD61A0}" srcOrd="0" destOrd="0" parTransId="{3B56A1BD-80DD-491C-A8B1-C37184B0CA57}" sibTransId="{CE7F6E77-4BA2-4D87-95B6-89421A0A5587}"/>
    <dgm:cxn modelId="{62DC10BE-239D-42A4-BC30-9267D23FD0CE}" srcId="{BED26A23-7474-4A39-9766-4BB60DFD61A0}" destId="{6A7DCA53-7B18-4648-9C78-4B250DD0CADD}" srcOrd="0" destOrd="0" parTransId="{BFEC948B-01A3-4E2A-AC0E-0860FF52CAD3}" sibTransId="{48CB18B8-7C32-4F01-A6CB-029888A039B7}"/>
    <dgm:cxn modelId="{620ECFC3-7CF0-43AA-B640-0A4FAEEB40AF}" srcId="{CD135217-5A48-417A-969E-D38812B3F7E5}" destId="{7EE8DD21-9021-4FB8-A795-9B6566EE0983}" srcOrd="5" destOrd="0" parTransId="{914B30C4-D580-4274-A108-D93F5AD63E93}" sibTransId="{99A2C6CE-5524-4BBC-8BE9-1693EF101A16}"/>
    <dgm:cxn modelId="{CE1724C9-CF50-47EE-A716-F6BD6B012660}" type="presOf" srcId="{C0A01854-9EFD-41F6-9D82-993751A62DB6}" destId="{406587E4-C0CA-408B-A4AE-C605CA28AF5D}" srcOrd="0" destOrd="0" presId="urn:microsoft.com/office/officeart/2005/8/layout/hList1"/>
    <dgm:cxn modelId="{1FA790CF-6566-4AF6-9A4E-2115EA135268}" type="presOf" srcId="{B70F3284-BA7E-41AA-836D-ACB40B88150E}" destId="{2C9624EB-9C2B-4CB5-BF8A-913D34C4232A}" srcOrd="0" destOrd="3" presId="urn:microsoft.com/office/officeart/2005/8/layout/hList1"/>
    <dgm:cxn modelId="{2D6E5CD1-04B3-4061-9C1B-2CCF0DB9D1D2}" type="presOf" srcId="{95CCEC9B-7E21-4C8E-AFB5-08ECF8D9E002}" destId="{D4D7E35D-F76D-4A35-93E1-D0269F6919EF}" srcOrd="0" destOrd="5" presId="urn:microsoft.com/office/officeart/2005/8/layout/hList1"/>
    <dgm:cxn modelId="{995A52D4-B5F1-4030-8366-CFC7ABD358C4}" type="presOf" srcId="{14DB762F-6B1D-4FDA-AF54-CF3B08907941}" destId="{406587E4-C0CA-408B-A4AE-C605CA28AF5D}" srcOrd="0" destOrd="2" presId="urn:microsoft.com/office/officeart/2005/8/layout/hList1"/>
    <dgm:cxn modelId="{3C9C3ED5-FC7B-405B-86C5-1E07A264E77A}" srcId="{6A7DCA53-7B18-4648-9C78-4B250DD0CADD}" destId="{A86EE5FA-C056-4F50-9967-90A3CB2E74DF}" srcOrd="0" destOrd="0" parTransId="{F2657A49-CC6E-474B-8DAC-CD6AB5E57E4E}" sibTransId="{873548E4-8204-476B-BEBF-1DC753378E37}"/>
    <dgm:cxn modelId="{D67F0BD8-E5E8-474B-AAD0-17B770AE4F4F}" type="presOf" srcId="{9653F8F8-A1C3-424A-BC61-FCB80041727C}" destId="{B68F517D-5F87-4916-A181-D80EB1C1AAFF}" srcOrd="0" destOrd="3" presId="urn:microsoft.com/office/officeart/2005/8/layout/hList1"/>
    <dgm:cxn modelId="{3DD56FE0-0F9B-4548-8FB2-EA439C999EB9}" srcId="{470DE0E9-CEDC-4243-B5FC-95FEB7834D0C}" destId="{39FBC69F-A255-4714-A016-C6639D330A0A}" srcOrd="3" destOrd="0" parTransId="{95817B51-8CB1-429C-98D0-23A1A1BE99DA}" sibTransId="{C6F4E927-B399-4E63-98C3-320915B60773}"/>
    <dgm:cxn modelId="{1D5CE2E0-B379-45EF-A146-09298373722B}" type="presOf" srcId="{10D58684-4092-48E6-9B81-59C31202DBF3}" destId="{D4D7E35D-F76D-4A35-93E1-D0269F6919EF}" srcOrd="0" destOrd="4" presId="urn:microsoft.com/office/officeart/2005/8/layout/hList1"/>
    <dgm:cxn modelId="{BA8407E4-F8AA-4B92-8CFA-A9C5C14FF12B}" type="presOf" srcId="{470DE0E9-CEDC-4243-B5FC-95FEB7834D0C}" destId="{F02A3E16-9307-4E90-9D05-DAB269F536C9}" srcOrd="0" destOrd="0" presId="urn:microsoft.com/office/officeart/2005/8/layout/hList1"/>
    <dgm:cxn modelId="{05EFDAE4-A433-4413-9D90-F1F609FAC608}" srcId="{3EF6290E-B518-49E7-B461-04828A16AEF2}" destId="{B70F3284-BA7E-41AA-836D-ACB40B88150E}" srcOrd="1" destOrd="0" parTransId="{4C903A56-3F30-4424-8F6C-2A2F2C43BA87}" sibTransId="{E31B8413-7A81-4AA2-A80E-A8575CAF30E3}"/>
    <dgm:cxn modelId="{B3870FE6-DEC8-4F89-AF84-C3E25216BF15}" srcId="{470DE0E9-CEDC-4243-B5FC-95FEB7834D0C}" destId="{75FB9B62-9D78-46B0-B254-56EC1C9DE106}" srcOrd="1" destOrd="0" parTransId="{50702F4B-0D95-4013-8D99-981B66662D1A}" sibTransId="{0EFACFEC-8715-4A5D-96C0-AA66D31DB5AA}"/>
    <dgm:cxn modelId="{339F75EB-6DA9-4F85-B145-21E67CAE4B71}" srcId="{1CD41BA1-4881-4903-A1F3-BF7D966B89D0}" destId="{10D58684-4092-48E6-9B81-59C31202DBF3}" srcOrd="4" destOrd="0" parTransId="{0A0FE967-80DD-4FA4-84B7-8CFDF0BD5B06}" sibTransId="{FC63B141-6096-462B-8B9C-494BB6F1F9BA}"/>
    <dgm:cxn modelId="{927F7EEC-B5C7-499F-AD9E-2485491E599D}" type="presOf" srcId="{95BCB5FE-2058-4454-87DC-B6B9107D4F31}" destId="{D4D7E35D-F76D-4A35-93E1-D0269F6919EF}" srcOrd="0" destOrd="3" presId="urn:microsoft.com/office/officeart/2005/8/layout/hList1"/>
    <dgm:cxn modelId="{C487AAED-6FBC-4126-B0D4-4C96A6D184F2}" srcId="{72CC9B95-1A39-4182-9223-1D6D1336F775}" destId="{E9196106-5E62-47CF-A77A-5E97D3A59618}" srcOrd="1" destOrd="0" parTransId="{E2537F4D-9735-49AA-8E66-F8526CACDFD3}" sibTransId="{DD7712A4-93E7-4C3B-81BE-E356458D653A}"/>
    <dgm:cxn modelId="{3C344EF7-95C8-4382-A139-43A074418B95}" type="presOf" srcId="{979FD498-181E-4DA4-9584-E9E0B4159433}" destId="{2C9624EB-9C2B-4CB5-BF8A-913D34C4232A}" srcOrd="0" destOrd="0" presId="urn:microsoft.com/office/officeart/2005/8/layout/hList1"/>
    <dgm:cxn modelId="{46A1C6F9-58D6-4027-AD43-8A2AAFADA3AA}" srcId="{CD135217-5A48-417A-969E-D38812B3F7E5}" destId="{1704C84C-D18B-48F7-B748-0632A20B00C4}" srcOrd="6" destOrd="0" parTransId="{3660AEFD-0204-4E67-B273-233C5D93045E}" sibTransId="{BDD85E6F-BD11-4D74-9A17-44E633A8C851}"/>
    <dgm:cxn modelId="{4B6747FB-FE83-40FC-B547-BF7568ED8055}" srcId="{D4580909-1E48-447D-A860-68C6BB400634}" destId="{979FD498-181E-4DA4-9584-E9E0B4159433}" srcOrd="0" destOrd="0" parTransId="{89B423E6-6E73-4D66-8750-44501AB75D04}" sibTransId="{46F5EC2E-44D2-4D01-B517-2F696C8BA576}"/>
    <dgm:cxn modelId="{5557CAB9-DC57-4966-BB7F-3388086C3FD3}" type="presParOf" srcId="{94924B8F-B0C6-46FB-9FCB-30D2205F1181}" destId="{8FC31B8D-FF76-4F19-B023-DB4D042D9AB6}" srcOrd="0" destOrd="0" presId="urn:microsoft.com/office/officeart/2005/8/layout/hList1"/>
    <dgm:cxn modelId="{2BE84927-B2F6-4D36-A346-822177233394}" type="presParOf" srcId="{8FC31B8D-FF76-4F19-B023-DB4D042D9AB6}" destId="{23BADAD1-30C7-4BC7-B37F-D15B8BF6DB12}" srcOrd="0" destOrd="0" presId="urn:microsoft.com/office/officeart/2005/8/layout/hList1"/>
    <dgm:cxn modelId="{CEF409DE-33B6-4E28-B49D-DCB57597235D}" type="presParOf" srcId="{8FC31B8D-FF76-4F19-B023-DB4D042D9AB6}" destId="{B68F517D-5F87-4916-A181-D80EB1C1AAFF}" srcOrd="1" destOrd="0" presId="urn:microsoft.com/office/officeart/2005/8/layout/hList1"/>
    <dgm:cxn modelId="{D43FAE2F-6F4D-4B86-93F7-A8B55F8CA794}" type="presParOf" srcId="{94924B8F-B0C6-46FB-9FCB-30D2205F1181}" destId="{3A71C2D4-F524-4883-8B17-7C7B95FAB1BF}" srcOrd="1" destOrd="0" presId="urn:microsoft.com/office/officeart/2005/8/layout/hList1"/>
    <dgm:cxn modelId="{2B0ED20D-1060-408A-B57E-E38A2633B43C}" type="presParOf" srcId="{94924B8F-B0C6-46FB-9FCB-30D2205F1181}" destId="{5CB7EDDD-A0E7-493C-B78C-EFCF10BC0FF7}" srcOrd="2" destOrd="0" presId="urn:microsoft.com/office/officeart/2005/8/layout/hList1"/>
    <dgm:cxn modelId="{D233D340-B8A2-485D-AC46-9C7A7B54CD37}" type="presParOf" srcId="{5CB7EDDD-A0E7-493C-B78C-EFCF10BC0FF7}" destId="{908917FD-8DF5-44EF-9D98-DBDB219443AB}" srcOrd="0" destOrd="0" presId="urn:microsoft.com/office/officeart/2005/8/layout/hList1"/>
    <dgm:cxn modelId="{62733EF7-8715-43C6-81B1-280F03CE5FEA}" type="presParOf" srcId="{5CB7EDDD-A0E7-493C-B78C-EFCF10BC0FF7}" destId="{D4D7E35D-F76D-4A35-93E1-D0269F6919EF}" srcOrd="1" destOrd="0" presId="urn:microsoft.com/office/officeart/2005/8/layout/hList1"/>
    <dgm:cxn modelId="{83F3CF08-0B86-4333-90B5-99081582CC09}" type="presParOf" srcId="{94924B8F-B0C6-46FB-9FCB-30D2205F1181}" destId="{602A579D-F45D-4475-9891-9F153A13DBB3}" srcOrd="3" destOrd="0" presId="urn:microsoft.com/office/officeart/2005/8/layout/hList1"/>
    <dgm:cxn modelId="{6B14FD48-5E84-4296-AB4B-6BF5EFDBE50B}" type="presParOf" srcId="{94924B8F-B0C6-46FB-9FCB-30D2205F1181}" destId="{75507D95-C5F5-4D5F-83FD-280E9C3A2C03}" srcOrd="4" destOrd="0" presId="urn:microsoft.com/office/officeart/2005/8/layout/hList1"/>
    <dgm:cxn modelId="{81AEF9AC-DFA8-4761-B8BA-4E948F57FB0D}" type="presParOf" srcId="{75507D95-C5F5-4D5F-83FD-280E9C3A2C03}" destId="{64BE2437-5921-4352-A415-C742F087891E}" srcOrd="0" destOrd="0" presId="urn:microsoft.com/office/officeart/2005/8/layout/hList1"/>
    <dgm:cxn modelId="{075E53D8-800B-4AF9-9DB0-A9C738C9E543}" type="presParOf" srcId="{75507D95-C5F5-4D5F-83FD-280E9C3A2C03}" destId="{406587E4-C0CA-408B-A4AE-C605CA28AF5D}" srcOrd="1" destOrd="0" presId="urn:microsoft.com/office/officeart/2005/8/layout/hList1"/>
    <dgm:cxn modelId="{02B80E38-2560-4649-B307-2C8817D3B307}" type="presParOf" srcId="{94924B8F-B0C6-46FB-9FCB-30D2205F1181}" destId="{EC9E0243-47E3-4388-BFA5-709666AAC707}" srcOrd="5" destOrd="0" presId="urn:microsoft.com/office/officeart/2005/8/layout/hList1"/>
    <dgm:cxn modelId="{23DEB4F4-4C16-411E-A12E-9FFCF6A4C30C}" type="presParOf" srcId="{94924B8F-B0C6-46FB-9FCB-30D2205F1181}" destId="{E2DE5A57-9270-43BC-B08B-F3D54169EAD9}" srcOrd="6" destOrd="0" presId="urn:microsoft.com/office/officeart/2005/8/layout/hList1"/>
    <dgm:cxn modelId="{741FBAF7-C0D5-4E9E-A62B-B573B249873D}" type="presParOf" srcId="{E2DE5A57-9270-43BC-B08B-F3D54169EAD9}" destId="{22C850BB-1CA4-474D-8643-E1047091B1C5}" srcOrd="0" destOrd="0" presId="urn:microsoft.com/office/officeart/2005/8/layout/hList1"/>
    <dgm:cxn modelId="{74DC84C8-3B27-4105-BC06-355DF6AA9768}" type="presParOf" srcId="{E2DE5A57-9270-43BC-B08B-F3D54169EAD9}" destId="{2C9624EB-9C2B-4CB5-BF8A-913D34C4232A}" srcOrd="1" destOrd="0" presId="urn:microsoft.com/office/officeart/2005/8/layout/hList1"/>
    <dgm:cxn modelId="{6C1FAD5B-D331-48F8-B068-E8312F30A069}" type="presParOf" srcId="{94924B8F-B0C6-46FB-9FCB-30D2205F1181}" destId="{ECCE103C-6A21-4249-A897-1C809B8E2759}" srcOrd="7" destOrd="0" presId="urn:microsoft.com/office/officeart/2005/8/layout/hList1"/>
    <dgm:cxn modelId="{77C6D86B-558B-4F65-9B6E-B174AB60721B}" type="presParOf" srcId="{94924B8F-B0C6-46FB-9FCB-30D2205F1181}" destId="{5FFC008E-DE5E-478B-925A-2720E167F4A2}" srcOrd="8" destOrd="0" presId="urn:microsoft.com/office/officeart/2005/8/layout/hList1"/>
    <dgm:cxn modelId="{91499215-50C6-4657-BFEE-BB2764575545}" type="presParOf" srcId="{5FFC008E-DE5E-478B-925A-2720E167F4A2}" destId="{F02A3E16-9307-4E90-9D05-DAB269F536C9}" srcOrd="0" destOrd="0" presId="urn:microsoft.com/office/officeart/2005/8/layout/hList1"/>
    <dgm:cxn modelId="{C7858349-4F20-4E5E-9198-97885D363DB3}" type="presParOf" srcId="{5FFC008E-DE5E-478B-925A-2720E167F4A2}" destId="{BFA9E411-0DE7-4356-813D-C4968E37D18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DFE51D-CEAF-472F-BD7E-853C2F366DAE}"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4A01BCD-66CB-4384-9664-7BE76750589E}">
      <dgm:prSet phldrT="[Text]" custT="1"/>
      <dgm:spPr/>
      <dgm:t>
        <a:bodyPr/>
        <a:lstStyle/>
        <a:p>
          <a:r>
            <a:rPr lang="en-US" sz="2800" dirty="0">
              <a:solidFill>
                <a:schemeClr val="bg1"/>
              </a:solidFill>
            </a:rPr>
            <a:t>No Project</a:t>
          </a:r>
        </a:p>
      </dgm:t>
    </dgm:pt>
    <dgm:pt modelId="{9E2CCB06-CE7F-48A1-9777-AA460DBDD01B}" type="parTrans" cxnId="{E32606EB-7984-41A3-9805-864057EA3F19}">
      <dgm:prSet/>
      <dgm:spPr/>
      <dgm:t>
        <a:bodyPr/>
        <a:lstStyle/>
        <a:p>
          <a:endParaRPr lang="en-US" sz="1600">
            <a:solidFill>
              <a:schemeClr val="bg1"/>
            </a:solidFill>
          </a:endParaRPr>
        </a:p>
      </dgm:t>
    </dgm:pt>
    <dgm:pt modelId="{71836F79-A502-4361-ABB3-339ED47F350A}" type="sibTrans" cxnId="{E32606EB-7984-41A3-9805-864057EA3F19}">
      <dgm:prSet/>
      <dgm:spPr/>
      <dgm:t>
        <a:bodyPr/>
        <a:lstStyle/>
        <a:p>
          <a:endParaRPr lang="en-US" sz="1600">
            <a:solidFill>
              <a:schemeClr val="bg1"/>
            </a:solidFill>
          </a:endParaRPr>
        </a:p>
      </dgm:t>
    </dgm:pt>
    <dgm:pt modelId="{725FFBE4-ED5E-450E-AAEC-7A41C9F04C27}">
      <dgm:prSet phldrT="[Text]" custT="1"/>
      <dgm:spPr/>
      <dgm:t>
        <a:bodyPr/>
        <a:lstStyle/>
        <a:p>
          <a:r>
            <a:rPr lang="en-US" sz="2800" dirty="0">
              <a:solidFill>
                <a:schemeClr val="bg1"/>
              </a:solidFill>
            </a:rPr>
            <a:t>Baseline</a:t>
          </a:r>
        </a:p>
      </dgm:t>
    </dgm:pt>
    <dgm:pt modelId="{3B8991A5-C1A4-412C-851F-4EA67860BCF4}" type="parTrans" cxnId="{19E09152-C991-448A-821B-21BDE2AB93D9}">
      <dgm:prSet/>
      <dgm:spPr/>
      <dgm:t>
        <a:bodyPr/>
        <a:lstStyle/>
        <a:p>
          <a:endParaRPr lang="en-US" sz="1600">
            <a:solidFill>
              <a:schemeClr val="bg1"/>
            </a:solidFill>
          </a:endParaRPr>
        </a:p>
      </dgm:t>
    </dgm:pt>
    <dgm:pt modelId="{50E35673-B552-4F4E-9B2E-5A64CA48CD5E}" type="sibTrans" cxnId="{19E09152-C991-448A-821B-21BDE2AB93D9}">
      <dgm:prSet/>
      <dgm:spPr/>
      <dgm:t>
        <a:bodyPr/>
        <a:lstStyle/>
        <a:p>
          <a:endParaRPr lang="en-US" sz="1600">
            <a:solidFill>
              <a:schemeClr val="bg1"/>
            </a:solidFill>
          </a:endParaRPr>
        </a:p>
      </dgm:t>
    </dgm:pt>
    <dgm:pt modelId="{1C7229C1-2E97-4834-A054-5DD6204C22D5}">
      <dgm:prSet phldrT="[Text]" custT="1"/>
      <dgm:spPr/>
      <dgm:t>
        <a:bodyPr/>
        <a:lstStyle/>
        <a:p>
          <a:r>
            <a:rPr lang="en-US" sz="2800" dirty="0">
              <a:solidFill>
                <a:schemeClr val="bg1"/>
              </a:solidFill>
            </a:rPr>
            <a:t>Future Projects</a:t>
          </a:r>
        </a:p>
      </dgm:t>
    </dgm:pt>
    <dgm:pt modelId="{85CC50C3-533D-4607-A90B-CCF494B9710C}" type="parTrans" cxnId="{7DE02C30-94B9-4CA0-98DC-C493B55573C3}">
      <dgm:prSet/>
      <dgm:spPr/>
      <dgm:t>
        <a:bodyPr/>
        <a:lstStyle/>
        <a:p>
          <a:endParaRPr lang="en-US" sz="1600">
            <a:solidFill>
              <a:schemeClr val="bg1"/>
            </a:solidFill>
          </a:endParaRPr>
        </a:p>
      </dgm:t>
    </dgm:pt>
    <dgm:pt modelId="{3B6DD46F-764B-4162-B55F-E1304DB0D51C}" type="sibTrans" cxnId="{7DE02C30-94B9-4CA0-98DC-C493B55573C3}">
      <dgm:prSet/>
      <dgm:spPr/>
      <dgm:t>
        <a:bodyPr/>
        <a:lstStyle/>
        <a:p>
          <a:endParaRPr lang="en-US" sz="1600">
            <a:solidFill>
              <a:schemeClr val="bg1"/>
            </a:solidFill>
          </a:endParaRPr>
        </a:p>
      </dgm:t>
    </dgm:pt>
    <dgm:pt modelId="{6745358B-4D90-4159-AF28-37FA0773074B}">
      <dgm:prSet phldrT="[Text]" custT="1"/>
      <dgm:spPr/>
      <dgm:t>
        <a:bodyPr/>
        <a:lstStyle/>
        <a:p>
          <a:r>
            <a:rPr lang="en-US" sz="2800" dirty="0">
              <a:solidFill>
                <a:schemeClr val="bg1"/>
              </a:solidFill>
            </a:rPr>
            <a:t>Future Projects w/Climate Change</a:t>
          </a:r>
        </a:p>
      </dgm:t>
    </dgm:pt>
    <dgm:pt modelId="{F7CC3DEE-FCBA-455A-9083-759B675A3477}" type="parTrans" cxnId="{6F579560-2C91-410F-B335-28E989EBE865}">
      <dgm:prSet/>
      <dgm:spPr/>
      <dgm:t>
        <a:bodyPr/>
        <a:lstStyle/>
        <a:p>
          <a:endParaRPr lang="en-US" sz="1600">
            <a:solidFill>
              <a:schemeClr val="bg1"/>
            </a:solidFill>
          </a:endParaRPr>
        </a:p>
      </dgm:t>
    </dgm:pt>
    <dgm:pt modelId="{84F3B30E-2434-4AA5-921A-48688E2ACF14}" type="sibTrans" cxnId="{6F579560-2C91-410F-B335-28E989EBE865}">
      <dgm:prSet/>
      <dgm:spPr/>
      <dgm:t>
        <a:bodyPr/>
        <a:lstStyle/>
        <a:p>
          <a:endParaRPr lang="en-US" sz="1600">
            <a:solidFill>
              <a:schemeClr val="bg1"/>
            </a:solidFill>
          </a:endParaRPr>
        </a:p>
      </dgm:t>
    </dgm:pt>
    <dgm:pt modelId="{F7ECEDFD-7FAA-4986-AF5C-CD1A8E4D7558}">
      <dgm:prSet phldrT="[Text]" custT="1"/>
      <dgm:spPr/>
      <dgm:t>
        <a:bodyPr/>
        <a:lstStyle/>
        <a:p>
          <a:r>
            <a:rPr lang="en-US" sz="2800" dirty="0">
              <a:solidFill>
                <a:schemeClr val="bg1"/>
              </a:solidFill>
            </a:rPr>
            <a:t>Future Projects w/Drought</a:t>
          </a:r>
        </a:p>
      </dgm:t>
    </dgm:pt>
    <dgm:pt modelId="{B39B6D40-DEC8-4969-81D5-4F10D6551B6A}" type="parTrans" cxnId="{031185CC-59D2-4ED4-81D8-5588F21FD3FF}">
      <dgm:prSet/>
      <dgm:spPr/>
      <dgm:t>
        <a:bodyPr/>
        <a:lstStyle/>
        <a:p>
          <a:endParaRPr lang="en-US" sz="1600">
            <a:solidFill>
              <a:schemeClr val="bg1"/>
            </a:solidFill>
          </a:endParaRPr>
        </a:p>
      </dgm:t>
    </dgm:pt>
    <dgm:pt modelId="{FF15EFC2-2530-436C-AF51-9BEE420179C0}" type="sibTrans" cxnId="{031185CC-59D2-4ED4-81D8-5588F21FD3FF}">
      <dgm:prSet/>
      <dgm:spPr/>
      <dgm:t>
        <a:bodyPr/>
        <a:lstStyle/>
        <a:p>
          <a:endParaRPr lang="en-US" sz="1600">
            <a:solidFill>
              <a:schemeClr val="bg1"/>
            </a:solidFill>
          </a:endParaRPr>
        </a:p>
      </dgm:t>
    </dgm:pt>
    <dgm:pt modelId="{B8E29795-D6AD-4E72-AE92-6E00D6C942FD}" type="pres">
      <dgm:prSet presAssocID="{20DFE51D-CEAF-472F-BD7E-853C2F366DAE}" presName="Name0" presStyleCnt="0">
        <dgm:presLayoutVars>
          <dgm:chMax val="7"/>
          <dgm:chPref val="7"/>
          <dgm:dir/>
        </dgm:presLayoutVars>
      </dgm:prSet>
      <dgm:spPr/>
    </dgm:pt>
    <dgm:pt modelId="{C386AB6D-66EB-48D1-8426-665256B67E1C}" type="pres">
      <dgm:prSet presAssocID="{20DFE51D-CEAF-472F-BD7E-853C2F366DAE}" presName="Name1" presStyleCnt="0"/>
      <dgm:spPr/>
    </dgm:pt>
    <dgm:pt modelId="{DE81BFB6-CC8F-4C67-B2CE-89ABB4C3DBFE}" type="pres">
      <dgm:prSet presAssocID="{20DFE51D-CEAF-472F-BD7E-853C2F366DAE}" presName="cycle" presStyleCnt="0"/>
      <dgm:spPr/>
    </dgm:pt>
    <dgm:pt modelId="{7739C26E-DBB7-466E-9999-81E74EF3637E}" type="pres">
      <dgm:prSet presAssocID="{20DFE51D-CEAF-472F-BD7E-853C2F366DAE}" presName="srcNode" presStyleLbl="node1" presStyleIdx="0" presStyleCnt="5"/>
      <dgm:spPr/>
    </dgm:pt>
    <dgm:pt modelId="{9C66DE95-5C1F-43F5-9242-AAB505620FE4}" type="pres">
      <dgm:prSet presAssocID="{20DFE51D-CEAF-472F-BD7E-853C2F366DAE}" presName="conn" presStyleLbl="parChTrans1D2" presStyleIdx="0" presStyleCnt="1"/>
      <dgm:spPr/>
    </dgm:pt>
    <dgm:pt modelId="{99C3A28F-BB49-4C04-8239-EB7BE2628E38}" type="pres">
      <dgm:prSet presAssocID="{20DFE51D-CEAF-472F-BD7E-853C2F366DAE}" presName="extraNode" presStyleLbl="node1" presStyleIdx="0" presStyleCnt="5"/>
      <dgm:spPr/>
    </dgm:pt>
    <dgm:pt modelId="{8F6FA44D-8073-4DC2-B049-82D151B0C2C7}" type="pres">
      <dgm:prSet presAssocID="{20DFE51D-CEAF-472F-BD7E-853C2F366DAE}" presName="dstNode" presStyleLbl="node1" presStyleIdx="0" presStyleCnt="5"/>
      <dgm:spPr/>
    </dgm:pt>
    <dgm:pt modelId="{1E6B7989-6C51-4046-B174-42C8FCBA5A29}" type="pres">
      <dgm:prSet presAssocID="{54A01BCD-66CB-4384-9664-7BE76750589E}" presName="text_1" presStyleLbl="node1" presStyleIdx="0" presStyleCnt="5">
        <dgm:presLayoutVars>
          <dgm:bulletEnabled val="1"/>
        </dgm:presLayoutVars>
      </dgm:prSet>
      <dgm:spPr/>
    </dgm:pt>
    <dgm:pt modelId="{CA41AD75-E13C-4298-A952-43CDFE85186C}" type="pres">
      <dgm:prSet presAssocID="{54A01BCD-66CB-4384-9664-7BE76750589E}" presName="accent_1" presStyleCnt="0"/>
      <dgm:spPr/>
    </dgm:pt>
    <dgm:pt modelId="{1B83B035-2D53-470E-AEDD-73A253777812}" type="pres">
      <dgm:prSet presAssocID="{54A01BCD-66CB-4384-9664-7BE76750589E}" presName="accentRepeatNode" presStyleLbl="solidFgAcc1" presStyleIdx="0" presStyleCnt="5"/>
      <dgm:spPr/>
    </dgm:pt>
    <dgm:pt modelId="{47AE9C34-C6A9-4987-8A16-65B29877AE34}" type="pres">
      <dgm:prSet presAssocID="{725FFBE4-ED5E-450E-AAEC-7A41C9F04C27}" presName="text_2" presStyleLbl="node1" presStyleIdx="1" presStyleCnt="5">
        <dgm:presLayoutVars>
          <dgm:bulletEnabled val="1"/>
        </dgm:presLayoutVars>
      </dgm:prSet>
      <dgm:spPr/>
    </dgm:pt>
    <dgm:pt modelId="{AD0D9DB8-77B5-43F9-ACF1-7054DB0CC2E7}" type="pres">
      <dgm:prSet presAssocID="{725FFBE4-ED5E-450E-AAEC-7A41C9F04C27}" presName="accent_2" presStyleCnt="0"/>
      <dgm:spPr/>
    </dgm:pt>
    <dgm:pt modelId="{8DC76BFB-2368-45D1-A4FC-C33015635D7B}" type="pres">
      <dgm:prSet presAssocID="{725FFBE4-ED5E-450E-AAEC-7A41C9F04C27}" presName="accentRepeatNode" presStyleLbl="solidFgAcc1" presStyleIdx="1" presStyleCnt="5"/>
      <dgm:spPr/>
    </dgm:pt>
    <dgm:pt modelId="{4021ED51-1165-4DAE-887F-E730941F5F33}" type="pres">
      <dgm:prSet presAssocID="{1C7229C1-2E97-4834-A054-5DD6204C22D5}" presName="text_3" presStyleLbl="node1" presStyleIdx="2" presStyleCnt="5">
        <dgm:presLayoutVars>
          <dgm:bulletEnabled val="1"/>
        </dgm:presLayoutVars>
      </dgm:prSet>
      <dgm:spPr/>
    </dgm:pt>
    <dgm:pt modelId="{7DC8F587-300F-48C0-A89D-15A7BE7581C5}" type="pres">
      <dgm:prSet presAssocID="{1C7229C1-2E97-4834-A054-5DD6204C22D5}" presName="accent_3" presStyleCnt="0"/>
      <dgm:spPr/>
    </dgm:pt>
    <dgm:pt modelId="{93689D88-BF37-4C7A-B854-48778D3F44FF}" type="pres">
      <dgm:prSet presAssocID="{1C7229C1-2E97-4834-A054-5DD6204C22D5}" presName="accentRepeatNode" presStyleLbl="solidFgAcc1" presStyleIdx="2" presStyleCnt="5"/>
      <dgm:spPr/>
    </dgm:pt>
    <dgm:pt modelId="{16DA95AB-2188-4066-BA83-12BD1D831243}" type="pres">
      <dgm:prSet presAssocID="{6745358B-4D90-4159-AF28-37FA0773074B}" presName="text_4" presStyleLbl="node1" presStyleIdx="3" presStyleCnt="5">
        <dgm:presLayoutVars>
          <dgm:bulletEnabled val="1"/>
        </dgm:presLayoutVars>
      </dgm:prSet>
      <dgm:spPr/>
    </dgm:pt>
    <dgm:pt modelId="{CAC1EC50-47E5-4ABA-BAF4-E2C35D639078}" type="pres">
      <dgm:prSet presAssocID="{6745358B-4D90-4159-AF28-37FA0773074B}" presName="accent_4" presStyleCnt="0"/>
      <dgm:spPr/>
    </dgm:pt>
    <dgm:pt modelId="{807A7A1F-C6E3-431E-B995-BD4F5E9F21EA}" type="pres">
      <dgm:prSet presAssocID="{6745358B-4D90-4159-AF28-37FA0773074B}" presName="accentRepeatNode" presStyleLbl="solidFgAcc1" presStyleIdx="3" presStyleCnt="5"/>
      <dgm:spPr/>
    </dgm:pt>
    <dgm:pt modelId="{A0F870F8-8B98-4C83-8018-F30E95F589F1}" type="pres">
      <dgm:prSet presAssocID="{F7ECEDFD-7FAA-4986-AF5C-CD1A8E4D7558}" presName="text_5" presStyleLbl="node1" presStyleIdx="4" presStyleCnt="5">
        <dgm:presLayoutVars>
          <dgm:bulletEnabled val="1"/>
        </dgm:presLayoutVars>
      </dgm:prSet>
      <dgm:spPr/>
    </dgm:pt>
    <dgm:pt modelId="{54AAC831-493F-45C2-91CF-122BAC125D6E}" type="pres">
      <dgm:prSet presAssocID="{F7ECEDFD-7FAA-4986-AF5C-CD1A8E4D7558}" presName="accent_5" presStyleCnt="0"/>
      <dgm:spPr/>
    </dgm:pt>
    <dgm:pt modelId="{773BA7AF-D361-41BC-9C6A-CBBB62EECFD8}" type="pres">
      <dgm:prSet presAssocID="{F7ECEDFD-7FAA-4986-AF5C-CD1A8E4D7558}" presName="accentRepeatNode" presStyleLbl="solidFgAcc1" presStyleIdx="4" presStyleCnt="5"/>
      <dgm:spPr/>
    </dgm:pt>
  </dgm:ptLst>
  <dgm:cxnLst>
    <dgm:cxn modelId="{5E088D02-C811-479E-BBDE-30991FE769C8}" type="presOf" srcId="{20DFE51D-CEAF-472F-BD7E-853C2F366DAE}" destId="{B8E29795-D6AD-4E72-AE92-6E00D6C942FD}" srcOrd="0" destOrd="0" presId="urn:microsoft.com/office/officeart/2008/layout/VerticalCurvedList"/>
    <dgm:cxn modelId="{19C0B912-BA97-49B7-B720-7BDE143608BD}" type="presOf" srcId="{725FFBE4-ED5E-450E-AAEC-7A41C9F04C27}" destId="{47AE9C34-C6A9-4987-8A16-65B29877AE34}" srcOrd="0" destOrd="0" presId="urn:microsoft.com/office/officeart/2008/layout/VerticalCurvedList"/>
    <dgm:cxn modelId="{7DE02C30-94B9-4CA0-98DC-C493B55573C3}" srcId="{20DFE51D-CEAF-472F-BD7E-853C2F366DAE}" destId="{1C7229C1-2E97-4834-A054-5DD6204C22D5}" srcOrd="2" destOrd="0" parTransId="{85CC50C3-533D-4607-A90B-CCF494B9710C}" sibTransId="{3B6DD46F-764B-4162-B55F-E1304DB0D51C}"/>
    <dgm:cxn modelId="{6F579560-2C91-410F-B335-28E989EBE865}" srcId="{20DFE51D-CEAF-472F-BD7E-853C2F366DAE}" destId="{6745358B-4D90-4159-AF28-37FA0773074B}" srcOrd="3" destOrd="0" parTransId="{F7CC3DEE-FCBA-455A-9083-759B675A3477}" sibTransId="{84F3B30E-2434-4AA5-921A-48688E2ACF14}"/>
    <dgm:cxn modelId="{F38DC669-6732-4CB9-B04E-38BA3613D524}" type="presOf" srcId="{71836F79-A502-4361-ABB3-339ED47F350A}" destId="{9C66DE95-5C1F-43F5-9242-AAB505620FE4}" srcOrd="0" destOrd="0" presId="urn:microsoft.com/office/officeart/2008/layout/VerticalCurvedList"/>
    <dgm:cxn modelId="{19E09152-C991-448A-821B-21BDE2AB93D9}" srcId="{20DFE51D-CEAF-472F-BD7E-853C2F366DAE}" destId="{725FFBE4-ED5E-450E-AAEC-7A41C9F04C27}" srcOrd="1" destOrd="0" parTransId="{3B8991A5-C1A4-412C-851F-4EA67860BCF4}" sibTransId="{50E35673-B552-4F4E-9B2E-5A64CA48CD5E}"/>
    <dgm:cxn modelId="{07D00287-0090-4185-81C0-8E208F08FD49}" type="presOf" srcId="{F7ECEDFD-7FAA-4986-AF5C-CD1A8E4D7558}" destId="{A0F870F8-8B98-4C83-8018-F30E95F589F1}" srcOrd="0" destOrd="0" presId="urn:microsoft.com/office/officeart/2008/layout/VerticalCurvedList"/>
    <dgm:cxn modelId="{53E955AC-07BA-4946-803A-1C20925D8B8D}" type="presOf" srcId="{54A01BCD-66CB-4384-9664-7BE76750589E}" destId="{1E6B7989-6C51-4046-B174-42C8FCBA5A29}" srcOrd="0" destOrd="0" presId="urn:microsoft.com/office/officeart/2008/layout/VerticalCurvedList"/>
    <dgm:cxn modelId="{031185CC-59D2-4ED4-81D8-5588F21FD3FF}" srcId="{20DFE51D-CEAF-472F-BD7E-853C2F366DAE}" destId="{F7ECEDFD-7FAA-4986-AF5C-CD1A8E4D7558}" srcOrd="4" destOrd="0" parTransId="{B39B6D40-DEC8-4969-81D5-4F10D6551B6A}" sibTransId="{FF15EFC2-2530-436C-AF51-9BEE420179C0}"/>
    <dgm:cxn modelId="{58B66AD1-29A7-4BFF-AB90-3794D87C31ED}" type="presOf" srcId="{6745358B-4D90-4159-AF28-37FA0773074B}" destId="{16DA95AB-2188-4066-BA83-12BD1D831243}" srcOrd="0" destOrd="0" presId="urn:microsoft.com/office/officeart/2008/layout/VerticalCurvedList"/>
    <dgm:cxn modelId="{E32606EB-7984-41A3-9805-864057EA3F19}" srcId="{20DFE51D-CEAF-472F-BD7E-853C2F366DAE}" destId="{54A01BCD-66CB-4384-9664-7BE76750589E}" srcOrd="0" destOrd="0" parTransId="{9E2CCB06-CE7F-48A1-9777-AA460DBDD01B}" sibTransId="{71836F79-A502-4361-ABB3-339ED47F350A}"/>
    <dgm:cxn modelId="{21E01EF0-0F21-4A5D-A6B0-513CF8E342ED}" type="presOf" srcId="{1C7229C1-2E97-4834-A054-5DD6204C22D5}" destId="{4021ED51-1165-4DAE-887F-E730941F5F33}" srcOrd="0" destOrd="0" presId="urn:microsoft.com/office/officeart/2008/layout/VerticalCurvedList"/>
    <dgm:cxn modelId="{DD71487B-5522-4101-BFF2-C384086A7AC3}" type="presParOf" srcId="{B8E29795-D6AD-4E72-AE92-6E00D6C942FD}" destId="{C386AB6D-66EB-48D1-8426-665256B67E1C}" srcOrd="0" destOrd="0" presId="urn:microsoft.com/office/officeart/2008/layout/VerticalCurvedList"/>
    <dgm:cxn modelId="{56F3E191-52D4-4FA7-B51C-6BC5365F2D98}" type="presParOf" srcId="{C386AB6D-66EB-48D1-8426-665256B67E1C}" destId="{DE81BFB6-CC8F-4C67-B2CE-89ABB4C3DBFE}" srcOrd="0" destOrd="0" presId="urn:microsoft.com/office/officeart/2008/layout/VerticalCurvedList"/>
    <dgm:cxn modelId="{981A5B40-8045-483F-A712-A0468AF9C54D}" type="presParOf" srcId="{DE81BFB6-CC8F-4C67-B2CE-89ABB4C3DBFE}" destId="{7739C26E-DBB7-466E-9999-81E74EF3637E}" srcOrd="0" destOrd="0" presId="urn:microsoft.com/office/officeart/2008/layout/VerticalCurvedList"/>
    <dgm:cxn modelId="{0C76AE4E-6734-419F-AF9C-3F7275DCD489}" type="presParOf" srcId="{DE81BFB6-CC8F-4C67-B2CE-89ABB4C3DBFE}" destId="{9C66DE95-5C1F-43F5-9242-AAB505620FE4}" srcOrd="1" destOrd="0" presId="urn:microsoft.com/office/officeart/2008/layout/VerticalCurvedList"/>
    <dgm:cxn modelId="{A4199784-F57F-4A1C-9A47-646377DE9826}" type="presParOf" srcId="{DE81BFB6-CC8F-4C67-B2CE-89ABB4C3DBFE}" destId="{99C3A28F-BB49-4C04-8239-EB7BE2628E38}" srcOrd="2" destOrd="0" presId="urn:microsoft.com/office/officeart/2008/layout/VerticalCurvedList"/>
    <dgm:cxn modelId="{B64BFF33-5366-4BA5-81EE-6C459C9986E9}" type="presParOf" srcId="{DE81BFB6-CC8F-4C67-B2CE-89ABB4C3DBFE}" destId="{8F6FA44D-8073-4DC2-B049-82D151B0C2C7}" srcOrd="3" destOrd="0" presId="urn:microsoft.com/office/officeart/2008/layout/VerticalCurvedList"/>
    <dgm:cxn modelId="{31785EEB-2A58-416A-82C4-CD5CD2A6ED6F}" type="presParOf" srcId="{C386AB6D-66EB-48D1-8426-665256B67E1C}" destId="{1E6B7989-6C51-4046-B174-42C8FCBA5A29}" srcOrd="1" destOrd="0" presId="urn:microsoft.com/office/officeart/2008/layout/VerticalCurvedList"/>
    <dgm:cxn modelId="{9E4D7076-091E-400E-B7D3-0F2A20220748}" type="presParOf" srcId="{C386AB6D-66EB-48D1-8426-665256B67E1C}" destId="{CA41AD75-E13C-4298-A952-43CDFE85186C}" srcOrd="2" destOrd="0" presId="urn:microsoft.com/office/officeart/2008/layout/VerticalCurvedList"/>
    <dgm:cxn modelId="{43FD7D45-767F-4D69-973B-4CD95869556C}" type="presParOf" srcId="{CA41AD75-E13C-4298-A952-43CDFE85186C}" destId="{1B83B035-2D53-470E-AEDD-73A253777812}" srcOrd="0" destOrd="0" presId="urn:microsoft.com/office/officeart/2008/layout/VerticalCurvedList"/>
    <dgm:cxn modelId="{4EE75482-568D-49A3-AB69-D2ECCFA497D2}" type="presParOf" srcId="{C386AB6D-66EB-48D1-8426-665256B67E1C}" destId="{47AE9C34-C6A9-4987-8A16-65B29877AE34}" srcOrd="3" destOrd="0" presId="urn:microsoft.com/office/officeart/2008/layout/VerticalCurvedList"/>
    <dgm:cxn modelId="{EF92EB20-4C21-418D-875F-419D10B2AAB5}" type="presParOf" srcId="{C386AB6D-66EB-48D1-8426-665256B67E1C}" destId="{AD0D9DB8-77B5-43F9-ACF1-7054DB0CC2E7}" srcOrd="4" destOrd="0" presId="urn:microsoft.com/office/officeart/2008/layout/VerticalCurvedList"/>
    <dgm:cxn modelId="{73298955-E20B-43B7-A3FD-EFF57B8AADCB}" type="presParOf" srcId="{AD0D9DB8-77B5-43F9-ACF1-7054DB0CC2E7}" destId="{8DC76BFB-2368-45D1-A4FC-C33015635D7B}" srcOrd="0" destOrd="0" presId="urn:microsoft.com/office/officeart/2008/layout/VerticalCurvedList"/>
    <dgm:cxn modelId="{4CD0DFF3-1319-4318-A89B-1CD4201F241C}" type="presParOf" srcId="{C386AB6D-66EB-48D1-8426-665256B67E1C}" destId="{4021ED51-1165-4DAE-887F-E730941F5F33}" srcOrd="5" destOrd="0" presId="urn:microsoft.com/office/officeart/2008/layout/VerticalCurvedList"/>
    <dgm:cxn modelId="{C8AB78A1-DF3D-4DC6-9B3A-F7EC803719FC}" type="presParOf" srcId="{C386AB6D-66EB-48D1-8426-665256B67E1C}" destId="{7DC8F587-300F-48C0-A89D-15A7BE7581C5}" srcOrd="6" destOrd="0" presId="urn:microsoft.com/office/officeart/2008/layout/VerticalCurvedList"/>
    <dgm:cxn modelId="{6E0432EC-5423-4B88-B514-778C99C8F757}" type="presParOf" srcId="{7DC8F587-300F-48C0-A89D-15A7BE7581C5}" destId="{93689D88-BF37-4C7A-B854-48778D3F44FF}" srcOrd="0" destOrd="0" presId="urn:microsoft.com/office/officeart/2008/layout/VerticalCurvedList"/>
    <dgm:cxn modelId="{BDBC097F-427E-4CFA-A1A1-082AA917F103}" type="presParOf" srcId="{C386AB6D-66EB-48D1-8426-665256B67E1C}" destId="{16DA95AB-2188-4066-BA83-12BD1D831243}" srcOrd="7" destOrd="0" presId="urn:microsoft.com/office/officeart/2008/layout/VerticalCurvedList"/>
    <dgm:cxn modelId="{24DFEFFB-AE9D-4191-A139-804C022DDA3A}" type="presParOf" srcId="{C386AB6D-66EB-48D1-8426-665256B67E1C}" destId="{CAC1EC50-47E5-4ABA-BAF4-E2C35D639078}" srcOrd="8" destOrd="0" presId="urn:microsoft.com/office/officeart/2008/layout/VerticalCurvedList"/>
    <dgm:cxn modelId="{9E9F80EE-4EC2-4F12-B003-E8B911655429}" type="presParOf" srcId="{CAC1EC50-47E5-4ABA-BAF4-E2C35D639078}" destId="{807A7A1F-C6E3-431E-B995-BD4F5E9F21EA}" srcOrd="0" destOrd="0" presId="urn:microsoft.com/office/officeart/2008/layout/VerticalCurvedList"/>
    <dgm:cxn modelId="{D6B2A666-448C-4EED-B55E-D23157F30586}" type="presParOf" srcId="{C386AB6D-66EB-48D1-8426-665256B67E1C}" destId="{A0F870F8-8B98-4C83-8018-F30E95F589F1}" srcOrd="9" destOrd="0" presId="urn:microsoft.com/office/officeart/2008/layout/VerticalCurvedList"/>
    <dgm:cxn modelId="{1859DE8F-CED6-4A08-91DD-096FB2969841}" type="presParOf" srcId="{C386AB6D-66EB-48D1-8426-665256B67E1C}" destId="{54AAC831-493F-45C2-91CF-122BAC125D6E}" srcOrd="10" destOrd="0" presId="urn:microsoft.com/office/officeart/2008/layout/VerticalCurvedList"/>
    <dgm:cxn modelId="{7F7EEDE5-080E-4FA7-A695-D81AA64B1CF3}" type="presParOf" srcId="{54AAC831-493F-45C2-91CF-122BAC125D6E}" destId="{773BA7AF-D361-41BC-9C6A-CBBB62EECFD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DFE51D-CEAF-472F-BD7E-853C2F366DAE}"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4A01BCD-66CB-4384-9664-7BE76750589E}">
      <dgm:prSet phldrT="[Text]" custT="1"/>
      <dgm:spPr/>
      <dgm:t>
        <a:bodyPr/>
        <a:lstStyle/>
        <a:p>
          <a:r>
            <a:rPr lang="en-US" sz="2800" dirty="0">
              <a:solidFill>
                <a:schemeClr val="bg1"/>
              </a:solidFill>
            </a:rPr>
            <a:t>No Project</a:t>
          </a:r>
        </a:p>
      </dgm:t>
    </dgm:pt>
    <dgm:pt modelId="{9E2CCB06-CE7F-48A1-9777-AA460DBDD01B}" type="parTrans" cxnId="{E32606EB-7984-41A3-9805-864057EA3F19}">
      <dgm:prSet/>
      <dgm:spPr/>
      <dgm:t>
        <a:bodyPr/>
        <a:lstStyle/>
        <a:p>
          <a:endParaRPr lang="en-US" sz="1600">
            <a:solidFill>
              <a:schemeClr val="bg1"/>
            </a:solidFill>
          </a:endParaRPr>
        </a:p>
      </dgm:t>
    </dgm:pt>
    <dgm:pt modelId="{71836F79-A502-4361-ABB3-339ED47F350A}" type="sibTrans" cxnId="{E32606EB-7984-41A3-9805-864057EA3F19}">
      <dgm:prSet/>
      <dgm:spPr/>
      <dgm:t>
        <a:bodyPr/>
        <a:lstStyle/>
        <a:p>
          <a:endParaRPr lang="en-US" sz="1600">
            <a:solidFill>
              <a:schemeClr val="bg1"/>
            </a:solidFill>
          </a:endParaRPr>
        </a:p>
      </dgm:t>
    </dgm:pt>
    <dgm:pt modelId="{725FFBE4-ED5E-450E-AAEC-7A41C9F04C27}">
      <dgm:prSet phldrT="[Text]" custT="1"/>
      <dgm:spPr/>
      <dgm:t>
        <a:bodyPr/>
        <a:lstStyle/>
        <a:p>
          <a:r>
            <a:rPr lang="en-US" sz="2800" dirty="0">
              <a:solidFill>
                <a:schemeClr val="bg1"/>
              </a:solidFill>
            </a:rPr>
            <a:t>Baseline</a:t>
          </a:r>
        </a:p>
      </dgm:t>
    </dgm:pt>
    <dgm:pt modelId="{3B8991A5-C1A4-412C-851F-4EA67860BCF4}" type="parTrans" cxnId="{19E09152-C991-448A-821B-21BDE2AB93D9}">
      <dgm:prSet/>
      <dgm:spPr/>
      <dgm:t>
        <a:bodyPr/>
        <a:lstStyle/>
        <a:p>
          <a:endParaRPr lang="en-US" sz="1600">
            <a:solidFill>
              <a:schemeClr val="bg1"/>
            </a:solidFill>
          </a:endParaRPr>
        </a:p>
      </dgm:t>
    </dgm:pt>
    <dgm:pt modelId="{50E35673-B552-4F4E-9B2E-5A64CA48CD5E}" type="sibTrans" cxnId="{19E09152-C991-448A-821B-21BDE2AB93D9}">
      <dgm:prSet/>
      <dgm:spPr/>
      <dgm:t>
        <a:bodyPr/>
        <a:lstStyle/>
        <a:p>
          <a:endParaRPr lang="en-US" sz="1600">
            <a:solidFill>
              <a:schemeClr val="bg1"/>
            </a:solidFill>
          </a:endParaRPr>
        </a:p>
      </dgm:t>
    </dgm:pt>
    <dgm:pt modelId="{1C7229C1-2E97-4834-A054-5DD6204C22D5}">
      <dgm:prSet phldrT="[Text]" custT="1"/>
      <dgm:spPr/>
      <dgm:t>
        <a:bodyPr/>
        <a:lstStyle/>
        <a:p>
          <a:r>
            <a:rPr lang="en-US" sz="2800" dirty="0">
              <a:solidFill>
                <a:schemeClr val="bg1"/>
              </a:solidFill>
            </a:rPr>
            <a:t>Future Projects</a:t>
          </a:r>
        </a:p>
      </dgm:t>
    </dgm:pt>
    <dgm:pt modelId="{85CC50C3-533D-4607-A90B-CCF494B9710C}" type="parTrans" cxnId="{7DE02C30-94B9-4CA0-98DC-C493B55573C3}">
      <dgm:prSet/>
      <dgm:spPr/>
      <dgm:t>
        <a:bodyPr/>
        <a:lstStyle/>
        <a:p>
          <a:endParaRPr lang="en-US" sz="1600">
            <a:solidFill>
              <a:schemeClr val="bg1"/>
            </a:solidFill>
          </a:endParaRPr>
        </a:p>
      </dgm:t>
    </dgm:pt>
    <dgm:pt modelId="{3B6DD46F-764B-4162-B55F-E1304DB0D51C}" type="sibTrans" cxnId="{7DE02C30-94B9-4CA0-98DC-C493B55573C3}">
      <dgm:prSet/>
      <dgm:spPr/>
      <dgm:t>
        <a:bodyPr/>
        <a:lstStyle/>
        <a:p>
          <a:endParaRPr lang="en-US" sz="1600">
            <a:solidFill>
              <a:schemeClr val="bg1"/>
            </a:solidFill>
          </a:endParaRPr>
        </a:p>
      </dgm:t>
    </dgm:pt>
    <dgm:pt modelId="{6745358B-4D90-4159-AF28-37FA0773074B}">
      <dgm:prSet phldrT="[Text]" custT="1"/>
      <dgm:spPr/>
      <dgm:t>
        <a:bodyPr/>
        <a:lstStyle/>
        <a:p>
          <a:r>
            <a:rPr lang="en-US" sz="2800" dirty="0">
              <a:solidFill>
                <a:schemeClr val="bg1"/>
              </a:solidFill>
            </a:rPr>
            <a:t>Future Projects w/Climate Change</a:t>
          </a:r>
        </a:p>
      </dgm:t>
    </dgm:pt>
    <dgm:pt modelId="{F7CC3DEE-FCBA-455A-9083-759B675A3477}" type="parTrans" cxnId="{6F579560-2C91-410F-B335-28E989EBE865}">
      <dgm:prSet/>
      <dgm:spPr/>
      <dgm:t>
        <a:bodyPr/>
        <a:lstStyle/>
        <a:p>
          <a:endParaRPr lang="en-US" sz="1600">
            <a:solidFill>
              <a:schemeClr val="bg1"/>
            </a:solidFill>
          </a:endParaRPr>
        </a:p>
      </dgm:t>
    </dgm:pt>
    <dgm:pt modelId="{84F3B30E-2434-4AA5-921A-48688E2ACF14}" type="sibTrans" cxnId="{6F579560-2C91-410F-B335-28E989EBE865}">
      <dgm:prSet/>
      <dgm:spPr/>
      <dgm:t>
        <a:bodyPr/>
        <a:lstStyle/>
        <a:p>
          <a:endParaRPr lang="en-US" sz="1600">
            <a:solidFill>
              <a:schemeClr val="bg1"/>
            </a:solidFill>
          </a:endParaRPr>
        </a:p>
      </dgm:t>
    </dgm:pt>
    <dgm:pt modelId="{F7ECEDFD-7FAA-4986-AF5C-CD1A8E4D7558}">
      <dgm:prSet phldrT="[Text]" custT="1"/>
      <dgm:spPr/>
      <dgm:t>
        <a:bodyPr/>
        <a:lstStyle/>
        <a:p>
          <a:r>
            <a:rPr lang="en-US" sz="2800" dirty="0">
              <a:solidFill>
                <a:schemeClr val="bg1"/>
              </a:solidFill>
            </a:rPr>
            <a:t>Future Projects w/Drought</a:t>
          </a:r>
        </a:p>
      </dgm:t>
    </dgm:pt>
    <dgm:pt modelId="{B39B6D40-DEC8-4969-81D5-4F10D6551B6A}" type="parTrans" cxnId="{031185CC-59D2-4ED4-81D8-5588F21FD3FF}">
      <dgm:prSet/>
      <dgm:spPr/>
      <dgm:t>
        <a:bodyPr/>
        <a:lstStyle/>
        <a:p>
          <a:endParaRPr lang="en-US" sz="1600">
            <a:solidFill>
              <a:schemeClr val="bg1"/>
            </a:solidFill>
          </a:endParaRPr>
        </a:p>
      </dgm:t>
    </dgm:pt>
    <dgm:pt modelId="{FF15EFC2-2530-436C-AF51-9BEE420179C0}" type="sibTrans" cxnId="{031185CC-59D2-4ED4-81D8-5588F21FD3FF}">
      <dgm:prSet/>
      <dgm:spPr/>
      <dgm:t>
        <a:bodyPr/>
        <a:lstStyle/>
        <a:p>
          <a:endParaRPr lang="en-US" sz="1600">
            <a:solidFill>
              <a:schemeClr val="bg1"/>
            </a:solidFill>
          </a:endParaRPr>
        </a:p>
      </dgm:t>
    </dgm:pt>
    <dgm:pt modelId="{B8E29795-D6AD-4E72-AE92-6E00D6C942FD}" type="pres">
      <dgm:prSet presAssocID="{20DFE51D-CEAF-472F-BD7E-853C2F366DAE}" presName="Name0" presStyleCnt="0">
        <dgm:presLayoutVars>
          <dgm:chMax val="7"/>
          <dgm:chPref val="7"/>
          <dgm:dir/>
        </dgm:presLayoutVars>
      </dgm:prSet>
      <dgm:spPr/>
    </dgm:pt>
    <dgm:pt modelId="{C386AB6D-66EB-48D1-8426-665256B67E1C}" type="pres">
      <dgm:prSet presAssocID="{20DFE51D-CEAF-472F-BD7E-853C2F366DAE}" presName="Name1" presStyleCnt="0"/>
      <dgm:spPr/>
    </dgm:pt>
    <dgm:pt modelId="{DE81BFB6-CC8F-4C67-B2CE-89ABB4C3DBFE}" type="pres">
      <dgm:prSet presAssocID="{20DFE51D-CEAF-472F-BD7E-853C2F366DAE}" presName="cycle" presStyleCnt="0"/>
      <dgm:spPr/>
    </dgm:pt>
    <dgm:pt modelId="{7739C26E-DBB7-466E-9999-81E74EF3637E}" type="pres">
      <dgm:prSet presAssocID="{20DFE51D-CEAF-472F-BD7E-853C2F366DAE}" presName="srcNode" presStyleLbl="node1" presStyleIdx="0" presStyleCnt="5"/>
      <dgm:spPr/>
    </dgm:pt>
    <dgm:pt modelId="{9C66DE95-5C1F-43F5-9242-AAB505620FE4}" type="pres">
      <dgm:prSet presAssocID="{20DFE51D-CEAF-472F-BD7E-853C2F366DAE}" presName="conn" presStyleLbl="parChTrans1D2" presStyleIdx="0" presStyleCnt="1"/>
      <dgm:spPr/>
    </dgm:pt>
    <dgm:pt modelId="{99C3A28F-BB49-4C04-8239-EB7BE2628E38}" type="pres">
      <dgm:prSet presAssocID="{20DFE51D-CEAF-472F-BD7E-853C2F366DAE}" presName="extraNode" presStyleLbl="node1" presStyleIdx="0" presStyleCnt="5"/>
      <dgm:spPr/>
    </dgm:pt>
    <dgm:pt modelId="{8F6FA44D-8073-4DC2-B049-82D151B0C2C7}" type="pres">
      <dgm:prSet presAssocID="{20DFE51D-CEAF-472F-BD7E-853C2F366DAE}" presName="dstNode" presStyleLbl="node1" presStyleIdx="0" presStyleCnt="5"/>
      <dgm:spPr/>
    </dgm:pt>
    <dgm:pt modelId="{1E6B7989-6C51-4046-B174-42C8FCBA5A29}" type="pres">
      <dgm:prSet presAssocID="{54A01BCD-66CB-4384-9664-7BE76750589E}" presName="text_1" presStyleLbl="node1" presStyleIdx="0" presStyleCnt="5">
        <dgm:presLayoutVars>
          <dgm:bulletEnabled val="1"/>
        </dgm:presLayoutVars>
      </dgm:prSet>
      <dgm:spPr/>
    </dgm:pt>
    <dgm:pt modelId="{CA41AD75-E13C-4298-A952-43CDFE85186C}" type="pres">
      <dgm:prSet presAssocID="{54A01BCD-66CB-4384-9664-7BE76750589E}" presName="accent_1" presStyleCnt="0"/>
      <dgm:spPr/>
    </dgm:pt>
    <dgm:pt modelId="{1B83B035-2D53-470E-AEDD-73A253777812}" type="pres">
      <dgm:prSet presAssocID="{54A01BCD-66CB-4384-9664-7BE76750589E}" presName="accentRepeatNode" presStyleLbl="solidFgAcc1" presStyleIdx="0" presStyleCnt="5"/>
      <dgm:spPr/>
    </dgm:pt>
    <dgm:pt modelId="{47AE9C34-C6A9-4987-8A16-65B29877AE34}" type="pres">
      <dgm:prSet presAssocID="{725FFBE4-ED5E-450E-AAEC-7A41C9F04C27}" presName="text_2" presStyleLbl="node1" presStyleIdx="1" presStyleCnt="5">
        <dgm:presLayoutVars>
          <dgm:bulletEnabled val="1"/>
        </dgm:presLayoutVars>
      </dgm:prSet>
      <dgm:spPr/>
    </dgm:pt>
    <dgm:pt modelId="{AD0D9DB8-77B5-43F9-ACF1-7054DB0CC2E7}" type="pres">
      <dgm:prSet presAssocID="{725FFBE4-ED5E-450E-AAEC-7A41C9F04C27}" presName="accent_2" presStyleCnt="0"/>
      <dgm:spPr/>
    </dgm:pt>
    <dgm:pt modelId="{8DC76BFB-2368-45D1-A4FC-C33015635D7B}" type="pres">
      <dgm:prSet presAssocID="{725FFBE4-ED5E-450E-AAEC-7A41C9F04C27}" presName="accentRepeatNode" presStyleLbl="solidFgAcc1" presStyleIdx="1" presStyleCnt="5"/>
      <dgm:spPr/>
    </dgm:pt>
    <dgm:pt modelId="{4021ED51-1165-4DAE-887F-E730941F5F33}" type="pres">
      <dgm:prSet presAssocID="{1C7229C1-2E97-4834-A054-5DD6204C22D5}" presName="text_3" presStyleLbl="node1" presStyleIdx="2" presStyleCnt="5">
        <dgm:presLayoutVars>
          <dgm:bulletEnabled val="1"/>
        </dgm:presLayoutVars>
      </dgm:prSet>
      <dgm:spPr/>
    </dgm:pt>
    <dgm:pt modelId="{7DC8F587-300F-48C0-A89D-15A7BE7581C5}" type="pres">
      <dgm:prSet presAssocID="{1C7229C1-2E97-4834-A054-5DD6204C22D5}" presName="accent_3" presStyleCnt="0"/>
      <dgm:spPr/>
    </dgm:pt>
    <dgm:pt modelId="{93689D88-BF37-4C7A-B854-48778D3F44FF}" type="pres">
      <dgm:prSet presAssocID="{1C7229C1-2E97-4834-A054-5DD6204C22D5}" presName="accentRepeatNode" presStyleLbl="solidFgAcc1" presStyleIdx="2" presStyleCnt="5"/>
      <dgm:spPr/>
    </dgm:pt>
    <dgm:pt modelId="{16DA95AB-2188-4066-BA83-12BD1D831243}" type="pres">
      <dgm:prSet presAssocID="{6745358B-4D90-4159-AF28-37FA0773074B}" presName="text_4" presStyleLbl="node1" presStyleIdx="3" presStyleCnt="5">
        <dgm:presLayoutVars>
          <dgm:bulletEnabled val="1"/>
        </dgm:presLayoutVars>
      </dgm:prSet>
      <dgm:spPr/>
    </dgm:pt>
    <dgm:pt modelId="{CAC1EC50-47E5-4ABA-BAF4-E2C35D639078}" type="pres">
      <dgm:prSet presAssocID="{6745358B-4D90-4159-AF28-37FA0773074B}" presName="accent_4" presStyleCnt="0"/>
      <dgm:spPr/>
    </dgm:pt>
    <dgm:pt modelId="{807A7A1F-C6E3-431E-B995-BD4F5E9F21EA}" type="pres">
      <dgm:prSet presAssocID="{6745358B-4D90-4159-AF28-37FA0773074B}" presName="accentRepeatNode" presStyleLbl="solidFgAcc1" presStyleIdx="3" presStyleCnt="5"/>
      <dgm:spPr/>
    </dgm:pt>
    <dgm:pt modelId="{A0F870F8-8B98-4C83-8018-F30E95F589F1}" type="pres">
      <dgm:prSet presAssocID="{F7ECEDFD-7FAA-4986-AF5C-CD1A8E4D7558}" presName="text_5" presStyleLbl="node1" presStyleIdx="4" presStyleCnt="5">
        <dgm:presLayoutVars>
          <dgm:bulletEnabled val="1"/>
        </dgm:presLayoutVars>
      </dgm:prSet>
      <dgm:spPr/>
    </dgm:pt>
    <dgm:pt modelId="{54AAC831-493F-45C2-91CF-122BAC125D6E}" type="pres">
      <dgm:prSet presAssocID="{F7ECEDFD-7FAA-4986-AF5C-CD1A8E4D7558}" presName="accent_5" presStyleCnt="0"/>
      <dgm:spPr/>
    </dgm:pt>
    <dgm:pt modelId="{773BA7AF-D361-41BC-9C6A-CBBB62EECFD8}" type="pres">
      <dgm:prSet presAssocID="{F7ECEDFD-7FAA-4986-AF5C-CD1A8E4D7558}" presName="accentRepeatNode" presStyleLbl="solidFgAcc1" presStyleIdx="4" presStyleCnt="5"/>
      <dgm:spPr/>
    </dgm:pt>
  </dgm:ptLst>
  <dgm:cxnLst>
    <dgm:cxn modelId="{5E088D02-C811-479E-BBDE-30991FE769C8}" type="presOf" srcId="{20DFE51D-CEAF-472F-BD7E-853C2F366DAE}" destId="{B8E29795-D6AD-4E72-AE92-6E00D6C942FD}" srcOrd="0" destOrd="0" presId="urn:microsoft.com/office/officeart/2008/layout/VerticalCurvedList"/>
    <dgm:cxn modelId="{19C0B912-BA97-49B7-B720-7BDE143608BD}" type="presOf" srcId="{725FFBE4-ED5E-450E-AAEC-7A41C9F04C27}" destId="{47AE9C34-C6A9-4987-8A16-65B29877AE34}" srcOrd="0" destOrd="0" presId="urn:microsoft.com/office/officeart/2008/layout/VerticalCurvedList"/>
    <dgm:cxn modelId="{7DE02C30-94B9-4CA0-98DC-C493B55573C3}" srcId="{20DFE51D-CEAF-472F-BD7E-853C2F366DAE}" destId="{1C7229C1-2E97-4834-A054-5DD6204C22D5}" srcOrd="2" destOrd="0" parTransId="{85CC50C3-533D-4607-A90B-CCF494B9710C}" sibTransId="{3B6DD46F-764B-4162-B55F-E1304DB0D51C}"/>
    <dgm:cxn modelId="{6F579560-2C91-410F-B335-28E989EBE865}" srcId="{20DFE51D-CEAF-472F-BD7E-853C2F366DAE}" destId="{6745358B-4D90-4159-AF28-37FA0773074B}" srcOrd="3" destOrd="0" parTransId="{F7CC3DEE-FCBA-455A-9083-759B675A3477}" sibTransId="{84F3B30E-2434-4AA5-921A-48688E2ACF14}"/>
    <dgm:cxn modelId="{F38DC669-6732-4CB9-B04E-38BA3613D524}" type="presOf" srcId="{71836F79-A502-4361-ABB3-339ED47F350A}" destId="{9C66DE95-5C1F-43F5-9242-AAB505620FE4}" srcOrd="0" destOrd="0" presId="urn:microsoft.com/office/officeart/2008/layout/VerticalCurvedList"/>
    <dgm:cxn modelId="{19E09152-C991-448A-821B-21BDE2AB93D9}" srcId="{20DFE51D-CEAF-472F-BD7E-853C2F366DAE}" destId="{725FFBE4-ED5E-450E-AAEC-7A41C9F04C27}" srcOrd="1" destOrd="0" parTransId="{3B8991A5-C1A4-412C-851F-4EA67860BCF4}" sibTransId="{50E35673-B552-4F4E-9B2E-5A64CA48CD5E}"/>
    <dgm:cxn modelId="{07D00287-0090-4185-81C0-8E208F08FD49}" type="presOf" srcId="{F7ECEDFD-7FAA-4986-AF5C-CD1A8E4D7558}" destId="{A0F870F8-8B98-4C83-8018-F30E95F589F1}" srcOrd="0" destOrd="0" presId="urn:microsoft.com/office/officeart/2008/layout/VerticalCurvedList"/>
    <dgm:cxn modelId="{53E955AC-07BA-4946-803A-1C20925D8B8D}" type="presOf" srcId="{54A01BCD-66CB-4384-9664-7BE76750589E}" destId="{1E6B7989-6C51-4046-B174-42C8FCBA5A29}" srcOrd="0" destOrd="0" presId="urn:microsoft.com/office/officeart/2008/layout/VerticalCurvedList"/>
    <dgm:cxn modelId="{031185CC-59D2-4ED4-81D8-5588F21FD3FF}" srcId="{20DFE51D-CEAF-472F-BD7E-853C2F366DAE}" destId="{F7ECEDFD-7FAA-4986-AF5C-CD1A8E4D7558}" srcOrd="4" destOrd="0" parTransId="{B39B6D40-DEC8-4969-81D5-4F10D6551B6A}" sibTransId="{FF15EFC2-2530-436C-AF51-9BEE420179C0}"/>
    <dgm:cxn modelId="{58B66AD1-29A7-4BFF-AB90-3794D87C31ED}" type="presOf" srcId="{6745358B-4D90-4159-AF28-37FA0773074B}" destId="{16DA95AB-2188-4066-BA83-12BD1D831243}" srcOrd="0" destOrd="0" presId="urn:microsoft.com/office/officeart/2008/layout/VerticalCurvedList"/>
    <dgm:cxn modelId="{E32606EB-7984-41A3-9805-864057EA3F19}" srcId="{20DFE51D-CEAF-472F-BD7E-853C2F366DAE}" destId="{54A01BCD-66CB-4384-9664-7BE76750589E}" srcOrd="0" destOrd="0" parTransId="{9E2CCB06-CE7F-48A1-9777-AA460DBDD01B}" sibTransId="{71836F79-A502-4361-ABB3-339ED47F350A}"/>
    <dgm:cxn modelId="{21E01EF0-0F21-4A5D-A6B0-513CF8E342ED}" type="presOf" srcId="{1C7229C1-2E97-4834-A054-5DD6204C22D5}" destId="{4021ED51-1165-4DAE-887F-E730941F5F33}" srcOrd="0" destOrd="0" presId="urn:microsoft.com/office/officeart/2008/layout/VerticalCurvedList"/>
    <dgm:cxn modelId="{DD71487B-5522-4101-BFF2-C384086A7AC3}" type="presParOf" srcId="{B8E29795-D6AD-4E72-AE92-6E00D6C942FD}" destId="{C386AB6D-66EB-48D1-8426-665256B67E1C}" srcOrd="0" destOrd="0" presId="urn:microsoft.com/office/officeart/2008/layout/VerticalCurvedList"/>
    <dgm:cxn modelId="{56F3E191-52D4-4FA7-B51C-6BC5365F2D98}" type="presParOf" srcId="{C386AB6D-66EB-48D1-8426-665256B67E1C}" destId="{DE81BFB6-CC8F-4C67-B2CE-89ABB4C3DBFE}" srcOrd="0" destOrd="0" presId="urn:microsoft.com/office/officeart/2008/layout/VerticalCurvedList"/>
    <dgm:cxn modelId="{981A5B40-8045-483F-A712-A0468AF9C54D}" type="presParOf" srcId="{DE81BFB6-CC8F-4C67-B2CE-89ABB4C3DBFE}" destId="{7739C26E-DBB7-466E-9999-81E74EF3637E}" srcOrd="0" destOrd="0" presId="urn:microsoft.com/office/officeart/2008/layout/VerticalCurvedList"/>
    <dgm:cxn modelId="{0C76AE4E-6734-419F-AF9C-3F7275DCD489}" type="presParOf" srcId="{DE81BFB6-CC8F-4C67-B2CE-89ABB4C3DBFE}" destId="{9C66DE95-5C1F-43F5-9242-AAB505620FE4}" srcOrd="1" destOrd="0" presId="urn:microsoft.com/office/officeart/2008/layout/VerticalCurvedList"/>
    <dgm:cxn modelId="{A4199784-F57F-4A1C-9A47-646377DE9826}" type="presParOf" srcId="{DE81BFB6-CC8F-4C67-B2CE-89ABB4C3DBFE}" destId="{99C3A28F-BB49-4C04-8239-EB7BE2628E38}" srcOrd="2" destOrd="0" presId="urn:microsoft.com/office/officeart/2008/layout/VerticalCurvedList"/>
    <dgm:cxn modelId="{B64BFF33-5366-4BA5-81EE-6C459C9986E9}" type="presParOf" srcId="{DE81BFB6-CC8F-4C67-B2CE-89ABB4C3DBFE}" destId="{8F6FA44D-8073-4DC2-B049-82D151B0C2C7}" srcOrd="3" destOrd="0" presId="urn:microsoft.com/office/officeart/2008/layout/VerticalCurvedList"/>
    <dgm:cxn modelId="{31785EEB-2A58-416A-82C4-CD5CD2A6ED6F}" type="presParOf" srcId="{C386AB6D-66EB-48D1-8426-665256B67E1C}" destId="{1E6B7989-6C51-4046-B174-42C8FCBA5A29}" srcOrd="1" destOrd="0" presId="urn:microsoft.com/office/officeart/2008/layout/VerticalCurvedList"/>
    <dgm:cxn modelId="{9E4D7076-091E-400E-B7D3-0F2A20220748}" type="presParOf" srcId="{C386AB6D-66EB-48D1-8426-665256B67E1C}" destId="{CA41AD75-E13C-4298-A952-43CDFE85186C}" srcOrd="2" destOrd="0" presId="urn:microsoft.com/office/officeart/2008/layout/VerticalCurvedList"/>
    <dgm:cxn modelId="{43FD7D45-767F-4D69-973B-4CD95869556C}" type="presParOf" srcId="{CA41AD75-E13C-4298-A952-43CDFE85186C}" destId="{1B83B035-2D53-470E-AEDD-73A253777812}" srcOrd="0" destOrd="0" presId="urn:microsoft.com/office/officeart/2008/layout/VerticalCurvedList"/>
    <dgm:cxn modelId="{4EE75482-568D-49A3-AB69-D2ECCFA497D2}" type="presParOf" srcId="{C386AB6D-66EB-48D1-8426-665256B67E1C}" destId="{47AE9C34-C6A9-4987-8A16-65B29877AE34}" srcOrd="3" destOrd="0" presId="urn:microsoft.com/office/officeart/2008/layout/VerticalCurvedList"/>
    <dgm:cxn modelId="{EF92EB20-4C21-418D-875F-419D10B2AAB5}" type="presParOf" srcId="{C386AB6D-66EB-48D1-8426-665256B67E1C}" destId="{AD0D9DB8-77B5-43F9-ACF1-7054DB0CC2E7}" srcOrd="4" destOrd="0" presId="urn:microsoft.com/office/officeart/2008/layout/VerticalCurvedList"/>
    <dgm:cxn modelId="{73298955-E20B-43B7-A3FD-EFF57B8AADCB}" type="presParOf" srcId="{AD0D9DB8-77B5-43F9-ACF1-7054DB0CC2E7}" destId="{8DC76BFB-2368-45D1-A4FC-C33015635D7B}" srcOrd="0" destOrd="0" presId="urn:microsoft.com/office/officeart/2008/layout/VerticalCurvedList"/>
    <dgm:cxn modelId="{4CD0DFF3-1319-4318-A89B-1CD4201F241C}" type="presParOf" srcId="{C386AB6D-66EB-48D1-8426-665256B67E1C}" destId="{4021ED51-1165-4DAE-887F-E730941F5F33}" srcOrd="5" destOrd="0" presId="urn:microsoft.com/office/officeart/2008/layout/VerticalCurvedList"/>
    <dgm:cxn modelId="{C8AB78A1-DF3D-4DC6-9B3A-F7EC803719FC}" type="presParOf" srcId="{C386AB6D-66EB-48D1-8426-665256B67E1C}" destId="{7DC8F587-300F-48C0-A89D-15A7BE7581C5}" srcOrd="6" destOrd="0" presId="urn:microsoft.com/office/officeart/2008/layout/VerticalCurvedList"/>
    <dgm:cxn modelId="{6E0432EC-5423-4B88-B514-778C99C8F757}" type="presParOf" srcId="{7DC8F587-300F-48C0-A89D-15A7BE7581C5}" destId="{93689D88-BF37-4C7A-B854-48778D3F44FF}" srcOrd="0" destOrd="0" presId="urn:microsoft.com/office/officeart/2008/layout/VerticalCurvedList"/>
    <dgm:cxn modelId="{BDBC097F-427E-4CFA-A1A1-082AA917F103}" type="presParOf" srcId="{C386AB6D-66EB-48D1-8426-665256B67E1C}" destId="{16DA95AB-2188-4066-BA83-12BD1D831243}" srcOrd="7" destOrd="0" presId="urn:microsoft.com/office/officeart/2008/layout/VerticalCurvedList"/>
    <dgm:cxn modelId="{24DFEFFB-AE9D-4191-A139-804C022DDA3A}" type="presParOf" srcId="{C386AB6D-66EB-48D1-8426-665256B67E1C}" destId="{CAC1EC50-47E5-4ABA-BAF4-E2C35D639078}" srcOrd="8" destOrd="0" presId="urn:microsoft.com/office/officeart/2008/layout/VerticalCurvedList"/>
    <dgm:cxn modelId="{9E9F80EE-4EC2-4F12-B003-E8B911655429}" type="presParOf" srcId="{CAC1EC50-47E5-4ABA-BAF4-E2C35D639078}" destId="{807A7A1F-C6E3-431E-B995-BD4F5E9F21EA}" srcOrd="0" destOrd="0" presId="urn:microsoft.com/office/officeart/2008/layout/VerticalCurvedList"/>
    <dgm:cxn modelId="{D6B2A666-448C-4EED-B55E-D23157F30586}" type="presParOf" srcId="{C386AB6D-66EB-48D1-8426-665256B67E1C}" destId="{A0F870F8-8B98-4C83-8018-F30E95F589F1}" srcOrd="9" destOrd="0" presId="urn:microsoft.com/office/officeart/2008/layout/VerticalCurvedList"/>
    <dgm:cxn modelId="{1859DE8F-CED6-4A08-91DD-096FB2969841}" type="presParOf" srcId="{C386AB6D-66EB-48D1-8426-665256B67E1C}" destId="{54AAC831-493F-45C2-91CF-122BAC125D6E}" srcOrd="10" destOrd="0" presId="urn:microsoft.com/office/officeart/2008/layout/VerticalCurvedList"/>
    <dgm:cxn modelId="{7F7EEDE5-080E-4FA7-A695-D81AA64B1CF3}" type="presParOf" srcId="{54AAC831-493F-45C2-91CF-122BAC125D6E}" destId="{773BA7AF-D361-41BC-9C6A-CBBB62EECFD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6C8BA-A8CA-4B41-AC2C-2594A74B562A}">
      <dsp:nvSpPr>
        <dsp:cNvPr id="0" name=""/>
        <dsp:cNvSpPr/>
      </dsp:nvSpPr>
      <dsp:spPr>
        <a:xfrm rot="5400000">
          <a:off x="391408" y="1051782"/>
          <a:ext cx="1645862" cy="198494"/>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86E846-F6AA-480F-A933-07834B35D284}">
      <dsp:nvSpPr>
        <dsp:cNvPr id="0" name=""/>
        <dsp:cNvSpPr/>
      </dsp:nvSpPr>
      <dsp:spPr>
        <a:xfrm>
          <a:off x="769109" y="39"/>
          <a:ext cx="2205498" cy="13232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Assess existing Plan</a:t>
          </a:r>
        </a:p>
      </dsp:txBody>
      <dsp:txXfrm>
        <a:off x="807867" y="38797"/>
        <a:ext cx="2127982" cy="1245783"/>
      </dsp:txXfrm>
    </dsp:sp>
    <dsp:sp modelId="{F2D580F7-770F-44DA-AD39-DE87F1FF4C56}">
      <dsp:nvSpPr>
        <dsp:cNvPr id="0" name=""/>
        <dsp:cNvSpPr/>
      </dsp:nvSpPr>
      <dsp:spPr>
        <a:xfrm rot="5400000">
          <a:off x="391408" y="2705906"/>
          <a:ext cx="1645862" cy="198494"/>
        </a:xfrm>
        <a:prstGeom prst="rect">
          <a:avLst/>
        </a:prstGeom>
        <a:solidFill>
          <a:schemeClr val="accent5">
            <a:hueOff val="-1018998"/>
            <a:satOff val="-106"/>
            <a:lumOff val="-27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68EDB6-CF9D-42E4-9DB5-FB1B66D36880}">
      <dsp:nvSpPr>
        <dsp:cNvPr id="0" name=""/>
        <dsp:cNvSpPr/>
      </dsp:nvSpPr>
      <dsp:spPr>
        <a:xfrm>
          <a:off x="769109" y="1654163"/>
          <a:ext cx="2205498" cy="1323299"/>
        </a:xfrm>
        <a:prstGeom prst="roundRect">
          <a:avLst>
            <a:gd name="adj" fmla="val 10000"/>
          </a:avLst>
        </a:prstGeom>
        <a:solidFill>
          <a:schemeClr val="accent5">
            <a:hueOff val="-891623"/>
            <a:satOff val="-93"/>
            <a:lumOff val="-2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Document groundwater conditions</a:t>
          </a:r>
        </a:p>
      </dsp:txBody>
      <dsp:txXfrm>
        <a:off x="807867" y="1692921"/>
        <a:ext cx="2127982" cy="1245783"/>
      </dsp:txXfrm>
    </dsp:sp>
    <dsp:sp modelId="{6794D71C-69BC-4CD4-ACED-D6FE2BE0933F}">
      <dsp:nvSpPr>
        <dsp:cNvPr id="0" name=""/>
        <dsp:cNvSpPr/>
      </dsp:nvSpPr>
      <dsp:spPr>
        <a:xfrm>
          <a:off x="1218470" y="3532968"/>
          <a:ext cx="2925051" cy="198494"/>
        </a:xfrm>
        <a:prstGeom prst="rect">
          <a:avLst/>
        </a:prstGeom>
        <a:solidFill>
          <a:schemeClr val="accent5">
            <a:hueOff val="-2037996"/>
            <a:satOff val="-212"/>
            <a:lumOff val="-54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EA3B5D-EADC-4CED-8844-1A377FD64ACF}">
      <dsp:nvSpPr>
        <dsp:cNvPr id="0" name=""/>
        <dsp:cNvSpPr/>
      </dsp:nvSpPr>
      <dsp:spPr>
        <a:xfrm>
          <a:off x="769109" y="3308287"/>
          <a:ext cx="2205498" cy="1323299"/>
        </a:xfrm>
        <a:prstGeom prst="roundRect">
          <a:avLst>
            <a:gd name="adj" fmla="val 10000"/>
          </a:avLst>
        </a:prstGeom>
        <a:solidFill>
          <a:schemeClr val="accent5">
            <a:hueOff val="-1783246"/>
            <a:satOff val="-186"/>
            <a:lumOff val="-47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Evaluate water demand and supply</a:t>
          </a:r>
        </a:p>
      </dsp:txBody>
      <dsp:txXfrm>
        <a:off x="807867" y="3347045"/>
        <a:ext cx="2127982" cy="1245783"/>
      </dsp:txXfrm>
    </dsp:sp>
    <dsp:sp modelId="{99E7CE73-6A18-4CFE-91C9-BAB9EF5A51F8}">
      <dsp:nvSpPr>
        <dsp:cNvPr id="0" name=""/>
        <dsp:cNvSpPr/>
      </dsp:nvSpPr>
      <dsp:spPr>
        <a:xfrm rot="16200000">
          <a:off x="3324721" y="2705906"/>
          <a:ext cx="1645862" cy="198494"/>
        </a:xfrm>
        <a:prstGeom prst="rect">
          <a:avLst/>
        </a:prstGeom>
        <a:solidFill>
          <a:schemeClr val="accent5">
            <a:hueOff val="-3056993"/>
            <a:satOff val="-318"/>
            <a:lumOff val="-81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0F18DF-DA4A-424E-954A-0D03A44D0F10}">
      <dsp:nvSpPr>
        <dsp:cNvPr id="0" name=""/>
        <dsp:cNvSpPr/>
      </dsp:nvSpPr>
      <dsp:spPr>
        <a:xfrm>
          <a:off x="3702422" y="3308287"/>
          <a:ext cx="2205498" cy="1323299"/>
        </a:xfrm>
        <a:prstGeom prst="roundRect">
          <a:avLst>
            <a:gd name="adj" fmla="val 10000"/>
          </a:avLst>
        </a:prstGeom>
        <a:solidFill>
          <a:schemeClr val="accent5">
            <a:hueOff val="-2674869"/>
            <a:satOff val="-278"/>
            <a:lumOff val="-71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Update numerical model</a:t>
          </a:r>
        </a:p>
      </dsp:txBody>
      <dsp:txXfrm>
        <a:off x="3741180" y="3347045"/>
        <a:ext cx="2127982" cy="1245783"/>
      </dsp:txXfrm>
    </dsp:sp>
    <dsp:sp modelId="{B5856920-0BD2-4ADA-8260-90D2F807EF3B}">
      <dsp:nvSpPr>
        <dsp:cNvPr id="0" name=""/>
        <dsp:cNvSpPr/>
      </dsp:nvSpPr>
      <dsp:spPr>
        <a:xfrm rot="16200000">
          <a:off x="3324721" y="1051782"/>
          <a:ext cx="1645862" cy="198494"/>
        </a:xfrm>
        <a:prstGeom prst="rect">
          <a:avLst/>
        </a:prstGeom>
        <a:solidFill>
          <a:schemeClr val="accent5">
            <a:hueOff val="-4075991"/>
            <a:satOff val="-424"/>
            <a:lumOff val="-108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B90077-51A8-49C2-B53F-005CFF6AE47E}">
      <dsp:nvSpPr>
        <dsp:cNvPr id="0" name=""/>
        <dsp:cNvSpPr/>
      </dsp:nvSpPr>
      <dsp:spPr>
        <a:xfrm>
          <a:off x="3702422" y="1654163"/>
          <a:ext cx="2205498" cy="1323299"/>
        </a:xfrm>
        <a:prstGeom prst="roundRect">
          <a:avLst>
            <a:gd name="adj" fmla="val 10000"/>
          </a:avLst>
        </a:prstGeom>
        <a:solidFill>
          <a:schemeClr val="accent5">
            <a:hueOff val="-3566492"/>
            <a:satOff val="-371"/>
            <a:lumOff val="-9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Consider emerging issues</a:t>
          </a:r>
        </a:p>
      </dsp:txBody>
      <dsp:txXfrm>
        <a:off x="3741180" y="1692921"/>
        <a:ext cx="2127982" cy="1245783"/>
      </dsp:txXfrm>
    </dsp:sp>
    <dsp:sp modelId="{94A3F93A-C5BC-4BA4-AFB1-6ADD17F199E8}">
      <dsp:nvSpPr>
        <dsp:cNvPr id="0" name=""/>
        <dsp:cNvSpPr/>
      </dsp:nvSpPr>
      <dsp:spPr>
        <a:xfrm>
          <a:off x="4151784" y="224720"/>
          <a:ext cx="2925051" cy="198494"/>
        </a:xfrm>
        <a:prstGeom prst="rect">
          <a:avLst/>
        </a:prstGeom>
        <a:solidFill>
          <a:schemeClr val="accent5">
            <a:hueOff val="-5094989"/>
            <a:satOff val="-530"/>
            <a:lumOff val="-1358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3DEE54-EBB3-49A9-AC83-04D92E7847CA}">
      <dsp:nvSpPr>
        <dsp:cNvPr id="0" name=""/>
        <dsp:cNvSpPr/>
      </dsp:nvSpPr>
      <dsp:spPr>
        <a:xfrm>
          <a:off x="3702422" y="39"/>
          <a:ext cx="2205498" cy="1323299"/>
        </a:xfrm>
        <a:prstGeom prst="roundRect">
          <a:avLst>
            <a:gd name="adj" fmla="val 10000"/>
          </a:avLst>
        </a:prstGeom>
        <a:solidFill>
          <a:schemeClr val="accent5">
            <a:hueOff val="-4458115"/>
            <a:satOff val="-464"/>
            <a:lumOff val="-118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Establish sustainability goals + criteria</a:t>
          </a:r>
        </a:p>
      </dsp:txBody>
      <dsp:txXfrm>
        <a:off x="3741180" y="38797"/>
        <a:ext cx="2127982" cy="1245783"/>
      </dsp:txXfrm>
    </dsp:sp>
    <dsp:sp modelId="{33933D23-3FB7-4830-9122-DD3C921A66B9}">
      <dsp:nvSpPr>
        <dsp:cNvPr id="0" name=""/>
        <dsp:cNvSpPr/>
      </dsp:nvSpPr>
      <dsp:spPr>
        <a:xfrm rot="5400000">
          <a:off x="6258035" y="1051782"/>
          <a:ext cx="1645862" cy="198494"/>
        </a:xfrm>
        <a:prstGeom prst="rect">
          <a:avLst/>
        </a:prstGeom>
        <a:solidFill>
          <a:schemeClr val="accent5">
            <a:hueOff val="-6113987"/>
            <a:satOff val="-636"/>
            <a:lumOff val="-163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894B44-D09F-480D-904E-EDAAA132B899}">
      <dsp:nvSpPr>
        <dsp:cNvPr id="0" name=""/>
        <dsp:cNvSpPr/>
      </dsp:nvSpPr>
      <dsp:spPr>
        <a:xfrm>
          <a:off x="6635736" y="39"/>
          <a:ext cx="2205498" cy="1323299"/>
        </a:xfrm>
        <a:prstGeom prst="roundRect">
          <a:avLst>
            <a:gd name="adj" fmla="val 10000"/>
          </a:avLst>
        </a:prstGeom>
        <a:solidFill>
          <a:schemeClr val="accent5">
            <a:hueOff val="-5349738"/>
            <a:satOff val="-557"/>
            <a:lumOff val="-14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Evaluate management actions</a:t>
          </a:r>
        </a:p>
      </dsp:txBody>
      <dsp:txXfrm>
        <a:off x="6674494" y="38797"/>
        <a:ext cx="2127982" cy="1245783"/>
      </dsp:txXfrm>
    </dsp:sp>
    <dsp:sp modelId="{A3C4D622-BEE1-45C6-9AC5-E9BEECF74A73}">
      <dsp:nvSpPr>
        <dsp:cNvPr id="0" name=""/>
        <dsp:cNvSpPr/>
      </dsp:nvSpPr>
      <dsp:spPr>
        <a:xfrm rot="5400000">
          <a:off x="6258035" y="2705906"/>
          <a:ext cx="1645862" cy="198494"/>
        </a:xfrm>
        <a:prstGeom prst="rect">
          <a:avLst/>
        </a:prstGeom>
        <a:solidFill>
          <a:schemeClr val="accent5">
            <a:hueOff val="-7132984"/>
            <a:satOff val="-742"/>
            <a:lumOff val="-190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4A3112-A746-40F0-8CFF-618472A4BD0F}">
      <dsp:nvSpPr>
        <dsp:cNvPr id="0" name=""/>
        <dsp:cNvSpPr/>
      </dsp:nvSpPr>
      <dsp:spPr>
        <a:xfrm>
          <a:off x="6635736" y="1654163"/>
          <a:ext cx="2205498" cy="1323299"/>
        </a:xfrm>
        <a:prstGeom prst="roundRect">
          <a:avLst>
            <a:gd name="adj" fmla="val 10000"/>
          </a:avLst>
        </a:prstGeom>
        <a:solidFill>
          <a:schemeClr val="accent5">
            <a:hueOff val="-6241361"/>
            <a:satOff val="-649"/>
            <a:lumOff val="-166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Assess monitoring programs</a:t>
          </a:r>
        </a:p>
      </dsp:txBody>
      <dsp:txXfrm>
        <a:off x="6674494" y="1692921"/>
        <a:ext cx="2127982" cy="1245783"/>
      </dsp:txXfrm>
    </dsp:sp>
    <dsp:sp modelId="{F3578D85-3B45-4C33-A63E-673D7D717F86}">
      <dsp:nvSpPr>
        <dsp:cNvPr id="0" name=""/>
        <dsp:cNvSpPr/>
      </dsp:nvSpPr>
      <dsp:spPr>
        <a:xfrm>
          <a:off x="6635736" y="3308287"/>
          <a:ext cx="2205498" cy="1323299"/>
        </a:xfrm>
        <a:prstGeom prst="roundRect">
          <a:avLst>
            <a:gd name="adj" fmla="val 10000"/>
          </a:avLst>
        </a:prstGeom>
        <a:solidFill>
          <a:schemeClr val="accent5">
            <a:hueOff val="-7132984"/>
            <a:satOff val="-742"/>
            <a:lumOff val="-19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Update implementation plan</a:t>
          </a:r>
        </a:p>
      </dsp:txBody>
      <dsp:txXfrm>
        <a:off x="6674494" y="3347045"/>
        <a:ext cx="2127982" cy="1245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ADAD1-30C7-4BC7-B37F-D15B8BF6DB12}">
      <dsp:nvSpPr>
        <dsp:cNvPr id="0" name=""/>
        <dsp:cNvSpPr/>
      </dsp:nvSpPr>
      <dsp:spPr>
        <a:xfrm>
          <a:off x="5520" y="60258"/>
          <a:ext cx="2116055" cy="84642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n-lt"/>
            </a:rPr>
            <a:t>Water Conservation</a:t>
          </a:r>
        </a:p>
      </dsp:txBody>
      <dsp:txXfrm>
        <a:off x="5520" y="60258"/>
        <a:ext cx="2116055" cy="846422"/>
      </dsp:txXfrm>
    </dsp:sp>
    <dsp:sp modelId="{B68F517D-5F87-4916-A181-D80EB1C1AAFF}">
      <dsp:nvSpPr>
        <dsp:cNvPr id="0" name=""/>
        <dsp:cNvSpPr/>
      </dsp:nvSpPr>
      <dsp:spPr>
        <a:xfrm>
          <a:off x="5520" y="906680"/>
          <a:ext cx="2116055" cy="419298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latin typeface="+mn-lt"/>
            </a:rPr>
            <a:t>Conservation Programs and State Regulations</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kern="1200" dirty="0">
              <a:solidFill>
                <a:schemeClr val="bg1"/>
              </a:solidFill>
              <a:latin typeface="+mn-lt"/>
            </a:rPr>
            <a:t>Urban</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kern="1200" dirty="0">
              <a:solidFill>
                <a:schemeClr val="bg1"/>
              </a:solidFill>
              <a:latin typeface="+mn-lt"/>
            </a:rPr>
            <a:t>Agricultural</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kern="1200" dirty="0">
              <a:solidFill>
                <a:schemeClr val="bg1"/>
              </a:solidFill>
              <a:latin typeface="+mn-lt"/>
            </a:rPr>
            <a:t>Golf</a:t>
          </a:r>
        </a:p>
      </dsp:txBody>
      <dsp:txXfrm>
        <a:off x="5520" y="906680"/>
        <a:ext cx="2116055" cy="4192987"/>
      </dsp:txXfrm>
    </dsp:sp>
    <dsp:sp modelId="{908917FD-8DF5-44EF-9D98-DBDB219443AB}">
      <dsp:nvSpPr>
        <dsp:cNvPr id="0" name=""/>
        <dsp:cNvSpPr/>
      </dsp:nvSpPr>
      <dsp:spPr>
        <a:xfrm>
          <a:off x="2417823" y="60258"/>
          <a:ext cx="2116055" cy="846422"/>
        </a:xfrm>
        <a:prstGeom prst="rect">
          <a:avLst/>
        </a:prstGeom>
        <a:solidFill>
          <a:schemeClr val="accent5">
            <a:hueOff val="-1783246"/>
            <a:satOff val="-186"/>
            <a:lumOff val="-4755"/>
            <a:alphaOff val="0"/>
          </a:schemeClr>
        </a:solidFill>
        <a:ln w="12700" cap="flat" cmpd="sng" algn="ctr">
          <a:solidFill>
            <a:schemeClr val="accent5">
              <a:hueOff val="-1783246"/>
              <a:satOff val="-186"/>
              <a:lumOff val="-47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n-lt"/>
            </a:rPr>
            <a:t>Water Supply Development</a:t>
          </a:r>
        </a:p>
      </dsp:txBody>
      <dsp:txXfrm>
        <a:off x="2417823" y="60258"/>
        <a:ext cx="2116055" cy="846422"/>
      </dsp:txXfrm>
    </dsp:sp>
    <dsp:sp modelId="{D4D7E35D-F76D-4A35-93E1-D0269F6919EF}">
      <dsp:nvSpPr>
        <dsp:cNvPr id="0" name=""/>
        <dsp:cNvSpPr/>
      </dsp:nvSpPr>
      <dsp:spPr>
        <a:xfrm>
          <a:off x="2417823" y="906680"/>
          <a:ext cx="2116055" cy="4192987"/>
        </a:xfrm>
        <a:prstGeom prst="rect">
          <a:avLst/>
        </a:prstGeom>
        <a:solidFill>
          <a:schemeClr val="accent5">
            <a:tint val="40000"/>
            <a:alpha val="90000"/>
            <a:hueOff val="-1717565"/>
            <a:satOff val="-1825"/>
            <a:lumOff val="-1055"/>
            <a:alphaOff val="0"/>
          </a:schemeClr>
        </a:solidFill>
        <a:ln w="12700" cap="flat" cmpd="sng" algn="ctr">
          <a:solidFill>
            <a:schemeClr val="accent5">
              <a:tint val="40000"/>
              <a:alpha val="90000"/>
              <a:hueOff val="-1717565"/>
              <a:satOff val="-1825"/>
              <a:lumOff val="-10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Surface Water Diversions</a:t>
          </a:r>
        </a:p>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Stormwater Capture</a:t>
          </a:r>
        </a:p>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WRP-4 RW Expansion</a:t>
          </a:r>
        </a:p>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EVRA Potable Reuse </a:t>
          </a:r>
        </a:p>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Delta Conveyance Facility</a:t>
          </a:r>
        </a:p>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Lake Perris Seepage</a:t>
          </a:r>
        </a:p>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Sites Reservoir</a:t>
          </a:r>
        </a:p>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Supplemental Water Supplies</a:t>
          </a:r>
        </a:p>
      </dsp:txBody>
      <dsp:txXfrm>
        <a:off x="2417823" y="906680"/>
        <a:ext cx="2116055" cy="4192987"/>
      </dsp:txXfrm>
    </dsp:sp>
    <dsp:sp modelId="{64BE2437-5921-4352-A415-C742F087891E}">
      <dsp:nvSpPr>
        <dsp:cNvPr id="0" name=""/>
        <dsp:cNvSpPr/>
      </dsp:nvSpPr>
      <dsp:spPr>
        <a:xfrm>
          <a:off x="4830125" y="60258"/>
          <a:ext cx="2116055" cy="846422"/>
        </a:xfrm>
        <a:prstGeom prst="rect">
          <a:avLst/>
        </a:prstGeom>
        <a:solidFill>
          <a:schemeClr val="accent5">
            <a:hueOff val="-3566492"/>
            <a:satOff val="-371"/>
            <a:lumOff val="-9509"/>
            <a:alphaOff val="0"/>
          </a:schemeClr>
        </a:solidFill>
        <a:ln w="12700" cap="flat" cmpd="sng" algn="ctr">
          <a:solidFill>
            <a:schemeClr val="accent5">
              <a:hueOff val="-3566492"/>
              <a:satOff val="-371"/>
              <a:lumOff val="-95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n-lt"/>
            </a:rPr>
            <a:t>Source Substitution &amp; Replenishment</a:t>
          </a:r>
        </a:p>
      </dsp:txBody>
      <dsp:txXfrm>
        <a:off x="4830125" y="60258"/>
        <a:ext cx="2116055" cy="846422"/>
      </dsp:txXfrm>
    </dsp:sp>
    <dsp:sp modelId="{406587E4-C0CA-408B-A4AE-C605CA28AF5D}">
      <dsp:nvSpPr>
        <dsp:cNvPr id="0" name=""/>
        <dsp:cNvSpPr/>
      </dsp:nvSpPr>
      <dsp:spPr>
        <a:xfrm>
          <a:off x="4830125" y="906680"/>
          <a:ext cx="2116055" cy="4192987"/>
        </a:xfrm>
        <a:prstGeom prst="rect">
          <a:avLst/>
        </a:prstGeom>
        <a:solidFill>
          <a:schemeClr val="accent5">
            <a:tint val="40000"/>
            <a:alpha val="90000"/>
            <a:hueOff val="-3435130"/>
            <a:satOff val="-3650"/>
            <a:lumOff val="-2110"/>
            <a:alphaOff val="0"/>
          </a:schemeClr>
        </a:solidFill>
        <a:ln w="12700" cap="flat" cmpd="sng" algn="ctr">
          <a:solidFill>
            <a:schemeClr val="accent5">
              <a:tint val="40000"/>
              <a:alpha val="90000"/>
              <a:hueOff val="-3435130"/>
              <a:satOff val="-3650"/>
              <a:lumOff val="-21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MVP Expansion</a:t>
          </a:r>
          <a:endParaRPr lang="en-US" sz="1600" kern="1200" dirty="0">
            <a:solidFill>
              <a:schemeClr val="bg1"/>
            </a:solidFill>
            <a:latin typeface="+mn-lt"/>
          </a:endParaRPr>
        </a:p>
        <a:p>
          <a:pPr marL="171450" lvl="1" indent="-171450" algn="l" defTabSz="711200">
            <a:lnSpc>
              <a:spcPct val="90000"/>
            </a:lnSpc>
            <a:spcBef>
              <a:spcPct val="0"/>
            </a:spcBef>
            <a:spcAft>
              <a:spcPct val="15000"/>
            </a:spcAft>
            <a:buChar char="•"/>
          </a:pPr>
          <a:r>
            <a:rPr lang="en-US" sz="1600" b="0" kern="1200" dirty="0">
              <a:solidFill>
                <a:schemeClr val="bg1"/>
              </a:solidFill>
              <a:latin typeface="+mn-lt"/>
            </a:rPr>
            <a:t>Oasis Distribution System</a:t>
          </a:r>
          <a:endParaRPr lang="en-US" sz="1600" kern="1200" dirty="0">
            <a:solidFill>
              <a:schemeClr val="bg1"/>
            </a:solidFill>
            <a:latin typeface="+mn-lt"/>
          </a:endParaRP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East Golf Expansion</a:t>
          </a:r>
        </a:p>
        <a:p>
          <a:pPr marL="171450" lvl="1" indent="-171450" algn="l" defTabSz="711200">
            <a:lnSpc>
              <a:spcPct val="90000"/>
            </a:lnSpc>
            <a:spcBef>
              <a:spcPct val="0"/>
            </a:spcBef>
            <a:spcAft>
              <a:spcPct val="15000"/>
            </a:spcAft>
            <a:buChar char="•"/>
          </a:pPr>
          <a:r>
            <a:rPr lang="en-US" sz="1600" kern="1200" dirty="0">
              <a:solidFill>
                <a:schemeClr val="bg1"/>
              </a:solidFill>
              <a:latin typeface="+mn-lt"/>
              <a:ea typeface="+mn-ea"/>
              <a:cs typeface="+mn-cs"/>
            </a:rPr>
            <a:t>Increased RW Deliveries</a:t>
          </a:r>
          <a:endParaRPr lang="en-US" sz="1600" b="0" kern="1200" dirty="0">
            <a:solidFill>
              <a:schemeClr val="bg1"/>
            </a:solidFill>
            <a:latin typeface="+mn-lt"/>
          </a:endParaRPr>
        </a:p>
        <a:p>
          <a:pPr marL="342900" lvl="2" indent="-171450" algn="l" defTabSz="711200">
            <a:lnSpc>
              <a:spcPct val="90000"/>
            </a:lnSpc>
            <a:spcBef>
              <a:spcPct val="0"/>
            </a:spcBef>
            <a:spcAft>
              <a:spcPct val="15000"/>
            </a:spcAft>
            <a:buFont typeface="Courier New" panose="02070309020205020404" pitchFamily="49" charset="0"/>
            <a:buChar char="o"/>
          </a:pPr>
          <a:r>
            <a:rPr lang="en-US" sz="1600" i="0" kern="1200" dirty="0">
              <a:solidFill>
                <a:schemeClr val="bg1"/>
              </a:solidFill>
              <a:latin typeface="+mn-lt"/>
              <a:ea typeface="+mn-ea"/>
              <a:cs typeface="+mn-cs"/>
            </a:rPr>
            <a:t>WRP-7</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i="0" kern="1200" dirty="0">
              <a:solidFill>
                <a:schemeClr val="bg1"/>
              </a:solidFill>
              <a:latin typeface="+mn-lt"/>
              <a:ea typeface="+mn-ea"/>
              <a:cs typeface="+mn-cs"/>
            </a:rPr>
            <a:t>WRP-10</a:t>
          </a: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TEL-GRF Expansion</a:t>
          </a: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PD-GRF Expansion</a:t>
          </a: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Continued WWR-GRF Recharge</a:t>
          </a:r>
        </a:p>
      </dsp:txBody>
      <dsp:txXfrm>
        <a:off x="4830125" y="906680"/>
        <a:ext cx="2116055" cy="4192987"/>
      </dsp:txXfrm>
    </dsp:sp>
    <dsp:sp modelId="{22C850BB-1CA4-474D-8643-E1047091B1C5}">
      <dsp:nvSpPr>
        <dsp:cNvPr id="0" name=""/>
        <dsp:cNvSpPr/>
      </dsp:nvSpPr>
      <dsp:spPr>
        <a:xfrm>
          <a:off x="7242428" y="60258"/>
          <a:ext cx="2116055" cy="846422"/>
        </a:xfrm>
        <a:prstGeom prst="rect">
          <a:avLst/>
        </a:prstGeom>
        <a:solidFill>
          <a:schemeClr val="accent5">
            <a:hueOff val="-5349738"/>
            <a:satOff val="-557"/>
            <a:lumOff val="-14264"/>
            <a:alphaOff val="0"/>
          </a:schemeClr>
        </a:solidFill>
        <a:ln w="12700" cap="flat" cmpd="sng" algn="ctr">
          <a:solidFill>
            <a:schemeClr val="accent5">
              <a:hueOff val="-5349738"/>
              <a:satOff val="-557"/>
              <a:lumOff val="-142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n-lt"/>
            </a:rPr>
            <a:t>Water Quality Improvement</a:t>
          </a:r>
        </a:p>
      </dsp:txBody>
      <dsp:txXfrm>
        <a:off x="7242428" y="60258"/>
        <a:ext cx="2116055" cy="846422"/>
      </dsp:txXfrm>
    </dsp:sp>
    <dsp:sp modelId="{2C9624EB-9C2B-4CB5-BF8A-913D34C4232A}">
      <dsp:nvSpPr>
        <dsp:cNvPr id="0" name=""/>
        <dsp:cNvSpPr/>
      </dsp:nvSpPr>
      <dsp:spPr>
        <a:xfrm>
          <a:off x="7242428" y="906680"/>
          <a:ext cx="2116055" cy="4192987"/>
        </a:xfrm>
        <a:prstGeom prst="rect">
          <a:avLst/>
        </a:prstGeom>
        <a:solidFill>
          <a:schemeClr val="accent5">
            <a:tint val="40000"/>
            <a:alpha val="90000"/>
            <a:hueOff val="-5152695"/>
            <a:satOff val="-5475"/>
            <a:lumOff val="-3164"/>
            <a:alphaOff val="0"/>
          </a:schemeClr>
        </a:solidFill>
        <a:ln w="12700" cap="flat" cmpd="sng" algn="ctr">
          <a:solidFill>
            <a:schemeClr val="accent5">
              <a:tint val="40000"/>
              <a:alpha val="90000"/>
              <a:hueOff val="-5152695"/>
              <a:satOff val="-5475"/>
              <a:lumOff val="-31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latin typeface="+mn-lt"/>
            </a:rPr>
            <a:t>Implement SNMP</a:t>
          </a: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Recharge Water Quality Improvement</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i="0" kern="1200" dirty="0">
              <a:solidFill>
                <a:schemeClr val="bg1"/>
              </a:solidFill>
              <a:latin typeface="+mn-lt"/>
            </a:rPr>
            <a:t>Colorado River Salinity Forum</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i="0" kern="1200" dirty="0">
              <a:solidFill>
                <a:schemeClr val="bg1"/>
              </a:solidFill>
              <a:latin typeface="+mn-lt"/>
            </a:rPr>
            <a:t>Continue Evaluating: CR Treatment and SWP Importation</a:t>
          </a:r>
        </a:p>
        <a:p>
          <a:pPr marL="171450" lvl="1" indent="-171450" algn="l" defTabSz="711200">
            <a:lnSpc>
              <a:spcPct val="90000"/>
            </a:lnSpc>
            <a:spcBef>
              <a:spcPct val="0"/>
            </a:spcBef>
            <a:spcAft>
              <a:spcPct val="15000"/>
            </a:spcAft>
            <a:buFont typeface="Arial" panose="020B0604020202020204" pitchFamily="34" charset="0"/>
            <a:buChar char="•"/>
          </a:pPr>
          <a:r>
            <a:rPr lang="en-US" sz="1600" i="0" kern="1200" dirty="0">
              <a:solidFill>
                <a:schemeClr val="bg1"/>
              </a:solidFill>
              <a:latin typeface="+mn-lt"/>
            </a:rPr>
            <a:t>Groundwater Treatment</a:t>
          </a:r>
        </a:p>
        <a:p>
          <a:pPr marL="171450" lvl="1" indent="-171450" algn="l" defTabSz="711200">
            <a:lnSpc>
              <a:spcPct val="90000"/>
            </a:lnSpc>
            <a:spcBef>
              <a:spcPct val="0"/>
            </a:spcBef>
            <a:spcAft>
              <a:spcPct val="15000"/>
            </a:spcAft>
            <a:buFont typeface="Arial" panose="020B0604020202020204" pitchFamily="34" charset="0"/>
            <a:buChar char="•"/>
          </a:pPr>
          <a:r>
            <a:rPr lang="en-US" sz="1600" i="0" kern="1200" dirty="0">
              <a:solidFill>
                <a:schemeClr val="bg1"/>
              </a:solidFill>
              <a:latin typeface="+mn-lt"/>
            </a:rPr>
            <a:t>Domestic Water </a:t>
          </a:r>
          <a:br>
            <a:rPr lang="en-US" sz="1600" i="0" kern="1200" dirty="0">
              <a:solidFill>
                <a:schemeClr val="bg1"/>
              </a:solidFill>
              <a:latin typeface="+mn-lt"/>
            </a:rPr>
          </a:br>
          <a:r>
            <a:rPr lang="en-US" sz="1600" i="0" kern="1200" dirty="0">
              <a:solidFill>
                <a:schemeClr val="bg1"/>
              </a:solidFill>
              <a:latin typeface="+mn-lt"/>
            </a:rPr>
            <a:t>&amp; Sewer Consolidations</a:t>
          </a:r>
        </a:p>
      </dsp:txBody>
      <dsp:txXfrm>
        <a:off x="7242428" y="906680"/>
        <a:ext cx="2116055" cy="4192987"/>
      </dsp:txXfrm>
    </dsp:sp>
    <dsp:sp modelId="{F02A3E16-9307-4E90-9D05-DAB269F536C9}">
      <dsp:nvSpPr>
        <dsp:cNvPr id="0" name=""/>
        <dsp:cNvSpPr/>
      </dsp:nvSpPr>
      <dsp:spPr>
        <a:xfrm>
          <a:off x="9654731" y="60258"/>
          <a:ext cx="2116055" cy="846422"/>
        </a:xfrm>
        <a:prstGeom prst="rect">
          <a:avLst/>
        </a:prstGeom>
        <a:solidFill>
          <a:schemeClr val="accent5">
            <a:hueOff val="-7132984"/>
            <a:satOff val="-742"/>
            <a:lumOff val="-19019"/>
            <a:alphaOff val="0"/>
          </a:schemeClr>
        </a:solidFill>
        <a:ln w="12700" cap="flat" cmpd="sng" algn="ctr">
          <a:solidFill>
            <a:schemeClr val="accent5">
              <a:hueOff val="-7132984"/>
              <a:satOff val="-742"/>
              <a:lumOff val="-190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n-lt"/>
            </a:rPr>
            <a:t>Other Studies &amp; Programs</a:t>
          </a:r>
        </a:p>
      </dsp:txBody>
      <dsp:txXfrm>
        <a:off x="9654731" y="60258"/>
        <a:ext cx="2116055" cy="846422"/>
      </dsp:txXfrm>
    </dsp:sp>
    <dsp:sp modelId="{BFA9E411-0DE7-4356-813D-C4968E37D181}">
      <dsp:nvSpPr>
        <dsp:cNvPr id="0" name=""/>
        <dsp:cNvSpPr/>
      </dsp:nvSpPr>
      <dsp:spPr>
        <a:xfrm>
          <a:off x="9654731" y="906680"/>
          <a:ext cx="2116055" cy="4192987"/>
        </a:xfrm>
        <a:prstGeom prst="rect">
          <a:avLst/>
        </a:prstGeom>
        <a:solidFill>
          <a:schemeClr val="accent5">
            <a:tint val="40000"/>
            <a:alpha val="90000"/>
            <a:hueOff val="-6870260"/>
            <a:satOff val="-7300"/>
            <a:lumOff val="-4219"/>
            <a:alphaOff val="0"/>
          </a:schemeClr>
        </a:solidFill>
        <a:ln w="12700" cap="flat" cmpd="sng" algn="ctr">
          <a:solidFill>
            <a:schemeClr val="accent5">
              <a:tint val="40000"/>
              <a:alpha val="90000"/>
              <a:hueOff val="-6870260"/>
              <a:satOff val="-7300"/>
              <a:lumOff val="-42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latin typeface="+mn-lt"/>
            </a:rPr>
            <a:t>Monitoring &amp; Reporting</a:t>
          </a: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Further GDEs Analysis</a:t>
          </a: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Well Construction/ Abandonment</a:t>
          </a: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Drainage Control</a:t>
          </a:r>
        </a:p>
        <a:p>
          <a:pPr marL="171450" lvl="1" indent="-171450" algn="l" defTabSz="711200">
            <a:lnSpc>
              <a:spcPct val="90000"/>
            </a:lnSpc>
            <a:spcBef>
              <a:spcPct val="0"/>
            </a:spcBef>
            <a:spcAft>
              <a:spcPct val="15000"/>
            </a:spcAft>
            <a:buChar char="•"/>
          </a:pPr>
          <a:r>
            <a:rPr lang="en-US" sz="1600" kern="1200" dirty="0">
              <a:solidFill>
                <a:schemeClr val="bg1"/>
              </a:solidFill>
              <a:latin typeface="+mn-lt"/>
            </a:rPr>
            <a:t>Flood Control</a:t>
          </a:r>
        </a:p>
      </dsp:txBody>
      <dsp:txXfrm>
        <a:off x="9654731" y="906680"/>
        <a:ext cx="2116055" cy="4192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6DE95-5C1F-43F5-9242-AAB505620FE4}">
      <dsp:nvSpPr>
        <dsp:cNvPr id="0" name=""/>
        <dsp:cNvSpPr/>
      </dsp:nvSpPr>
      <dsp:spPr>
        <a:xfrm>
          <a:off x="-5650219" y="-864930"/>
          <a:ext cx="6727129" cy="6727129"/>
        </a:xfrm>
        <a:prstGeom prst="blockArc">
          <a:avLst>
            <a:gd name="adj1" fmla="val 18900000"/>
            <a:gd name="adj2" fmla="val 2700000"/>
            <a:gd name="adj3" fmla="val 32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7989-6C51-4046-B174-42C8FCBA5A29}">
      <dsp:nvSpPr>
        <dsp:cNvPr id="0" name=""/>
        <dsp:cNvSpPr/>
      </dsp:nvSpPr>
      <dsp:spPr>
        <a:xfrm>
          <a:off x="470777" y="312229"/>
          <a:ext cx="6478163" cy="6248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No Project</a:t>
          </a:r>
        </a:p>
      </dsp:txBody>
      <dsp:txXfrm>
        <a:off x="470777" y="312229"/>
        <a:ext cx="6478163" cy="624858"/>
      </dsp:txXfrm>
    </dsp:sp>
    <dsp:sp modelId="{1B83B035-2D53-470E-AEDD-73A253777812}">
      <dsp:nvSpPr>
        <dsp:cNvPr id="0" name=""/>
        <dsp:cNvSpPr/>
      </dsp:nvSpPr>
      <dsp:spPr>
        <a:xfrm>
          <a:off x="80241" y="234122"/>
          <a:ext cx="781073" cy="78107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AE9C34-C6A9-4987-8A16-65B29877AE34}">
      <dsp:nvSpPr>
        <dsp:cNvPr id="0" name=""/>
        <dsp:cNvSpPr/>
      </dsp:nvSpPr>
      <dsp:spPr>
        <a:xfrm>
          <a:off x="918533" y="1249217"/>
          <a:ext cx="6030408" cy="624858"/>
        </a:xfrm>
        <a:prstGeom prst="rect">
          <a:avLst/>
        </a:prstGeom>
        <a:solidFill>
          <a:schemeClr val="accent4">
            <a:hueOff val="2888951"/>
            <a:satOff val="-3317"/>
            <a:lumOff val="-2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Baseline</a:t>
          </a:r>
        </a:p>
      </dsp:txBody>
      <dsp:txXfrm>
        <a:off x="918533" y="1249217"/>
        <a:ext cx="6030408" cy="624858"/>
      </dsp:txXfrm>
    </dsp:sp>
    <dsp:sp modelId="{8DC76BFB-2368-45D1-A4FC-C33015635D7B}">
      <dsp:nvSpPr>
        <dsp:cNvPr id="0" name=""/>
        <dsp:cNvSpPr/>
      </dsp:nvSpPr>
      <dsp:spPr>
        <a:xfrm>
          <a:off x="527996" y="1171109"/>
          <a:ext cx="781073" cy="781073"/>
        </a:xfrm>
        <a:prstGeom prst="ellipse">
          <a:avLst/>
        </a:prstGeom>
        <a:solidFill>
          <a:schemeClr val="lt1">
            <a:hueOff val="0"/>
            <a:satOff val="0"/>
            <a:lumOff val="0"/>
            <a:alphaOff val="0"/>
          </a:schemeClr>
        </a:solidFill>
        <a:ln w="12700" cap="flat" cmpd="sng" algn="ctr">
          <a:solidFill>
            <a:schemeClr val="accent4">
              <a:hueOff val="2888951"/>
              <a:satOff val="-3317"/>
              <a:lumOff val="-24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21ED51-1165-4DAE-887F-E730941F5F33}">
      <dsp:nvSpPr>
        <dsp:cNvPr id="0" name=""/>
        <dsp:cNvSpPr/>
      </dsp:nvSpPr>
      <dsp:spPr>
        <a:xfrm>
          <a:off x="1055958" y="2186205"/>
          <a:ext cx="5892983" cy="624858"/>
        </a:xfrm>
        <a:prstGeom prst="rect">
          <a:avLst/>
        </a:prstGeom>
        <a:solidFill>
          <a:schemeClr val="accent4">
            <a:hueOff val="5777902"/>
            <a:satOff val="-6633"/>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Future Projects</a:t>
          </a:r>
        </a:p>
      </dsp:txBody>
      <dsp:txXfrm>
        <a:off x="1055958" y="2186205"/>
        <a:ext cx="5892983" cy="624858"/>
      </dsp:txXfrm>
    </dsp:sp>
    <dsp:sp modelId="{93689D88-BF37-4C7A-B854-48778D3F44FF}">
      <dsp:nvSpPr>
        <dsp:cNvPr id="0" name=""/>
        <dsp:cNvSpPr/>
      </dsp:nvSpPr>
      <dsp:spPr>
        <a:xfrm>
          <a:off x="665421" y="2108097"/>
          <a:ext cx="781073" cy="781073"/>
        </a:xfrm>
        <a:prstGeom prst="ellipse">
          <a:avLst/>
        </a:prstGeom>
        <a:solidFill>
          <a:schemeClr val="lt1">
            <a:hueOff val="0"/>
            <a:satOff val="0"/>
            <a:lumOff val="0"/>
            <a:alphaOff val="0"/>
          </a:schemeClr>
        </a:solidFill>
        <a:ln w="12700" cap="flat" cmpd="sng" algn="ctr">
          <a:solidFill>
            <a:schemeClr val="accent4">
              <a:hueOff val="5777902"/>
              <a:satOff val="-6633"/>
              <a:lumOff val="-4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A95AB-2188-4066-BA83-12BD1D831243}">
      <dsp:nvSpPr>
        <dsp:cNvPr id="0" name=""/>
        <dsp:cNvSpPr/>
      </dsp:nvSpPr>
      <dsp:spPr>
        <a:xfrm>
          <a:off x="918533" y="3123193"/>
          <a:ext cx="6030408" cy="624858"/>
        </a:xfrm>
        <a:prstGeom prst="rect">
          <a:avLst/>
        </a:prstGeom>
        <a:solidFill>
          <a:schemeClr val="accent4">
            <a:hueOff val="8666853"/>
            <a:satOff val="-9950"/>
            <a:lumOff val="-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Future Projects w/Climate Change</a:t>
          </a:r>
        </a:p>
      </dsp:txBody>
      <dsp:txXfrm>
        <a:off x="918533" y="3123193"/>
        <a:ext cx="6030408" cy="624858"/>
      </dsp:txXfrm>
    </dsp:sp>
    <dsp:sp modelId="{807A7A1F-C6E3-431E-B995-BD4F5E9F21EA}">
      <dsp:nvSpPr>
        <dsp:cNvPr id="0" name=""/>
        <dsp:cNvSpPr/>
      </dsp:nvSpPr>
      <dsp:spPr>
        <a:xfrm>
          <a:off x="527996" y="3045085"/>
          <a:ext cx="781073" cy="781073"/>
        </a:xfrm>
        <a:prstGeom prst="ellipse">
          <a:avLst/>
        </a:prstGeom>
        <a:solidFill>
          <a:schemeClr val="lt1">
            <a:hueOff val="0"/>
            <a:satOff val="0"/>
            <a:lumOff val="0"/>
            <a:alphaOff val="0"/>
          </a:schemeClr>
        </a:solidFill>
        <a:ln w="12700" cap="flat" cmpd="sng" algn="ctr">
          <a:solidFill>
            <a:schemeClr val="accent4">
              <a:hueOff val="8666853"/>
              <a:satOff val="-9950"/>
              <a:lumOff val="-7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870F8-8B98-4C83-8018-F30E95F589F1}">
      <dsp:nvSpPr>
        <dsp:cNvPr id="0" name=""/>
        <dsp:cNvSpPr/>
      </dsp:nvSpPr>
      <dsp:spPr>
        <a:xfrm>
          <a:off x="470777" y="4060181"/>
          <a:ext cx="6478163" cy="624858"/>
        </a:xfrm>
        <a:prstGeom prst="rect">
          <a:avLst/>
        </a:prstGeom>
        <a:solidFill>
          <a:schemeClr val="accent4">
            <a:hueOff val="11555804"/>
            <a:satOff val="-13266"/>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Future Projects w/Drought</a:t>
          </a:r>
        </a:p>
      </dsp:txBody>
      <dsp:txXfrm>
        <a:off x="470777" y="4060181"/>
        <a:ext cx="6478163" cy="624858"/>
      </dsp:txXfrm>
    </dsp:sp>
    <dsp:sp modelId="{773BA7AF-D361-41BC-9C6A-CBBB62EECFD8}">
      <dsp:nvSpPr>
        <dsp:cNvPr id="0" name=""/>
        <dsp:cNvSpPr/>
      </dsp:nvSpPr>
      <dsp:spPr>
        <a:xfrm>
          <a:off x="80241" y="3982073"/>
          <a:ext cx="781073" cy="781073"/>
        </a:xfrm>
        <a:prstGeom prst="ellipse">
          <a:avLst/>
        </a:prstGeom>
        <a:solidFill>
          <a:schemeClr val="lt1">
            <a:hueOff val="0"/>
            <a:satOff val="0"/>
            <a:lumOff val="0"/>
            <a:alphaOff val="0"/>
          </a:schemeClr>
        </a:solidFill>
        <a:ln w="12700" cap="flat" cmpd="sng" algn="ctr">
          <a:solidFill>
            <a:schemeClr val="accent4">
              <a:hueOff val="11555804"/>
              <a:satOff val="-13266"/>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6DE95-5C1F-43F5-9242-AAB505620FE4}">
      <dsp:nvSpPr>
        <dsp:cNvPr id="0" name=""/>
        <dsp:cNvSpPr/>
      </dsp:nvSpPr>
      <dsp:spPr>
        <a:xfrm>
          <a:off x="-5650219" y="-864930"/>
          <a:ext cx="6727129" cy="6727129"/>
        </a:xfrm>
        <a:prstGeom prst="blockArc">
          <a:avLst>
            <a:gd name="adj1" fmla="val 18900000"/>
            <a:gd name="adj2" fmla="val 2700000"/>
            <a:gd name="adj3" fmla="val 32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7989-6C51-4046-B174-42C8FCBA5A29}">
      <dsp:nvSpPr>
        <dsp:cNvPr id="0" name=""/>
        <dsp:cNvSpPr/>
      </dsp:nvSpPr>
      <dsp:spPr>
        <a:xfrm>
          <a:off x="470777" y="312229"/>
          <a:ext cx="6478163" cy="6248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No Project</a:t>
          </a:r>
        </a:p>
      </dsp:txBody>
      <dsp:txXfrm>
        <a:off x="470777" y="312229"/>
        <a:ext cx="6478163" cy="624858"/>
      </dsp:txXfrm>
    </dsp:sp>
    <dsp:sp modelId="{1B83B035-2D53-470E-AEDD-73A253777812}">
      <dsp:nvSpPr>
        <dsp:cNvPr id="0" name=""/>
        <dsp:cNvSpPr/>
      </dsp:nvSpPr>
      <dsp:spPr>
        <a:xfrm>
          <a:off x="80241" y="234122"/>
          <a:ext cx="781073" cy="78107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AE9C34-C6A9-4987-8A16-65B29877AE34}">
      <dsp:nvSpPr>
        <dsp:cNvPr id="0" name=""/>
        <dsp:cNvSpPr/>
      </dsp:nvSpPr>
      <dsp:spPr>
        <a:xfrm>
          <a:off x="918533" y="1249217"/>
          <a:ext cx="6030408" cy="624858"/>
        </a:xfrm>
        <a:prstGeom prst="rect">
          <a:avLst/>
        </a:prstGeom>
        <a:solidFill>
          <a:schemeClr val="accent4">
            <a:hueOff val="2888951"/>
            <a:satOff val="-3317"/>
            <a:lumOff val="-2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Baseline</a:t>
          </a:r>
        </a:p>
      </dsp:txBody>
      <dsp:txXfrm>
        <a:off x="918533" y="1249217"/>
        <a:ext cx="6030408" cy="624858"/>
      </dsp:txXfrm>
    </dsp:sp>
    <dsp:sp modelId="{8DC76BFB-2368-45D1-A4FC-C33015635D7B}">
      <dsp:nvSpPr>
        <dsp:cNvPr id="0" name=""/>
        <dsp:cNvSpPr/>
      </dsp:nvSpPr>
      <dsp:spPr>
        <a:xfrm>
          <a:off x="527996" y="1171109"/>
          <a:ext cx="781073" cy="781073"/>
        </a:xfrm>
        <a:prstGeom prst="ellipse">
          <a:avLst/>
        </a:prstGeom>
        <a:solidFill>
          <a:schemeClr val="lt1">
            <a:hueOff val="0"/>
            <a:satOff val="0"/>
            <a:lumOff val="0"/>
            <a:alphaOff val="0"/>
          </a:schemeClr>
        </a:solidFill>
        <a:ln w="12700" cap="flat" cmpd="sng" algn="ctr">
          <a:solidFill>
            <a:schemeClr val="accent4">
              <a:hueOff val="2888951"/>
              <a:satOff val="-3317"/>
              <a:lumOff val="-24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21ED51-1165-4DAE-887F-E730941F5F33}">
      <dsp:nvSpPr>
        <dsp:cNvPr id="0" name=""/>
        <dsp:cNvSpPr/>
      </dsp:nvSpPr>
      <dsp:spPr>
        <a:xfrm>
          <a:off x="1055958" y="2186205"/>
          <a:ext cx="5892983" cy="624858"/>
        </a:xfrm>
        <a:prstGeom prst="rect">
          <a:avLst/>
        </a:prstGeom>
        <a:solidFill>
          <a:schemeClr val="accent4">
            <a:hueOff val="5777902"/>
            <a:satOff val="-6633"/>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Future Projects</a:t>
          </a:r>
        </a:p>
      </dsp:txBody>
      <dsp:txXfrm>
        <a:off x="1055958" y="2186205"/>
        <a:ext cx="5892983" cy="624858"/>
      </dsp:txXfrm>
    </dsp:sp>
    <dsp:sp modelId="{93689D88-BF37-4C7A-B854-48778D3F44FF}">
      <dsp:nvSpPr>
        <dsp:cNvPr id="0" name=""/>
        <dsp:cNvSpPr/>
      </dsp:nvSpPr>
      <dsp:spPr>
        <a:xfrm>
          <a:off x="665421" y="2108097"/>
          <a:ext cx="781073" cy="781073"/>
        </a:xfrm>
        <a:prstGeom prst="ellipse">
          <a:avLst/>
        </a:prstGeom>
        <a:solidFill>
          <a:schemeClr val="lt1">
            <a:hueOff val="0"/>
            <a:satOff val="0"/>
            <a:lumOff val="0"/>
            <a:alphaOff val="0"/>
          </a:schemeClr>
        </a:solidFill>
        <a:ln w="12700" cap="flat" cmpd="sng" algn="ctr">
          <a:solidFill>
            <a:schemeClr val="accent4">
              <a:hueOff val="5777902"/>
              <a:satOff val="-6633"/>
              <a:lumOff val="-4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A95AB-2188-4066-BA83-12BD1D831243}">
      <dsp:nvSpPr>
        <dsp:cNvPr id="0" name=""/>
        <dsp:cNvSpPr/>
      </dsp:nvSpPr>
      <dsp:spPr>
        <a:xfrm>
          <a:off x="918533" y="3123193"/>
          <a:ext cx="6030408" cy="624858"/>
        </a:xfrm>
        <a:prstGeom prst="rect">
          <a:avLst/>
        </a:prstGeom>
        <a:solidFill>
          <a:schemeClr val="accent4">
            <a:hueOff val="8666853"/>
            <a:satOff val="-9950"/>
            <a:lumOff val="-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Future Projects w/Climate Change</a:t>
          </a:r>
        </a:p>
      </dsp:txBody>
      <dsp:txXfrm>
        <a:off x="918533" y="3123193"/>
        <a:ext cx="6030408" cy="624858"/>
      </dsp:txXfrm>
    </dsp:sp>
    <dsp:sp modelId="{807A7A1F-C6E3-431E-B995-BD4F5E9F21EA}">
      <dsp:nvSpPr>
        <dsp:cNvPr id="0" name=""/>
        <dsp:cNvSpPr/>
      </dsp:nvSpPr>
      <dsp:spPr>
        <a:xfrm>
          <a:off x="527996" y="3045085"/>
          <a:ext cx="781073" cy="781073"/>
        </a:xfrm>
        <a:prstGeom prst="ellipse">
          <a:avLst/>
        </a:prstGeom>
        <a:solidFill>
          <a:schemeClr val="lt1">
            <a:hueOff val="0"/>
            <a:satOff val="0"/>
            <a:lumOff val="0"/>
            <a:alphaOff val="0"/>
          </a:schemeClr>
        </a:solidFill>
        <a:ln w="12700" cap="flat" cmpd="sng" algn="ctr">
          <a:solidFill>
            <a:schemeClr val="accent4">
              <a:hueOff val="8666853"/>
              <a:satOff val="-9950"/>
              <a:lumOff val="-7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870F8-8B98-4C83-8018-F30E95F589F1}">
      <dsp:nvSpPr>
        <dsp:cNvPr id="0" name=""/>
        <dsp:cNvSpPr/>
      </dsp:nvSpPr>
      <dsp:spPr>
        <a:xfrm>
          <a:off x="470777" y="4060181"/>
          <a:ext cx="6478163" cy="624858"/>
        </a:xfrm>
        <a:prstGeom prst="rect">
          <a:avLst/>
        </a:prstGeom>
        <a:solidFill>
          <a:schemeClr val="accent4">
            <a:hueOff val="11555804"/>
            <a:satOff val="-13266"/>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9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Future Projects w/Drought</a:t>
          </a:r>
        </a:p>
      </dsp:txBody>
      <dsp:txXfrm>
        <a:off x="470777" y="4060181"/>
        <a:ext cx="6478163" cy="624858"/>
      </dsp:txXfrm>
    </dsp:sp>
    <dsp:sp modelId="{773BA7AF-D361-41BC-9C6A-CBBB62EECFD8}">
      <dsp:nvSpPr>
        <dsp:cNvPr id="0" name=""/>
        <dsp:cNvSpPr/>
      </dsp:nvSpPr>
      <dsp:spPr>
        <a:xfrm>
          <a:off x="80241" y="3982073"/>
          <a:ext cx="781073" cy="781073"/>
        </a:xfrm>
        <a:prstGeom prst="ellipse">
          <a:avLst/>
        </a:prstGeom>
        <a:solidFill>
          <a:schemeClr val="lt1">
            <a:hueOff val="0"/>
            <a:satOff val="0"/>
            <a:lumOff val="0"/>
            <a:alphaOff val="0"/>
          </a:schemeClr>
        </a:solidFill>
        <a:ln w="12700" cap="flat" cmpd="sng" algn="ctr">
          <a:solidFill>
            <a:schemeClr val="accent4">
              <a:hueOff val="11555804"/>
              <a:satOff val="-13266"/>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B6555-A9BB-45B9-A613-9CB5111E9855}" type="datetimeFigureOut">
              <a:rPr lang="en-US" smtClean="0"/>
              <a:t>3/2/2021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9BF83-2E65-4B99-B534-8E0A2277CB0C}" type="slidenum">
              <a:rPr lang="en-US" smtClean="0"/>
              <a:t>‹#›</a:t>
            </a:fld>
            <a:endParaRPr lang="en-US"/>
          </a:p>
        </p:txBody>
      </p:sp>
    </p:spTree>
    <p:extLst>
      <p:ext uri="{BB962C8B-B14F-4D97-AF65-F5344CB8AC3E}">
        <p14:creationId xmlns:p14="http://schemas.microsoft.com/office/powerpoint/2010/main" val="231274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5</a:t>
            </a:fld>
            <a:endParaRPr lang="en-US"/>
          </a:p>
        </p:txBody>
      </p:sp>
    </p:spTree>
    <p:extLst>
      <p:ext uri="{BB962C8B-B14F-4D97-AF65-F5344CB8AC3E}">
        <p14:creationId xmlns:p14="http://schemas.microsoft.com/office/powerpoint/2010/main" val="3134533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20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Our goals are to:</a:t>
            </a:r>
          </a:p>
          <a:p>
            <a:r>
              <a:rPr lang="en-US"/>
              <a:t>Enhance public understanding about water resources in the basin</a:t>
            </a:r>
          </a:p>
          <a:p>
            <a:r>
              <a:rPr lang="en-US"/>
              <a:t>Keep you—the public and stakeholders—informed about the GSP</a:t>
            </a:r>
          </a:p>
          <a:p>
            <a:r>
              <a:rPr lang="en-US"/>
              <a:t>Engage diverse interested parties and stakeholders</a:t>
            </a:r>
          </a:p>
          <a:p>
            <a:r>
              <a:rPr lang="en-US"/>
              <a:t>Respond to your concerns</a:t>
            </a:r>
          </a:p>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32</a:t>
            </a:fld>
            <a:endParaRPr lang="en-US"/>
          </a:p>
        </p:txBody>
      </p:sp>
    </p:spTree>
    <p:extLst>
      <p:ext uri="{BB962C8B-B14F-4D97-AF65-F5344CB8AC3E}">
        <p14:creationId xmlns:p14="http://schemas.microsoft.com/office/powerpoint/2010/main" val="2269427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Our goals are to:</a:t>
            </a:r>
          </a:p>
          <a:p>
            <a:r>
              <a:rPr lang="en-US"/>
              <a:t>Enhance public understanding about water resources in the basin</a:t>
            </a:r>
          </a:p>
          <a:p>
            <a:r>
              <a:rPr lang="en-US"/>
              <a:t>Keep you—the public and stakeholders—informed about the GSP</a:t>
            </a:r>
          </a:p>
          <a:p>
            <a:r>
              <a:rPr lang="en-US"/>
              <a:t>Engage diverse interested parties and stakeholders</a:t>
            </a:r>
          </a:p>
          <a:p>
            <a:r>
              <a:rPr lang="en-US"/>
              <a:t>Respond to your concerns</a:t>
            </a:r>
          </a:p>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34</a:t>
            </a:fld>
            <a:endParaRPr lang="en-US"/>
          </a:p>
        </p:txBody>
      </p:sp>
    </p:spTree>
    <p:extLst>
      <p:ext uri="{BB962C8B-B14F-4D97-AF65-F5344CB8AC3E}">
        <p14:creationId xmlns:p14="http://schemas.microsoft.com/office/powerpoint/2010/main" val="2472781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i="1" dirty="0"/>
              <a:t>No Project Scenario</a:t>
            </a:r>
            <a:r>
              <a:rPr lang="en-US" sz="1200" b="0" i="1" dirty="0"/>
              <a:t>: </a:t>
            </a:r>
            <a:r>
              <a:rPr lang="en-US" sz="1200" b="0" dirty="0"/>
              <a:t>Includes only those supplies and facilities currently in place to support basin management. No new projects or water supplies.</a:t>
            </a:r>
          </a:p>
          <a:p>
            <a:pPr marL="514350" indent="-514350">
              <a:buFont typeface="+mj-lt"/>
              <a:buAutoNum type="arabicPeriod"/>
            </a:pPr>
            <a:r>
              <a:rPr lang="en-US" sz="1200" i="1" dirty="0"/>
              <a:t>Baseline</a:t>
            </a:r>
            <a:r>
              <a:rPr lang="en-US" sz="1200" b="0" dirty="0"/>
              <a:t>: Includes supplies and facilities currently in place to support basin management, along with new projects or supplies under the control of GSAs.</a:t>
            </a:r>
          </a:p>
          <a:p>
            <a:pPr marL="514350" indent="-514350">
              <a:buFont typeface="+mj-lt"/>
              <a:buAutoNum type="arabicPeriod"/>
            </a:pPr>
            <a:r>
              <a:rPr lang="en-US" sz="1200" i="1" dirty="0"/>
              <a:t>Future Projects</a:t>
            </a:r>
            <a:r>
              <a:rPr lang="en-US" sz="1200" b="0" dirty="0"/>
              <a:t>: Includes implementation of additional supplies and facilities that are in the planning phases by GSA agencies, subsequent phases of projects, and/or GSAs are participating agencies. </a:t>
            </a:r>
          </a:p>
          <a:p>
            <a:pPr marL="514350" indent="-514350">
              <a:buFont typeface="+mj-lt"/>
              <a:buAutoNum type="arabicPeriod"/>
            </a:pPr>
            <a:r>
              <a:rPr lang="en-US" sz="1200" i="1" dirty="0"/>
              <a:t>Future Projects w/Climate Change</a:t>
            </a:r>
            <a:r>
              <a:rPr lang="en-US" sz="1200" b="0" dirty="0"/>
              <a:t>: Includes supply constraints on future projects scenario associated with anticipated climate changes.</a:t>
            </a:r>
          </a:p>
          <a:p>
            <a:pPr marL="514350" indent="-514350">
              <a:buFont typeface="+mj-lt"/>
              <a:buAutoNum type="arabicPeriod"/>
            </a:pPr>
            <a:r>
              <a:rPr lang="en-US" sz="1200" i="1" dirty="0"/>
              <a:t>Future Projects w/Drought</a:t>
            </a:r>
            <a:r>
              <a:rPr lang="en-US" sz="1200" dirty="0"/>
              <a:t>: Includes supply constraints on future projects scenario associated with 5-year drought (2012-2016) conditions.</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43</a:t>
            </a:fld>
            <a:endParaRPr lang="en-US"/>
          </a:p>
        </p:txBody>
      </p:sp>
    </p:spTree>
    <p:extLst>
      <p:ext uri="{BB962C8B-B14F-4D97-AF65-F5344CB8AC3E}">
        <p14:creationId xmlns:p14="http://schemas.microsoft.com/office/powerpoint/2010/main" val="222031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i="1" dirty="0"/>
              <a:t>No Project Scenario</a:t>
            </a:r>
            <a:r>
              <a:rPr lang="en-US" sz="1200" b="0" i="1" dirty="0"/>
              <a:t>: </a:t>
            </a:r>
            <a:r>
              <a:rPr lang="en-US" sz="1200" b="0" dirty="0"/>
              <a:t>Includes only those supplies and facilities currently in place to support basin management. No new projects or water supplies.</a:t>
            </a:r>
          </a:p>
          <a:p>
            <a:pPr marL="514350" indent="-514350">
              <a:buFont typeface="+mj-lt"/>
              <a:buAutoNum type="arabicPeriod"/>
            </a:pPr>
            <a:r>
              <a:rPr lang="en-US" sz="1200" i="1" dirty="0"/>
              <a:t>Baseline</a:t>
            </a:r>
            <a:r>
              <a:rPr lang="en-US" sz="1200" b="0" dirty="0"/>
              <a:t>: Includes supplies and facilities currently in place to support basin management, along with new projects or supplies under the control of GSAs.</a:t>
            </a:r>
          </a:p>
          <a:p>
            <a:pPr marL="514350" indent="-514350">
              <a:buFont typeface="+mj-lt"/>
              <a:buAutoNum type="arabicPeriod"/>
            </a:pPr>
            <a:r>
              <a:rPr lang="en-US" sz="1200" i="1" dirty="0"/>
              <a:t>Future Projects</a:t>
            </a:r>
            <a:r>
              <a:rPr lang="en-US" sz="1200" b="0" dirty="0"/>
              <a:t>: Includes implementation of additional supplies and facilities that are in the planning phases by GSA agencies, subsequent phases of projects, and/or GSAs are participating agencies. </a:t>
            </a:r>
          </a:p>
          <a:p>
            <a:pPr marL="514350" indent="-514350">
              <a:buFont typeface="+mj-lt"/>
              <a:buAutoNum type="arabicPeriod"/>
            </a:pPr>
            <a:r>
              <a:rPr lang="en-US" sz="1200" i="1" dirty="0"/>
              <a:t>Future Projects w/Climate Change</a:t>
            </a:r>
            <a:r>
              <a:rPr lang="en-US" sz="1200" b="0" dirty="0"/>
              <a:t>: Includes supply constraints on future projects scenario associated with anticipated climate changes.</a:t>
            </a:r>
          </a:p>
          <a:p>
            <a:pPr marL="514350" indent="-514350">
              <a:buFont typeface="+mj-lt"/>
              <a:buAutoNum type="arabicPeriod"/>
            </a:pPr>
            <a:r>
              <a:rPr lang="en-US" sz="1200" i="1" dirty="0"/>
              <a:t>Future Projects w/Drought</a:t>
            </a:r>
            <a:r>
              <a:rPr lang="en-US" sz="1200" dirty="0"/>
              <a:t>: Includes supply constraints on future projects scenario associated with 5-year drought (2012-2016) conditions.</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44</a:t>
            </a:fld>
            <a:endParaRPr lang="en-US"/>
          </a:p>
        </p:txBody>
      </p:sp>
    </p:spTree>
    <p:extLst>
      <p:ext uri="{BB962C8B-B14F-4D97-AF65-F5344CB8AC3E}">
        <p14:creationId xmlns:p14="http://schemas.microsoft.com/office/powerpoint/2010/main" val="296724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Our goals are to:</a:t>
            </a:r>
          </a:p>
          <a:p>
            <a:r>
              <a:rPr lang="en-US"/>
              <a:t>Enhance public understanding about water resources in the basin</a:t>
            </a:r>
          </a:p>
          <a:p>
            <a:r>
              <a:rPr lang="en-US"/>
              <a:t>Keep you—the public and stakeholders—informed about the GSP</a:t>
            </a:r>
          </a:p>
          <a:p>
            <a:r>
              <a:rPr lang="en-US"/>
              <a:t>Engage diverse interested parties and stakeholders</a:t>
            </a:r>
          </a:p>
          <a:p>
            <a:r>
              <a:rPr lang="en-US"/>
              <a:t>Respond to your concerns</a:t>
            </a:r>
          </a:p>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46</a:t>
            </a:fld>
            <a:endParaRPr lang="en-US"/>
          </a:p>
        </p:txBody>
      </p:sp>
    </p:spTree>
    <p:extLst>
      <p:ext uri="{BB962C8B-B14F-4D97-AF65-F5344CB8AC3E}">
        <p14:creationId xmlns:p14="http://schemas.microsoft.com/office/powerpoint/2010/main" val="4022343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Our goals are to:</a:t>
            </a:r>
          </a:p>
          <a:p>
            <a:r>
              <a:rPr lang="en-US"/>
              <a:t>Enhance public understanding about water resources in the basin</a:t>
            </a:r>
          </a:p>
          <a:p>
            <a:r>
              <a:rPr lang="en-US"/>
              <a:t>Keep you—the public and stakeholders—informed about the GSP</a:t>
            </a:r>
          </a:p>
          <a:p>
            <a:r>
              <a:rPr lang="en-US"/>
              <a:t>Engage diverse interested parties and stakeholders</a:t>
            </a:r>
          </a:p>
          <a:p>
            <a:r>
              <a:rPr lang="en-US"/>
              <a:t>Respond to your concerns</a:t>
            </a:r>
          </a:p>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48</a:t>
            </a:fld>
            <a:endParaRPr lang="en-US"/>
          </a:p>
        </p:txBody>
      </p:sp>
    </p:spTree>
    <p:extLst>
      <p:ext uri="{BB962C8B-B14F-4D97-AF65-F5344CB8AC3E}">
        <p14:creationId xmlns:p14="http://schemas.microsoft.com/office/powerpoint/2010/main" val="425507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Our goals are to:</a:t>
            </a:r>
          </a:p>
          <a:p>
            <a:r>
              <a:rPr lang="en-US"/>
              <a:t>Enhance public understanding about water resources in the basin</a:t>
            </a:r>
          </a:p>
          <a:p>
            <a:r>
              <a:rPr lang="en-US"/>
              <a:t>Keep you—the public and stakeholders—informed about the GSP</a:t>
            </a:r>
          </a:p>
          <a:p>
            <a:r>
              <a:rPr lang="en-US"/>
              <a:t>Engage diverse interested parties and stakeholders</a:t>
            </a:r>
          </a:p>
          <a:p>
            <a:r>
              <a:rPr lang="en-US"/>
              <a:t>Respond to your concerns</a:t>
            </a:r>
          </a:p>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6</a:t>
            </a:fld>
            <a:endParaRPr lang="en-US"/>
          </a:p>
        </p:txBody>
      </p:sp>
    </p:spTree>
    <p:extLst>
      <p:ext uri="{BB962C8B-B14F-4D97-AF65-F5344CB8AC3E}">
        <p14:creationId xmlns:p14="http://schemas.microsoft.com/office/powerpoint/2010/main" val="121196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Our goals are to:</a:t>
            </a:r>
          </a:p>
          <a:p>
            <a:r>
              <a:rPr lang="en-US"/>
              <a:t>Enhance public understanding about water resources in the basin</a:t>
            </a:r>
          </a:p>
          <a:p>
            <a:r>
              <a:rPr lang="en-US"/>
              <a:t>Keep you—the public and stakeholders—informed about the GSP</a:t>
            </a:r>
          </a:p>
          <a:p>
            <a:r>
              <a:rPr lang="en-US"/>
              <a:t>Engage diverse interested parties and stakeholders</a:t>
            </a:r>
          </a:p>
          <a:p>
            <a:r>
              <a:rPr lang="en-US"/>
              <a:t>Respond to your concerns</a:t>
            </a:r>
          </a:p>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8</a:t>
            </a:fld>
            <a:endParaRPr lang="en-US"/>
          </a:p>
        </p:txBody>
      </p:sp>
    </p:spTree>
    <p:extLst>
      <p:ext uri="{BB962C8B-B14F-4D97-AF65-F5344CB8AC3E}">
        <p14:creationId xmlns:p14="http://schemas.microsoft.com/office/powerpoint/2010/main" val="302103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a:t>Task 1 - </a:t>
            </a:r>
            <a:r>
              <a:rPr lang="en-US" sz="2400"/>
              <a:t>Compare water demand projections to actual water use</a:t>
            </a:r>
          </a:p>
          <a:p>
            <a:r>
              <a:rPr lang="en-US" sz="2400"/>
              <a:t>Evaluate existing management actions</a:t>
            </a:r>
          </a:p>
          <a:p>
            <a:r>
              <a:rPr lang="en-US" sz="2400"/>
              <a:t>Assess groundwater flow model update needs</a:t>
            </a:r>
          </a:p>
          <a:p>
            <a:endParaRPr lang="en-US" sz="2200"/>
          </a:p>
          <a:p>
            <a:r>
              <a:rPr lang="en-US" sz="2200"/>
              <a:t>Task 2 - </a:t>
            </a:r>
            <a:r>
              <a:rPr lang="en-US" sz="2400"/>
              <a:t>Land use change / growth projections</a:t>
            </a:r>
          </a:p>
          <a:p>
            <a:r>
              <a:rPr lang="en-US" sz="2400"/>
              <a:t>Groundwater monitoring data</a:t>
            </a:r>
          </a:p>
          <a:p>
            <a:r>
              <a:rPr lang="en-US" sz="2400"/>
              <a:t>Water deliveries/use</a:t>
            </a:r>
          </a:p>
          <a:p>
            <a:endParaRPr lang="en-US" sz="2200"/>
          </a:p>
          <a:p>
            <a:r>
              <a:rPr lang="en-US" sz="2200"/>
              <a:t>Task 3 - </a:t>
            </a:r>
            <a:r>
              <a:rPr lang="en-US" sz="2400"/>
              <a:t>Hydrogeologic cross sections</a:t>
            </a:r>
          </a:p>
          <a:p>
            <a:r>
              <a:rPr lang="en-US" sz="2400"/>
              <a:t>Groundwater occurrence, levels, and flow</a:t>
            </a:r>
          </a:p>
          <a:p>
            <a:r>
              <a:rPr lang="en-US" sz="2400"/>
              <a:t>Groundwater quality mapping</a:t>
            </a:r>
          </a:p>
          <a:p>
            <a:r>
              <a:rPr lang="en-US" sz="2400"/>
              <a:t>Groundwater production</a:t>
            </a:r>
          </a:p>
          <a:p>
            <a:r>
              <a:rPr lang="en-US" sz="2400"/>
              <a:t>Land subsidence</a:t>
            </a:r>
          </a:p>
          <a:p>
            <a:r>
              <a:rPr lang="en-US" sz="2400"/>
              <a:t>Groundwater dependent ecosystems (GDEs)</a:t>
            </a:r>
          </a:p>
          <a:p>
            <a:endParaRPr lang="en-US" sz="2200"/>
          </a:p>
          <a:p>
            <a:r>
              <a:rPr lang="en-US" sz="2200"/>
              <a:t>Task 4 - </a:t>
            </a:r>
            <a:r>
              <a:rPr lang="en-US" sz="3200"/>
              <a:t>Update future land use and water demand projections</a:t>
            </a:r>
          </a:p>
          <a:p>
            <a:r>
              <a:rPr lang="en-US" sz="3200"/>
              <a:t>Update water supply projections</a:t>
            </a:r>
          </a:p>
          <a:p>
            <a:r>
              <a:rPr lang="en-US" sz="3200"/>
              <a:t>Incorporate water conservation goals</a:t>
            </a:r>
          </a:p>
          <a:p>
            <a:r>
              <a:rPr lang="en-US" sz="3200"/>
              <a:t>Identify potential future shortfalls in supply</a:t>
            </a:r>
          </a:p>
          <a:p>
            <a:endParaRPr lang="en-US" sz="3200"/>
          </a:p>
          <a:p>
            <a:r>
              <a:rPr lang="en-US" sz="3200"/>
              <a:t>Task 5 - Build on existing projects and management actions</a:t>
            </a:r>
          </a:p>
          <a:p>
            <a:r>
              <a:rPr lang="en-US" sz="3200"/>
              <a:t>Identify new projects</a:t>
            </a:r>
          </a:p>
          <a:p>
            <a:r>
              <a:rPr lang="en-US" sz="3200"/>
              <a:t>Prioritize based on cost, schedule, and benefits</a:t>
            </a:r>
          </a:p>
          <a:p>
            <a:r>
              <a:rPr lang="en-US" sz="3200"/>
              <a:t>Develop Implementation schedule, costs, and funding</a:t>
            </a:r>
          </a:p>
          <a:p>
            <a:endParaRPr lang="en-US" sz="3200"/>
          </a:p>
          <a:p>
            <a:r>
              <a:rPr lang="en-US" sz="3200"/>
              <a:t>Task 6 – NEXT SLIDE</a:t>
            </a:r>
          </a:p>
          <a:p>
            <a:endParaRPr lang="en-US" sz="3200"/>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Task 7 - Manage and use groundwater without causing undesirable results</a:t>
            </a:r>
          </a:p>
          <a:p>
            <a:endParaRPr lang="en-US" sz="3200"/>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Task 9 - Eight quarterly public workshops planned in 2020/2021 February, May, August, Nov</a:t>
            </a:r>
          </a:p>
          <a:p>
            <a:r>
              <a:rPr lang="en-US" sz="1200" b="0" i="0" u="none" strike="noStrike" kern="1200" baseline="0">
                <a:solidFill>
                  <a:schemeClr val="tx1"/>
                </a:solidFill>
                <a:latin typeface="+mn-lt"/>
                <a:ea typeface="+mn-ea"/>
                <a:cs typeface="+mn-cs"/>
              </a:rPr>
              <a:t>This is the second public workshop</a:t>
            </a:r>
          </a:p>
          <a:p>
            <a:r>
              <a:rPr lang="en-US" sz="1200" b="0" i="0" u="none" strike="noStrike" kern="1200" baseline="0">
                <a:solidFill>
                  <a:schemeClr val="tx1"/>
                </a:solidFill>
                <a:latin typeface="+mn-lt"/>
                <a:ea typeface="+mn-ea"/>
                <a:cs typeface="+mn-cs"/>
              </a:rPr>
              <a:t>Report on progress</a:t>
            </a:r>
          </a:p>
          <a:p>
            <a:r>
              <a:rPr lang="en-US" sz="1200" b="0" i="0" u="none" strike="noStrike" kern="1200" baseline="0">
                <a:solidFill>
                  <a:schemeClr val="tx1"/>
                </a:solidFill>
                <a:latin typeface="+mn-lt"/>
                <a:ea typeface="+mn-ea"/>
                <a:cs typeface="+mn-cs"/>
              </a:rPr>
              <a:t>Share results and findings</a:t>
            </a:r>
          </a:p>
          <a:p>
            <a:r>
              <a:rPr lang="en-US" sz="1200" b="0" i="0" u="none" strike="noStrike" kern="1200" baseline="0">
                <a:solidFill>
                  <a:schemeClr val="tx1"/>
                </a:solidFill>
                <a:latin typeface="+mn-lt"/>
                <a:ea typeface="+mn-ea"/>
                <a:cs typeface="+mn-cs"/>
              </a:rPr>
              <a:t>Request input and feedback</a:t>
            </a:r>
          </a:p>
          <a:p>
            <a:endParaRPr lang="en-US" sz="1200" b="0" i="0" u="none" strike="noStrike" kern="1200" baseline="0">
              <a:solidFill>
                <a:schemeClr val="tx1"/>
              </a:solidFill>
              <a:latin typeface="+mn-lt"/>
              <a:ea typeface="+mn-ea"/>
              <a:cs typeface="+mn-cs"/>
            </a:endParaRPr>
          </a:p>
          <a:p>
            <a:endParaRPr lang="en-US" sz="3200"/>
          </a:p>
          <a:p>
            <a:endParaRPr lang="en-US" sz="2200"/>
          </a:p>
        </p:txBody>
      </p:sp>
      <p:sp>
        <p:nvSpPr>
          <p:cNvPr id="4" name="Slide Number Placeholder 3"/>
          <p:cNvSpPr>
            <a:spLocks noGrp="1"/>
          </p:cNvSpPr>
          <p:nvPr>
            <p:ph type="sldNum" sz="quarter" idx="5"/>
          </p:nvPr>
        </p:nvSpPr>
        <p:spPr/>
        <p:txBody>
          <a:bodyPr/>
          <a:lstStyle/>
          <a:p>
            <a:fld id="{3C6ADD9F-AEAA-4675-8C6B-E31CF25F2DC1}" type="slidenum">
              <a:rPr lang="en-US" smtClean="0"/>
              <a:t>10</a:t>
            </a:fld>
            <a:endParaRPr lang="en-US"/>
          </a:p>
        </p:txBody>
      </p:sp>
    </p:spTree>
    <p:extLst>
      <p:ext uri="{BB962C8B-B14F-4D97-AF65-F5344CB8AC3E}">
        <p14:creationId xmlns:p14="http://schemas.microsoft.com/office/powerpoint/2010/main" val="79430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Our goals are to:</a:t>
            </a:r>
          </a:p>
          <a:p>
            <a:r>
              <a:rPr lang="en-US"/>
              <a:t>Enhance public understanding about water resources in the basin</a:t>
            </a:r>
          </a:p>
          <a:p>
            <a:r>
              <a:rPr lang="en-US"/>
              <a:t>Keep you—the public and stakeholders—informed about the GSP</a:t>
            </a:r>
          </a:p>
          <a:p>
            <a:r>
              <a:rPr lang="en-US"/>
              <a:t>Engage diverse interested parties and stakeholders</a:t>
            </a:r>
          </a:p>
          <a:p>
            <a:r>
              <a:rPr lang="en-US"/>
              <a:t>Respond to your concerns</a:t>
            </a:r>
          </a:p>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11</a:t>
            </a:fld>
            <a:endParaRPr lang="en-US"/>
          </a:p>
        </p:txBody>
      </p:sp>
    </p:spTree>
    <p:extLst>
      <p:ext uri="{BB962C8B-B14F-4D97-AF65-F5344CB8AC3E}">
        <p14:creationId xmlns:p14="http://schemas.microsoft.com/office/powerpoint/2010/main" val="360800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Our goals are to:</a:t>
            </a:r>
          </a:p>
          <a:p>
            <a:r>
              <a:rPr lang="en-US" dirty="0"/>
              <a:t>Enhance public understanding about water resources in the basin</a:t>
            </a:r>
          </a:p>
          <a:p>
            <a:r>
              <a:rPr lang="en-US" dirty="0"/>
              <a:t>Keep you—the public and stakeholders—informed about the GSP</a:t>
            </a:r>
          </a:p>
          <a:p>
            <a:r>
              <a:rPr lang="en-US" dirty="0"/>
              <a:t>Engage diverse interested parties and stakeholders</a:t>
            </a:r>
          </a:p>
          <a:p>
            <a:r>
              <a:rPr lang="en-US" dirty="0"/>
              <a:t>Respond to your concerns</a:t>
            </a:r>
          </a:p>
          <a:p>
            <a:endParaRPr lang="en-US" dirty="0"/>
          </a:p>
        </p:txBody>
      </p:sp>
      <p:sp>
        <p:nvSpPr>
          <p:cNvPr id="4" name="Slide Number Placeholder 3"/>
          <p:cNvSpPr>
            <a:spLocks noGrp="1"/>
          </p:cNvSpPr>
          <p:nvPr>
            <p:ph type="sldNum" sz="quarter" idx="5"/>
          </p:nvPr>
        </p:nvSpPr>
        <p:spPr/>
        <p:txBody>
          <a:bodyPr/>
          <a:lstStyle/>
          <a:p>
            <a:fld id="{3C6ADD9F-AEAA-4675-8C6B-E31CF25F2DC1}" type="slidenum">
              <a:rPr lang="en-US" smtClean="0"/>
              <a:t>17</a:t>
            </a:fld>
            <a:endParaRPr lang="en-US"/>
          </a:p>
        </p:txBody>
      </p:sp>
    </p:spTree>
    <p:extLst>
      <p:ext uri="{BB962C8B-B14F-4D97-AF65-F5344CB8AC3E}">
        <p14:creationId xmlns:p14="http://schemas.microsoft.com/office/powerpoint/2010/main" val="127940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86E5A-B531-47A9-8C5E-AD0806C546B3}" type="slidenum">
              <a:rPr lang="en-US" smtClean="0"/>
              <a:t>20</a:t>
            </a:fld>
            <a:endParaRPr lang="en-US" dirty="0"/>
          </a:p>
        </p:txBody>
      </p:sp>
    </p:spTree>
    <p:extLst>
      <p:ext uri="{BB962C8B-B14F-4D97-AF65-F5344CB8AC3E}">
        <p14:creationId xmlns:p14="http://schemas.microsoft.com/office/powerpoint/2010/main" val="219441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86E5A-B531-47A9-8C5E-AD0806C546B3}" type="slidenum">
              <a:rPr lang="en-US" smtClean="0"/>
              <a:t>23</a:t>
            </a:fld>
            <a:endParaRPr lang="en-US" dirty="0"/>
          </a:p>
        </p:txBody>
      </p:sp>
    </p:spTree>
    <p:extLst>
      <p:ext uri="{BB962C8B-B14F-4D97-AF65-F5344CB8AC3E}">
        <p14:creationId xmlns:p14="http://schemas.microsoft.com/office/powerpoint/2010/main" val="425016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86E5A-B531-47A9-8C5E-AD0806C546B3}" type="slidenum">
              <a:rPr lang="en-US" smtClean="0"/>
              <a:t>24</a:t>
            </a:fld>
            <a:endParaRPr lang="en-US" dirty="0"/>
          </a:p>
        </p:txBody>
      </p:sp>
    </p:spTree>
    <p:extLst>
      <p:ext uri="{BB962C8B-B14F-4D97-AF65-F5344CB8AC3E}">
        <p14:creationId xmlns:p14="http://schemas.microsoft.com/office/powerpoint/2010/main" val="523897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descr="Water next to a mountain&#10;&#10;Description automatically generated">
            <a:extLst>
              <a:ext uri="{FF2B5EF4-FFF2-40B4-BE49-F238E27FC236}">
                <a16:creationId xmlns:a16="http://schemas.microsoft.com/office/drawing/2014/main" id="{E23E0070-C888-43DF-AF65-213E2CF1E14C}"/>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b="15625"/>
          <a:stretch/>
        </p:blipFill>
        <p:spPr>
          <a:xfrm>
            <a:off x="0" y="0"/>
            <a:ext cx="12192000" cy="685800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C444D16D-D45B-47C7-9F8B-B5239E5D7481}"/>
              </a:ext>
            </a:extLst>
          </p:cNvPr>
          <p:cNvSpPr>
            <a:spLocks noGrp="1"/>
          </p:cNvSpPr>
          <p:nvPr>
            <p:ph type="ctrTitle"/>
          </p:nvPr>
        </p:nvSpPr>
        <p:spPr>
          <a:xfrm>
            <a:off x="1524000" y="1845892"/>
            <a:ext cx="9144000" cy="2638292"/>
          </a:xfrm>
        </p:spPr>
        <p:txBody>
          <a:bodyPr anchor="ctr">
            <a:normAutofit/>
          </a:bodyPr>
          <a:lstStyle>
            <a:lvl1pPr algn="ctr">
              <a:defRPr sz="4800">
                <a:solidFill>
                  <a:schemeClr val="tx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67617D0B-746D-4FD8-A18A-FD3E2FA98FCF}"/>
              </a:ext>
            </a:extLst>
          </p:cNvPr>
          <p:cNvSpPr>
            <a:spLocks noGrp="1"/>
          </p:cNvSpPr>
          <p:nvPr>
            <p:ph type="subTitle" idx="1"/>
          </p:nvPr>
        </p:nvSpPr>
        <p:spPr>
          <a:xfrm>
            <a:off x="1524000" y="4576259"/>
            <a:ext cx="9144000" cy="1655762"/>
          </a:xfrm>
        </p:spPr>
        <p:txBody>
          <a:bodyPr/>
          <a:lstStyle>
            <a:lvl1pPr marL="0" indent="0" algn="ctr">
              <a:buNone/>
              <a:defRPr sz="2400">
                <a:solidFill>
                  <a:schemeClr val="tx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E2438C-6891-490D-93FA-BA6B84E7A982}"/>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5" name="Footer Placeholder 4">
            <a:extLst>
              <a:ext uri="{FF2B5EF4-FFF2-40B4-BE49-F238E27FC236}">
                <a16:creationId xmlns:a16="http://schemas.microsoft.com/office/drawing/2014/main" id="{C8E31EC8-83A0-4CE4-BD23-DD09B0A37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33664-E9B1-4420-8D0E-9255FB896BDB}"/>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5736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9284-22DF-4818-85F1-3032F18A6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B16038-0F41-4021-949D-301C77C3BB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E5E6D-3253-4F21-9EC4-D732985C9995}"/>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5" name="Footer Placeholder 4">
            <a:extLst>
              <a:ext uri="{FF2B5EF4-FFF2-40B4-BE49-F238E27FC236}">
                <a16:creationId xmlns:a16="http://schemas.microsoft.com/office/drawing/2014/main" id="{B433EFC9-95A0-4830-97E4-F33486B93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E4DCE-6B9C-4CFF-B9F0-6B85037C9AE4}"/>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1744072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1A77DF-451E-42C4-8A3D-D3A66626F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CDE5FB-AB4A-4EBA-9E4E-93132C5C5E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05F24-F926-4611-A4D2-D8249D224BA8}"/>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5" name="Footer Placeholder 4">
            <a:extLst>
              <a:ext uri="{FF2B5EF4-FFF2-40B4-BE49-F238E27FC236}">
                <a16:creationId xmlns:a16="http://schemas.microsoft.com/office/drawing/2014/main" id="{E7774474-856E-4258-BC22-504C2917C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5F27D-C8FB-4422-8B04-C42F41AACAA8}"/>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6951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F118-2226-4588-B9C9-FEF4B5767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A7A36-9D30-436B-8F81-37E1F9A9E6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0FD7A-8A7C-409C-8E83-ACCE08129CB2}"/>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5" name="Footer Placeholder 4">
            <a:extLst>
              <a:ext uri="{FF2B5EF4-FFF2-40B4-BE49-F238E27FC236}">
                <a16:creationId xmlns:a16="http://schemas.microsoft.com/office/drawing/2014/main" id="{36AEF09E-7D22-465F-AE31-F71566A3D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C4358-0168-42D4-BCB4-3F5626A44ACE}"/>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62038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descr="Water next to a mountain&#10;&#10;Description automatically generated">
            <a:extLst>
              <a:ext uri="{FF2B5EF4-FFF2-40B4-BE49-F238E27FC236}">
                <a16:creationId xmlns:a16="http://schemas.microsoft.com/office/drawing/2014/main" id="{B210CA7F-BC65-47A4-9C81-272E0C8F3A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5626"/>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81D519C-3FFE-49DE-9EE7-16D4460E6347}"/>
              </a:ext>
            </a:extLst>
          </p:cNvPr>
          <p:cNvSpPr/>
          <p:nvPr userDrawn="1"/>
        </p:nvSpPr>
        <p:spPr>
          <a:xfrm>
            <a:off x="0" y="0"/>
            <a:ext cx="12192000" cy="6858000"/>
          </a:xfrm>
          <a:prstGeom prst="rect">
            <a:avLst/>
          </a:prstGeom>
          <a:solidFill>
            <a:schemeClr val="bg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4A4CE6-5803-4464-B1D1-5D993B481B88}"/>
              </a:ext>
            </a:extLst>
          </p:cNvPr>
          <p:cNvSpPr>
            <a:spLocks noGrp="1"/>
          </p:cNvSpPr>
          <p:nvPr>
            <p:ph type="title"/>
          </p:nvPr>
        </p:nvSpPr>
        <p:spPr>
          <a:xfrm>
            <a:off x="831850" y="1760434"/>
            <a:ext cx="10515600" cy="2802041"/>
          </a:xfrm>
        </p:spPr>
        <p:txBody>
          <a:bodyPr anchor="ctr">
            <a:normAutofit/>
          </a:bodyPr>
          <a:lstStyle>
            <a:lvl1pPr algn="ctr">
              <a:defRPr sz="48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B78598-6EF5-4289-B850-B0AAAC3065F8}"/>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A8EA15-CE00-4E40-A3FF-A5EBB2BDA400}"/>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5" name="Footer Placeholder 4">
            <a:extLst>
              <a:ext uri="{FF2B5EF4-FFF2-40B4-BE49-F238E27FC236}">
                <a16:creationId xmlns:a16="http://schemas.microsoft.com/office/drawing/2014/main" id="{6B672800-AD0D-4BD2-B2DC-054817841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9EF11-7583-43F1-B7EF-34E74B22399D}"/>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232725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DB81-8120-46C7-90CF-648CE9255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52FB6-F650-46E4-B683-7315AAB9F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E0D691-9E14-4605-B549-E043637BFB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BD9CA-99FF-4F80-AA41-FAFC87FA43B1}"/>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6" name="Footer Placeholder 5">
            <a:extLst>
              <a:ext uri="{FF2B5EF4-FFF2-40B4-BE49-F238E27FC236}">
                <a16:creationId xmlns:a16="http://schemas.microsoft.com/office/drawing/2014/main" id="{46EA7872-F53F-4922-BA3C-632202964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BE0-9E7C-4CD2-A739-B143EB753AA0}"/>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3090151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85CC-EBED-4006-866E-9BA39916CD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122BA-956C-4DAC-9EFA-311729A081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BA9C29-7DD8-4BB6-A822-4DD6AE00B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8EAEC9-DDE4-4920-88EA-CD8D0C9367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3DA31A-0217-4515-AEFE-1A3BEF707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964F7-A286-451C-85C5-D5D16D5E1514}"/>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8" name="Footer Placeholder 7">
            <a:extLst>
              <a:ext uri="{FF2B5EF4-FFF2-40B4-BE49-F238E27FC236}">
                <a16:creationId xmlns:a16="http://schemas.microsoft.com/office/drawing/2014/main" id="{A278567C-A63B-474B-8802-51F38C7DA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D5CE3B-16F4-44FA-A408-F4288093A0A2}"/>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421568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1A4D-74DA-4928-8878-1462802CB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E45CBA-3AC5-4C14-BCA7-29291B914055}"/>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4" name="Footer Placeholder 3">
            <a:extLst>
              <a:ext uri="{FF2B5EF4-FFF2-40B4-BE49-F238E27FC236}">
                <a16:creationId xmlns:a16="http://schemas.microsoft.com/office/drawing/2014/main" id="{568D0A9E-CCA6-40D7-8B85-7C07A7594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25E2AD-5CC8-4998-98F1-1A1944080573}"/>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333364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102447-EA1A-48FE-AC37-7D2A3CD7EAC1}"/>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3" name="Footer Placeholder 2">
            <a:extLst>
              <a:ext uri="{FF2B5EF4-FFF2-40B4-BE49-F238E27FC236}">
                <a16:creationId xmlns:a16="http://schemas.microsoft.com/office/drawing/2014/main" id="{A3E64EC7-A54F-4741-AB79-020FE88514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74B9AD-F4DD-447A-9668-24B94B546555}"/>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2784860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1D3A-A7F2-4CBC-A85D-2543E0BFD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E14681-D9A2-49A3-8986-08375271C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AE7E9-0BDB-4945-A6AE-105D6F480F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31B3B-9898-4A08-9BFA-D63524599AAD}"/>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6" name="Footer Placeholder 5">
            <a:extLst>
              <a:ext uri="{FF2B5EF4-FFF2-40B4-BE49-F238E27FC236}">
                <a16:creationId xmlns:a16="http://schemas.microsoft.com/office/drawing/2014/main" id="{BA6E16B6-FAF0-46A1-818E-EC782B8524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929DB5-EB53-40C5-9DE0-7F145CA51428}"/>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78725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9034-6C0E-4254-BB95-E83F95E3D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557FF7-594E-4C3B-9820-35685D3D2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51E65-EE9E-4013-B295-F32C0289F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4BF0A-3D13-4912-9B89-0D1A05315567}"/>
              </a:ext>
            </a:extLst>
          </p:cNvPr>
          <p:cNvSpPr>
            <a:spLocks noGrp="1"/>
          </p:cNvSpPr>
          <p:nvPr>
            <p:ph type="dt" sz="half" idx="10"/>
          </p:nvPr>
        </p:nvSpPr>
        <p:spPr/>
        <p:txBody>
          <a:bodyPr/>
          <a:lstStyle/>
          <a:p>
            <a:fld id="{1EB984D4-44DB-4987-95EF-716F11773E22}" type="datetimeFigureOut">
              <a:rPr lang="en-US" smtClean="0"/>
              <a:t>3/2/2021</a:t>
            </a:fld>
            <a:endParaRPr lang="en-US"/>
          </a:p>
        </p:txBody>
      </p:sp>
      <p:sp>
        <p:nvSpPr>
          <p:cNvPr id="6" name="Footer Placeholder 5">
            <a:extLst>
              <a:ext uri="{FF2B5EF4-FFF2-40B4-BE49-F238E27FC236}">
                <a16:creationId xmlns:a16="http://schemas.microsoft.com/office/drawing/2014/main" id="{8301A237-3829-44C2-8F1D-1D2B7DB53E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D8BD3-4892-4402-9132-EBED35570E9B}"/>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347752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A61037-8EE3-4836-AEDC-CBF62B30860E}"/>
              </a:ext>
            </a:extLst>
          </p:cNvPr>
          <p:cNvSpPr/>
          <p:nvPr userDrawn="1"/>
        </p:nvSpPr>
        <p:spPr>
          <a:xfrm>
            <a:off x="0" y="0"/>
            <a:ext cx="12192000" cy="1341621"/>
          </a:xfrm>
          <a:prstGeom prst="rect">
            <a:avLst/>
          </a:prstGeom>
          <a:solidFill>
            <a:schemeClr val="accent3"/>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08B3C41-84F0-4A04-8916-EB6C33254158}"/>
              </a:ext>
            </a:extLst>
          </p:cNvPr>
          <p:cNvSpPr/>
          <p:nvPr userDrawn="1"/>
        </p:nvSpPr>
        <p:spPr>
          <a:xfrm>
            <a:off x="0" y="1324029"/>
            <a:ext cx="12192000" cy="85060"/>
          </a:xfrm>
          <a:prstGeom prst="rect">
            <a:avLst/>
          </a:prstGeom>
          <a:solidFill>
            <a:schemeClr val="tx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E707CFE-2607-4F21-ABD7-CF3F2FD0ED81}"/>
              </a:ext>
            </a:extLst>
          </p:cNvPr>
          <p:cNvSpPr>
            <a:spLocks noGrp="1"/>
          </p:cNvSpPr>
          <p:nvPr>
            <p:ph type="title"/>
          </p:nvPr>
        </p:nvSpPr>
        <p:spPr>
          <a:xfrm>
            <a:off x="838200" y="18255"/>
            <a:ext cx="1127973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328E4C-267E-404A-9037-85C21FB8F6B2}"/>
              </a:ext>
            </a:extLst>
          </p:cNvPr>
          <p:cNvSpPr>
            <a:spLocks noGrp="1"/>
          </p:cNvSpPr>
          <p:nvPr>
            <p:ph type="body" idx="1"/>
          </p:nvPr>
        </p:nvSpPr>
        <p:spPr>
          <a:xfrm>
            <a:off x="838200" y="1572426"/>
            <a:ext cx="10515600" cy="46045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EA634-E0CC-41F3-B8A3-E979A7B14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3">
                    <a:lumMod val="90000"/>
                  </a:schemeClr>
                </a:solidFill>
              </a:defRPr>
            </a:lvl1pPr>
          </a:lstStyle>
          <a:p>
            <a:fld id="{1EB984D4-44DB-4987-95EF-716F11773E22}" type="datetimeFigureOut">
              <a:rPr lang="en-US" smtClean="0"/>
              <a:pPr/>
              <a:t>3/2/2021</a:t>
            </a:fld>
            <a:endParaRPr lang="en-US"/>
          </a:p>
        </p:txBody>
      </p:sp>
      <p:sp>
        <p:nvSpPr>
          <p:cNvPr id="5" name="Footer Placeholder 4">
            <a:extLst>
              <a:ext uri="{FF2B5EF4-FFF2-40B4-BE49-F238E27FC236}">
                <a16:creationId xmlns:a16="http://schemas.microsoft.com/office/drawing/2014/main" id="{B378F0C3-0F86-4609-991C-02CACFA40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3">
                    <a:lumMod val="90000"/>
                  </a:schemeClr>
                </a:solidFill>
              </a:defRPr>
            </a:lvl1pPr>
          </a:lstStyle>
          <a:p>
            <a:endParaRPr lang="en-US"/>
          </a:p>
        </p:txBody>
      </p:sp>
      <p:sp>
        <p:nvSpPr>
          <p:cNvPr id="6" name="Slide Number Placeholder 5">
            <a:extLst>
              <a:ext uri="{FF2B5EF4-FFF2-40B4-BE49-F238E27FC236}">
                <a16:creationId xmlns:a16="http://schemas.microsoft.com/office/drawing/2014/main" id="{40C809C4-E65D-4240-A23A-56A933E26E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lumMod val="90000"/>
                  </a:schemeClr>
                </a:solidFill>
              </a:defRPr>
            </a:lvl1pPr>
          </a:lstStyle>
          <a:p>
            <a:fld id="{98A31EDE-4099-47FA-A19B-E212578DBB07}" type="slidenum">
              <a:rPr lang="en-US" smtClean="0"/>
              <a:pPr/>
              <a:t>‹#›</a:t>
            </a:fld>
            <a:endParaRPr lang="en-US"/>
          </a:p>
        </p:txBody>
      </p:sp>
      <p:pic>
        <p:nvPicPr>
          <p:cNvPr id="10" name="Picture 9" descr="A close up of a logo&#10;&#10;Description automatically generated">
            <a:extLst>
              <a:ext uri="{FF2B5EF4-FFF2-40B4-BE49-F238E27FC236}">
                <a16:creationId xmlns:a16="http://schemas.microsoft.com/office/drawing/2014/main" id="{D73827C7-1477-427E-85B0-723DDE970F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074" y="6474177"/>
            <a:ext cx="722962" cy="247298"/>
          </a:xfrm>
          <a:prstGeom prst="rect">
            <a:avLst/>
          </a:prstGeom>
        </p:spPr>
      </p:pic>
    </p:spTree>
    <p:extLst>
      <p:ext uri="{BB962C8B-B14F-4D97-AF65-F5344CB8AC3E}">
        <p14:creationId xmlns:p14="http://schemas.microsoft.com/office/powerpoint/2010/main" val="286734377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6.png"/><Relationship Id="rId7" Type="http://schemas.openxmlformats.org/officeDocument/2006/relationships/diagramQuickStyle" Target="../diagrams/quickStyle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7.svg"/><Relationship Id="rId9" Type="http://schemas.microsoft.com/office/2007/relationships/diagramDrawing" Target="../diagrams/drawing3.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1.png"/><Relationship Id="rId7" Type="http://schemas.openxmlformats.org/officeDocument/2006/relationships/diagramQuickStyle" Target="../diagrams/quickStyle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2.svg"/><Relationship Id="rId9" Type="http://schemas.microsoft.com/office/2007/relationships/diagramDrawing" Target="../diagrams/drawing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indiosubbasinsgma.org/"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indiosubbasinsgma.or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hyperlink" Target="mailto:IndioSubbasinSGMA@woodardcurran.com" TargetMode="External"/><Relationship Id="rId4" Type="http://schemas.openxmlformats.org/officeDocument/2006/relationships/image" Target="../media/image53.png"/><Relationship Id="rId9" Type="http://schemas.openxmlformats.org/officeDocument/2006/relationships/image" Target="../media/image5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68EB-AC07-4DC5-AFCD-89CAA46240AF}"/>
              </a:ext>
            </a:extLst>
          </p:cNvPr>
          <p:cNvSpPr>
            <a:spLocks noGrp="1"/>
          </p:cNvSpPr>
          <p:nvPr>
            <p:ph type="ctrTitle"/>
          </p:nvPr>
        </p:nvSpPr>
        <p:spPr>
          <a:effectLst>
            <a:outerShdw blurRad="50800" dist="50800" dir="5400000" algn="ctr" rotWithShape="0">
              <a:schemeClr val="bg1">
                <a:lumMod val="85000"/>
                <a:lumOff val="15000"/>
              </a:schemeClr>
            </a:outerShdw>
          </a:effectLst>
        </p:spPr>
        <p:txBody>
          <a:bodyPr/>
          <a:lstStyle/>
          <a:p>
            <a:r>
              <a:rPr lang="en-US">
                <a:effectLst>
                  <a:innerShdw blurRad="63500" dist="50800" dir="2700000">
                    <a:prstClr val="black">
                      <a:alpha val="50000"/>
                    </a:prstClr>
                  </a:innerShdw>
                </a:effectLst>
              </a:rPr>
              <a:t>2022 Indio Subbasin Alternative Plan Update</a:t>
            </a:r>
          </a:p>
        </p:txBody>
      </p:sp>
      <p:sp>
        <p:nvSpPr>
          <p:cNvPr id="10" name="Rectangle 9">
            <a:extLst>
              <a:ext uri="{FF2B5EF4-FFF2-40B4-BE49-F238E27FC236}">
                <a16:creationId xmlns:a16="http://schemas.microsoft.com/office/drawing/2014/main" id="{C1A199A9-6D84-4036-ABC4-6F43947F326B}"/>
              </a:ext>
            </a:extLst>
          </p:cNvPr>
          <p:cNvSpPr/>
          <p:nvPr/>
        </p:nvSpPr>
        <p:spPr>
          <a:xfrm>
            <a:off x="0" y="4669277"/>
            <a:ext cx="12191999" cy="2188723"/>
          </a:xfrm>
          <a:prstGeom prst="rect">
            <a:avLst/>
          </a:prstGeom>
          <a:gradFill flip="none" rotWithShape="1">
            <a:gsLst>
              <a:gs pos="3500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06A651-127A-4E45-A863-A5014B310B43}"/>
              </a:ext>
            </a:extLst>
          </p:cNvPr>
          <p:cNvGrpSpPr/>
          <p:nvPr/>
        </p:nvGrpSpPr>
        <p:grpSpPr>
          <a:xfrm>
            <a:off x="2442897" y="6091559"/>
            <a:ext cx="7527954" cy="659180"/>
            <a:chOff x="2588812" y="6091559"/>
            <a:chExt cx="7527954" cy="659180"/>
          </a:xfrm>
        </p:grpSpPr>
        <p:pic>
          <p:nvPicPr>
            <p:cNvPr id="12" name="Picture 11" descr="A picture containing drawing&#10;&#10;Description automatically generated">
              <a:extLst>
                <a:ext uri="{FF2B5EF4-FFF2-40B4-BE49-F238E27FC236}">
                  <a16:creationId xmlns:a16="http://schemas.microsoft.com/office/drawing/2014/main" id="{BE3CADDC-721E-49A1-8602-E547396F6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812" y="6143451"/>
              <a:ext cx="719782" cy="576399"/>
            </a:xfrm>
            <a:prstGeom prst="rect">
              <a:avLst/>
            </a:prstGeom>
          </p:spPr>
        </p:pic>
        <p:pic>
          <p:nvPicPr>
            <p:cNvPr id="13" name="Picture 12" descr="A close up of a sign&#10;&#10;Description automatically generated">
              <a:extLst>
                <a:ext uri="{FF2B5EF4-FFF2-40B4-BE49-F238E27FC236}">
                  <a16:creationId xmlns:a16="http://schemas.microsoft.com/office/drawing/2014/main" id="{BD04355F-B722-47BB-A680-3896D0B08638}"/>
                </a:ext>
              </a:extLst>
            </p:cNvPr>
            <p:cNvPicPr>
              <a:picLocks noChangeAspect="1"/>
            </p:cNvPicPr>
            <p:nvPr/>
          </p:nvPicPr>
          <p:blipFill rotWithShape="1">
            <a:blip r:embed="rId3">
              <a:extLst>
                <a:ext uri="{28A0092B-C50C-407E-A947-70E740481C1C}">
                  <a14:useLocalDpi xmlns:a14="http://schemas.microsoft.com/office/drawing/2010/main" val="0"/>
                </a:ext>
              </a:extLst>
            </a:blip>
            <a:srcRect l="8669" t="13156" r="7523" b="18241"/>
            <a:stretch/>
          </p:blipFill>
          <p:spPr>
            <a:xfrm>
              <a:off x="3768859" y="6136185"/>
              <a:ext cx="1780161" cy="548883"/>
            </a:xfrm>
            <a:prstGeom prst="rect">
              <a:avLst/>
            </a:prstGeom>
          </p:spPr>
        </p:pic>
        <p:pic>
          <p:nvPicPr>
            <p:cNvPr id="14" name="Picture 13" descr="A close up of a logo&#10;&#10;Description automatically generated">
              <a:extLst>
                <a:ext uri="{FF2B5EF4-FFF2-40B4-BE49-F238E27FC236}">
                  <a16:creationId xmlns:a16="http://schemas.microsoft.com/office/drawing/2014/main" id="{FD5A1A76-23DB-4B4C-9A66-67B769679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915" y="6112564"/>
              <a:ext cx="1628775" cy="638175"/>
            </a:xfrm>
            <a:prstGeom prst="rect">
              <a:avLst/>
            </a:prstGeom>
          </p:spPr>
        </p:pic>
        <p:pic>
          <p:nvPicPr>
            <p:cNvPr id="15" name="Picture 14" descr="A close up of a logo&#10;&#10;Description automatically generated">
              <a:extLst>
                <a:ext uri="{FF2B5EF4-FFF2-40B4-BE49-F238E27FC236}">
                  <a16:creationId xmlns:a16="http://schemas.microsoft.com/office/drawing/2014/main" id="{4A5C8750-5CD0-445B-9597-4B81D7448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844" y="6091559"/>
              <a:ext cx="2393922" cy="614952"/>
            </a:xfrm>
            <a:prstGeom prst="rect">
              <a:avLst/>
            </a:prstGeom>
          </p:spPr>
        </p:pic>
      </p:grpSp>
      <p:sp>
        <p:nvSpPr>
          <p:cNvPr id="3" name="Subtitle 2">
            <a:extLst>
              <a:ext uri="{FF2B5EF4-FFF2-40B4-BE49-F238E27FC236}">
                <a16:creationId xmlns:a16="http://schemas.microsoft.com/office/drawing/2014/main" id="{3BED3387-9452-46BA-A317-F6AD0D82F88E}"/>
              </a:ext>
            </a:extLst>
          </p:cNvPr>
          <p:cNvSpPr>
            <a:spLocks noGrp="1"/>
          </p:cNvSpPr>
          <p:nvPr>
            <p:ph type="subTitle" idx="1"/>
          </p:nvPr>
        </p:nvSpPr>
        <p:spPr>
          <a:xfrm>
            <a:off x="1524000" y="4819540"/>
            <a:ext cx="9144000" cy="1655762"/>
          </a:xfrm>
        </p:spPr>
        <p:txBody>
          <a:bodyPr/>
          <a:lstStyle/>
          <a:p>
            <a:pPr>
              <a:lnSpc>
                <a:spcPct val="100000"/>
              </a:lnSpc>
              <a:spcBef>
                <a:spcPts val="200"/>
              </a:spcBef>
            </a:pPr>
            <a:r>
              <a:rPr lang="en-US" b="1" dirty="0"/>
              <a:t>Workshop #4</a:t>
            </a:r>
          </a:p>
          <a:p>
            <a:pPr>
              <a:lnSpc>
                <a:spcPct val="100000"/>
              </a:lnSpc>
              <a:spcBef>
                <a:spcPts val="200"/>
              </a:spcBef>
            </a:pPr>
            <a:r>
              <a:rPr lang="en-US" b="1" dirty="0"/>
              <a:t>March 3, 2021</a:t>
            </a:r>
          </a:p>
        </p:txBody>
      </p:sp>
    </p:spTree>
    <p:extLst>
      <p:ext uri="{BB962C8B-B14F-4D97-AF65-F5344CB8AC3E}">
        <p14:creationId xmlns:p14="http://schemas.microsoft.com/office/powerpoint/2010/main" val="3582473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8EDD-F8ED-4228-9C62-93831ABA04CB}"/>
              </a:ext>
            </a:extLst>
          </p:cNvPr>
          <p:cNvSpPr>
            <a:spLocks noGrp="1"/>
          </p:cNvSpPr>
          <p:nvPr>
            <p:ph type="title"/>
          </p:nvPr>
        </p:nvSpPr>
        <p:spPr/>
        <p:txBody>
          <a:bodyPr/>
          <a:lstStyle/>
          <a:p>
            <a:r>
              <a:rPr lang="en-US"/>
              <a:t>Status of Alternative Plan Update</a:t>
            </a:r>
          </a:p>
        </p:txBody>
      </p:sp>
      <p:sp>
        <p:nvSpPr>
          <p:cNvPr id="4" name="Content Placeholder 3">
            <a:extLst>
              <a:ext uri="{FF2B5EF4-FFF2-40B4-BE49-F238E27FC236}">
                <a16:creationId xmlns:a16="http://schemas.microsoft.com/office/drawing/2014/main" id="{E65B8EA7-3E3D-4E45-A36B-BBEB0203449E}"/>
              </a:ext>
            </a:extLst>
          </p:cNvPr>
          <p:cNvSpPr>
            <a:spLocks noGrp="1"/>
          </p:cNvSpPr>
          <p:nvPr>
            <p:ph sz="half" idx="1"/>
          </p:nvPr>
        </p:nvSpPr>
        <p:spPr>
          <a:xfrm>
            <a:off x="609600" y="1825624"/>
            <a:ext cx="10994136" cy="4621357"/>
          </a:xfrm>
        </p:spPr>
        <p:txBody>
          <a:bodyPr>
            <a:normAutofit fontScale="85000" lnSpcReduction="20000"/>
          </a:bodyPr>
          <a:lstStyle/>
          <a:p>
            <a:pPr marL="0" indent="0">
              <a:lnSpc>
                <a:spcPct val="100000"/>
              </a:lnSpc>
              <a:spcAft>
                <a:spcPts val="1200"/>
              </a:spcAft>
              <a:buNone/>
            </a:pPr>
            <a:r>
              <a:rPr lang="en-US" sz="3100" dirty="0">
                <a:solidFill>
                  <a:schemeClr val="accent3">
                    <a:lumMod val="75000"/>
                  </a:schemeClr>
                </a:solidFill>
              </a:rPr>
              <a:t>Outline of 2022 Alternative Plan Update presents a progression of work</a:t>
            </a:r>
          </a:p>
          <a:p>
            <a:pPr marL="685800" indent="-338138">
              <a:spcBef>
                <a:spcPts val="600"/>
              </a:spcBef>
              <a:buFont typeface="+mj-lt"/>
              <a:buAutoNum type="arabicPeriod"/>
            </a:pPr>
            <a:r>
              <a:rPr lang="en-US" dirty="0"/>
              <a:t>Introduction</a:t>
            </a:r>
          </a:p>
          <a:p>
            <a:pPr marL="685800" indent="-338138">
              <a:spcBef>
                <a:spcPts val="600"/>
              </a:spcBef>
              <a:buFont typeface="+mj-lt"/>
              <a:buAutoNum type="arabicPeriod"/>
            </a:pPr>
            <a:r>
              <a:rPr lang="en-US" dirty="0"/>
              <a:t>Plan Area</a:t>
            </a:r>
          </a:p>
          <a:p>
            <a:pPr marL="685800" indent="-338138">
              <a:spcBef>
                <a:spcPts val="600"/>
              </a:spcBef>
              <a:buFont typeface="+mj-lt"/>
              <a:buAutoNum type="arabicPeriod"/>
            </a:pPr>
            <a:r>
              <a:rPr lang="en-US" dirty="0"/>
              <a:t>Hydrogeologic Conceptual Model</a:t>
            </a:r>
          </a:p>
          <a:p>
            <a:pPr marL="685800" indent="-338138">
              <a:spcBef>
                <a:spcPts val="600"/>
              </a:spcBef>
              <a:buFont typeface="+mj-lt"/>
              <a:buAutoNum type="arabicPeriod"/>
            </a:pPr>
            <a:r>
              <a:rPr lang="en-US" dirty="0"/>
              <a:t>Groundwater Conditions</a:t>
            </a:r>
          </a:p>
          <a:p>
            <a:pPr marL="685800" indent="-338138">
              <a:spcBef>
                <a:spcPts val="600"/>
              </a:spcBef>
              <a:buFont typeface="+mj-lt"/>
              <a:buAutoNum type="arabicPeriod"/>
            </a:pPr>
            <a:r>
              <a:rPr lang="en-US" dirty="0"/>
              <a:t>Water Demand Projections</a:t>
            </a:r>
          </a:p>
          <a:p>
            <a:pPr marL="685800" indent="-338138">
              <a:spcBef>
                <a:spcPts val="600"/>
              </a:spcBef>
              <a:buFont typeface="+mj-lt"/>
              <a:buAutoNum type="arabicPeriod"/>
            </a:pPr>
            <a:r>
              <a:rPr lang="en-US" dirty="0"/>
              <a:t>Existing Water Supplies</a:t>
            </a:r>
          </a:p>
          <a:p>
            <a:pPr marL="685800" indent="-338138">
              <a:spcBef>
                <a:spcPts val="600"/>
              </a:spcBef>
              <a:buFont typeface="+mj-lt"/>
              <a:buAutoNum type="arabicPeriod"/>
            </a:pPr>
            <a:r>
              <a:rPr lang="en-US" dirty="0"/>
              <a:t>Water Budgets and Plan Scenarios</a:t>
            </a:r>
          </a:p>
          <a:p>
            <a:pPr marL="685800" indent="-338138">
              <a:spcBef>
                <a:spcPts val="600"/>
              </a:spcBef>
              <a:buFont typeface="+mj-lt"/>
              <a:buAutoNum type="arabicPeriod"/>
            </a:pPr>
            <a:r>
              <a:rPr lang="en-US" dirty="0"/>
              <a:t>Emerging Issues</a:t>
            </a:r>
          </a:p>
          <a:p>
            <a:pPr marL="685800" indent="-338138">
              <a:spcBef>
                <a:spcPts val="600"/>
              </a:spcBef>
              <a:buFont typeface="+mj-lt"/>
              <a:buAutoNum type="arabicPeriod"/>
            </a:pPr>
            <a:r>
              <a:rPr lang="en-US" dirty="0"/>
              <a:t>Sustainable Management Criteria</a:t>
            </a:r>
          </a:p>
          <a:p>
            <a:pPr marL="685800" indent="-338138">
              <a:spcBef>
                <a:spcPts val="600"/>
              </a:spcBef>
              <a:buFont typeface="+mj-lt"/>
              <a:buAutoNum type="arabicPeriod"/>
            </a:pPr>
            <a:r>
              <a:rPr lang="en-US" dirty="0"/>
              <a:t>Monitoring Program</a:t>
            </a:r>
          </a:p>
          <a:p>
            <a:pPr marL="685800" indent="-338138">
              <a:spcBef>
                <a:spcPts val="600"/>
              </a:spcBef>
              <a:buFont typeface="+mj-lt"/>
              <a:buAutoNum type="arabicPeriod"/>
            </a:pPr>
            <a:r>
              <a:rPr lang="en-US" dirty="0"/>
              <a:t>Projects and Management Actions</a:t>
            </a:r>
          </a:p>
          <a:p>
            <a:pPr marL="685800" indent="-338138">
              <a:spcBef>
                <a:spcPts val="600"/>
              </a:spcBef>
              <a:buFont typeface="+mj-lt"/>
              <a:buAutoNum type="arabicPeriod"/>
            </a:pPr>
            <a:r>
              <a:rPr lang="en-US" dirty="0"/>
              <a:t>Implementation Plan</a:t>
            </a:r>
          </a:p>
          <a:p>
            <a:pPr lvl="1"/>
            <a:endParaRPr lang="en-US" dirty="0"/>
          </a:p>
        </p:txBody>
      </p:sp>
      <p:sp>
        <p:nvSpPr>
          <p:cNvPr id="5" name="Rectangle 4">
            <a:extLst>
              <a:ext uri="{FF2B5EF4-FFF2-40B4-BE49-F238E27FC236}">
                <a16:creationId xmlns:a16="http://schemas.microsoft.com/office/drawing/2014/main" id="{1CED1C70-038F-4293-B545-DBFC3B248EFE}"/>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41BEF331-98A0-4C1A-A446-589172815EC6}"/>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pic>
        <p:nvPicPr>
          <p:cNvPr id="7" name="Picture 6" descr="Graphical user interface, text&#10;&#10;Description automatically generated">
            <a:extLst>
              <a:ext uri="{FF2B5EF4-FFF2-40B4-BE49-F238E27FC236}">
                <a16:creationId xmlns:a16="http://schemas.microsoft.com/office/drawing/2014/main" id="{28281991-B89C-4031-87D9-BBE4A5671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017" y="2542877"/>
            <a:ext cx="2649682" cy="3429000"/>
          </a:xfrm>
          <a:prstGeom prst="rect">
            <a:avLst/>
          </a:prstGeom>
          <a:scene3d>
            <a:camera prst="perspectiveLeft"/>
            <a:lightRig rig="threePt" dir="t"/>
          </a:scene3d>
        </p:spPr>
      </p:pic>
      <p:sp>
        <p:nvSpPr>
          <p:cNvPr id="9" name="Slide Number Placeholder 3">
            <a:extLst>
              <a:ext uri="{FF2B5EF4-FFF2-40B4-BE49-F238E27FC236}">
                <a16:creationId xmlns:a16="http://schemas.microsoft.com/office/drawing/2014/main" id="{CFEBFD2A-8385-408A-AAA0-6EC6DBE2F35D}"/>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10</a:t>
            </a:fld>
            <a:endParaRPr lang="en-US" sz="2000" b="1" dirty="0"/>
          </a:p>
        </p:txBody>
      </p:sp>
    </p:spTree>
    <p:extLst>
      <p:ext uri="{BB962C8B-B14F-4D97-AF65-F5344CB8AC3E}">
        <p14:creationId xmlns:p14="http://schemas.microsoft.com/office/powerpoint/2010/main" val="179692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normAutofit/>
          </a:bodyPr>
          <a:lstStyle/>
          <a:p>
            <a:r>
              <a:rPr lang="en-US" dirty="0"/>
              <a:t>Welcome and Introductions</a:t>
            </a:r>
          </a:p>
          <a:p>
            <a:r>
              <a:rPr lang="en-US" dirty="0"/>
              <a:t>Alternative Plan Status</a:t>
            </a:r>
          </a:p>
          <a:p>
            <a:r>
              <a:rPr lang="en-US" b="1" dirty="0"/>
              <a:t>Groundwater Conditions: Levels, Storage, Subsidence</a:t>
            </a:r>
          </a:p>
          <a:p>
            <a:r>
              <a:rPr lang="en-US" dirty="0"/>
              <a:t>Sustainable Management Criteria</a:t>
            </a:r>
          </a:p>
          <a:p>
            <a:r>
              <a:rPr lang="en-US" dirty="0"/>
              <a:t>Groundwater Model Status</a:t>
            </a:r>
          </a:p>
          <a:p>
            <a:r>
              <a:rPr lang="en-US" dirty="0"/>
              <a:t>Projects and Management Actions</a:t>
            </a:r>
          </a:p>
          <a:p>
            <a:r>
              <a:rPr lang="en-US" dirty="0"/>
              <a:t>Public Comment</a:t>
            </a:r>
          </a:p>
          <a:p>
            <a:r>
              <a:rPr lang="en-US" dirty="0"/>
              <a:t>Get Involved</a:t>
            </a: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11</a:t>
            </a:fld>
            <a:endParaRPr lang="en-US" sz="2000" b="1" dirty="0"/>
          </a:p>
        </p:txBody>
      </p:sp>
    </p:spTree>
    <p:extLst>
      <p:ext uri="{BB962C8B-B14F-4D97-AF65-F5344CB8AC3E}">
        <p14:creationId xmlns:p14="http://schemas.microsoft.com/office/powerpoint/2010/main" val="473080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838200" y="18255"/>
            <a:ext cx="11279736" cy="1325563"/>
          </a:xfrm>
        </p:spPr>
        <p:txBody>
          <a:bodyPr>
            <a:normAutofit/>
          </a:bodyPr>
          <a:lstStyle/>
          <a:p>
            <a:r>
              <a:rPr lang="en-US" dirty="0"/>
              <a:t>Groundwater Conditions: Levels</a:t>
            </a:r>
          </a:p>
        </p:txBody>
      </p:sp>
      <p:sp>
        <p:nvSpPr>
          <p:cNvPr id="3" name="Content Placeholder 2">
            <a:extLst>
              <a:ext uri="{FF2B5EF4-FFF2-40B4-BE49-F238E27FC236}">
                <a16:creationId xmlns:a16="http://schemas.microsoft.com/office/drawing/2014/main" id="{DD5E5708-DD10-4523-B377-9674EF7F4F5E}"/>
              </a:ext>
            </a:extLst>
          </p:cNvPr>
          <p:cNvSpPr>
            <a:spLocks noGrp="1"/>
          </p:cNvSpPr>
          <p:nvPr>
            <p:ph idx="1"/>
          </p:nvPr>
        </p:nvSpPr>
        <p:spPr>
          <a:xfrm>
            <a:off x="838200" y="1573213"/>
            <a:ext cx="5054311" cy="4603750"/>
          </a:xfrm>
        </p:spPr>
        <p:txBody>
          <a:bodyPr>
            <a:normAutofit/>
          </a:bodyPr>
          <a:lstStyle/>
          <a:p>
            <a:r>
              <a:rPr lang="en-US" dirty="0"/>
              <a:t>Indio Subbasin has a robust monitoring program, 345 wells measured </a:t>
            </a:r>
          </a:p>
          <a:p>
            <a:r>
              <a:rPr lang="en-US" dirty="0"/>
              <a:t>Elevations range from 1,100 feet above mean sea level to 200 feet below msl</a:t>
            </a:r>
          </a:p>
          <a:p>
            <a:r>
              <a:rPr lang="en-US" dirty="0"/>
              <a:t>Groundwater flow is from northwest to southeast</a:t>
            </a:r>
          </a:p>
        </p:txBody>
      </p:sp>
      <p:sp>
        <p:nvSpPr>
          <p:cNvPr id="4" name="Slide Number Placeholder 3">
            <a:extLst>
              <a:ext uri="{FF2B5EF4-FFF2-40B4-BE49-F238E27FC236}">
                <a16:creationId xmlns:a16="http://schemas.microsoft.com/office/drawing/2014/main" id="{21F70046-5837-42F2-A176-DF4998979FB9}"/>
              </a:ext>
            </a:extLst>
          </p:cNvPr>
          <p:cNvSpPr>
            <a:spLocks noGrp="1"/>
          </p:cNvSpPr>
          <p:nvPr>
            <p:ph type="sldNum" sz="quarter" idx="12"/>
          </p:nvPr>
        </p:nvSpPr>
        <p:spPr>
          <a:xfrm>
            <a:off x="8610600" y="6356350"/>
            <a:ext cx="2743200" cy="365125"/>
          </a:xfrm>
        </p:spPr>
        <p:txBody>
          <a:bodyPr/>
          <a:lstStyle/>
          <a:p>
            <a:fld id="{98A31EDE-4099-47FA-A19B-E212578DBB07}" type="slidenum">
              <a:rPr lang="en-US" smtClean="0"/>
              <a:pPr/>
              <a:t>12</a:t>
            </a:fld>
            <a:endParaRPr lang="en-US" dirty="0"/>
          </a:p>
        </p:txBody>
      </p:sp>
      <p:pic>
        <p:nvPicPr>
          <p:cNvPr id="7" name="Picture 6" descr="Map&#10;&#10;Description automatically generated">
            <a:extLst>
              <a:ext uri="{FF2B5EF4-FFF2-40B4-BE49-F238E27FC236}">
                <a16:creationId xmlns:a16="http://schemas.microsoft.com/office/drawing/2014/main" id="{3A78D27B-6C7B-44FA-A932-6CC66B9374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892511" y="1467176"/>
            <a:ext cx="6225425" cy="5303520"/>
          </a:xfrm>
          <a:prstGeom prst="rect">
            <a:avLst/>
          </a:prstGeom>
        </p:spPr>
      </p:pic>
      <p:sp>
        <p:nvSpPr>
          <p:cNvPr id="8" name="TextBox 7">
            <a:extLst>
              <a:ext uri="{FF2B5EF4-FFF2-40B4-BE49-F238E27FC236}">
                <a16:creationId xmlns:a16="http://schemas.microsoft.com/office/drawing/2014/main" id="{DF87ED77-17F9-44DE-A8BA-C28EAB453818}"/>
              </a:ext>
            </a:extLst>
          </p:cNvPr>
          <p:cNvSpPr txBox="1"/>
          <p:nvPr/>
        </p:nvSpPr>
        <p:spPr>
          <a:xfrm>
            <a:off x="5892511" y="5939699"/>
            <a:ext cx="3930315" cy="830997"/>
          </a:xfrm>
          <a:prstGeom prst="rect">
            <a:avLst/>
          </a:prstGeom>
          <a:noFill/>
        </p:spPr>
        <p:txBody>
          <a:bodyPr wrap="square" rtlCol="0">
            <a:spAutoFit/>
          </a:bodyPr>
          <a:lstStyle/>
          <a:p>
            <a:r>
              <a:rPr lang="en-US" sz="2400" b="1" dirty="0">
                <a:solidFill>
                  <a:schemeClr val="bg1"/>
                </a:solidFill>
              </a:rPr>
              <a:t>Groundwater elevation contours, WY 2018-2019</a:t>
            </a:r>
          </a:p>
        </p:txBody>
      </p:sp>
      <p:sp>
        <p:nvSpPr>
          <p:cNvPr id="9" name="Slide Number Placeholder 3">
            <a:extLst>
              <a:ext uri="{FF2B5EF4-FFF2-40B4-BE49-F238E27FC236}">
                <a16:creationId xmlns:a16="http://schemas.microsoft.com/office/drawing/2014/main" id="{0615711A-63A3-4F54-BA1C-F76BFDDE84A0}"/>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12</a:t>
            </a:fld>
            <a:endParaRPr lang="en-US" sz="2000" b="1" dirty="0"/>
          </a:p>
        </p:txBody>
      </p:sp>
    </p:spTree>
    <p:extLst>
      <p:ext uri="{BB962C8B-B14F-4D97-AF65-F5344CB8AC3E}">
        <p14:creationId xmlns:p14="http://schemas.microsoft.com/office/powerpoint/2010/main" val="1906437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838200" y="18255"/>
            <a:ext cx="11279736" cy="1325563"/>
          </a:xfrm>
        </p:spPr>
        <p:txBody>
          <a:bodyPr>
            <a:normAutofit/>
          </a:bodyPr>
          <a:lstStyle/>
          <a:p>
            <a:r>
              <a:rPr lang="en-US" dirty="0"/>
              <a:t>Change in Groundwater Levels 2009-2019</a:t>
            </a:r>
          </a:p>
        </p:txBody>
      </p:sp>
      <p:sp>
        <p:nvSpPr>
          <p:cNvPr id="3" name="Content Placeholder 2">
            <a:extLst>
              <a:ext uri="{FF2B5EF4-FFF2-40B4-BE49-F238E27FC236}">
                <a16:creationId xmlns:a16="http://schemas.microsoft.com/office/drawing/2014/main" id="{DD5E5708-DD10-4523-B377-9674EF7F4F5E}"/>
              </a:ext>
            </a:extLst>
          </p:cNvPr>
          <p:cNvSpPr>
            <a:spLocks noGrp="1"/>
          </p:cNvSpPr>
          <p:nvPr>
            <p:ph idx="1"/>
          </p:nvPr>
        </p:nvSpPr>
        <p:spPr>
          <a:xfrm>
            <a:off x="838200" y="1573213"/>
            <a:ext cx="4847897" cy="4603750"/>
          </a:xfrm>
        </p:spPr>
        <p:txBody>
          <a:bodyPr>
            <a:normAutofit lnSpcReduction="10000"/>
          </a:bodyPr>
          <a:lstStyle/>
          <a:p>
            <a:r>
              <a:rPr lang="en-US" dirty="0"/>
              <a:t>Groundwater levels have increased over most areas, with some localized decreases</a:t>
            </a:r>
          </a:p>
          <a:p>
            <a:r>
              <a:rPr lang="en-US" dirty="0"/>
              <a:t>Largest increases near GRFs</a:t>
            </a:r>
          </a:p>
          <a:p>
            <a:r>
              <a:rPr lang="en-US" dirty="0"/>
              <a:t>Increases in mid-valley of </a:t>
            </a:r>
            <a:br>
              <a:rPr lang="en-US" dirty="0"/>
            </a:br>
            <a:r>
              <a:rPr lang="en-US" dirty="0"/>
              <a:t>7-15 feet and in southeast of 10-40 feet </a:t>
            </a:r>
          </a:p>
          <a:p>
            <a:r>
              <a:rPr lang="en-US" dirty="0"/>
              <a:t>Increases are due to GRF recharge, source substitution, and conservation programs</a:t>
            </a:r>
          </a:p>
        </p:txBody>
      </p:sp>
      <p:sp>
        <p:nvSpPr>
          <p:cNvPr id="4" name="Slide Number Placeholder 3">
            <a:extLst>
              <a:ext uri="{FF2B5EF4-FFF2-40B4-BE49-F238E27FC236}">
                <a16:creationId xmlns:a16="http://schemas.microsoft.com/office/drawing/2014/main" id="{21F70046-5837-42F2-A176-DF4998979FB9}"/>
              </a:ext>
            </a:extLst>
          </p:cNvPr>
          <p:cNvSpPr>
            <a:spLocks noGrp="1"/>
          </p:cNvSpPr>
          <p:nvPr>
            <p:ph type="sldNum" sz="quarter" idx="12"/>
          </p:nvPr>
        </p:nvSpPr>
        <p:spPr>
          <a:xfrm>
            <a:off x="8610600" y="6356350"/>
            <a:ext cx="2743200" cy="365125"/>
          </a:xfrm>
        </p:spPr>
        <p:txBody>
          <a:bodyPr/>
          <a:lstStyle/>
          <a:p>
            <a:fld id="{98A31EDE-4099-47FA-A19B-E212578DBB07}" type="slidenum">
              <a:rPr lang="en-US" smtClean="0"/>
              <a:pPr/>
              <a:t>13</a:t>
            </a:fld>
            <a:endParaRPr lang="en-US" dirty="0"/>
          </a:p>
        </p:txBody>
      </p:sp>
      <p:sp>
        <p:nvSpPr>
          <p:cNvPr id="5" name="TextBox 4">
            <a:extLst>
              <a:ext uri="{FF2B5EF4-FFF2-40B4-BE49-F238E27FC236}">
                <a16:creationId xmlns:a16="http://schemas.microsoft.com/office/drawing/2014/main" id="{5E8BC1F9-2A16-4DFA-B6B9-07B54FD6C1E0}"/>
              </a:ext>
            </a:extLst>
          </p:cNvPr>
          <p:cNvSpPr txBox="1"/>
          <p:nvPr/>
        </p:nvSpPr>
        <p:spPr>
          <a:xfrm>
            <a:off x="7644984" y="2247948"/>
            <a:ext cx="3627619" cy="369332"/>
          </a:xfrm>
          <a:prstGeom prst="rect">
            <a:avLst/>
          </a:prstGeom>
          <a:noFill/>
        </p:spPr>
        <p:txBody>
          <a:bodyPr wrap="square" rtlCol="0">
            <a:spAutoFit/>
          </a:bodyPr>
          <a:lstStyle/>
          <a:p>
            <a:r>
              <a:rPr lang="en-US" dirty="0"/>
              <a:t>Figure 4-7 </a:t>
            </a:r>
          </a:p>
        </p:txBody>
      </p:sp>
      <p:pic>
        <p:nvPicPr>
          <p:cNvPr id="7" name="Picture 6" descr="Map&#10;&#10;Description automatically generated">
            <a:extLst>
              <a:ext uri="{FF2B5EF4-FFF2-40B4-BE49-F238E27FC236}">
                <a16:creationId xmlns:a16="http://schemas.microsoft.com/office/drawing/2014/main" id="{5E6BA920-2101-4F2E-A25D-18BA8F17C7C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86097" y="1474572"/>
            <a:ext cx="6440637" cy="5303520"/>
          </a:xfrm>
          <a:prstGeom prst="rect">
            <a:avLst/>
          </a:prstGeom>
        </p:spPr>
      </p:pic>
      <p:sp>
        <p:nvSpPr>
          <p:cNvPr id="8" name="Slide Number Placeholder 3">
            <a:extLst>
              <a:ext uri="{FF2B5EF4-FFF2-40B4-BE49-F238E27FC236}">
                <a16:creationId xmlns:a16="http://schemas.microsoft.com/office/drawing/2014/main" id="{9AF0E216-9F1B-4C9C-92E4-165A7A197FB1}"/>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13</a:t>
            </a:fld>
            <a:endParaRPr lang="en-US" sz="2000" b="1" dirty="0"/>
          </a:p>
        </p:txBody>
      </p:sp>
    </p:spTree>
    <p:extLst>
      <p:ext uri="{BB962C8B-B14F-4D97-AF65-F5344CB8AC3E}">
        <p14:creationId xmlns:p14="http://schemas.microsoft.com/office/powerpoint/2010/main" val="315581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838200" y="18255"/>
            <a:ext cx="11279736" cy="1325563"/>
          </a:xfrm>
        </p:spPr>
        <p:txBody>
          <a:bodyPr>
            <a:normAutofit/>
          </a:bodyPr>
          <a:lstStyle/>
          <a:p>
            <a:r>
              <a:rPr lang="en-US" dirty="0"/>
              <a:t>Groundwater Level </a:t>
            </a:r>
            <a:br>
              <a:rPr lang="en-US" dirty="0"/>
            </a:br>
            <a:r>
              <a:rPr lang="en-US" dirty="0"/>
              <a:t>Hydrographs</a:t>
            </a:r>
          </a:p>
        </p:txBody>
      </p:sp>
      <p:sp>
        <p:nvSpPr>
          <p:cNvPr id="3" name="Content Placeholder 2">
            <a:extLst>
              <a:ext uri="{FF2B5EF4-FFF2-40B4-BE49-F238E27FC236}">
                <a16:creationId xmlns:a16="http://schemas.microsoft.com/office/drawing/2014/main" id="{DD5E5708-DD10-4523-B377-9674EF7F4F5E}"/>
              </a:ext>
            </a:extLst>
          </p:cNvPr>
          <p:cNvSpPr>
            <a:spLocks noGrp="1"/>
          </p:cNvSpPr>
          <p:nvPr>
            <p:ph idx="1"/>
          </p:nvPr>
        </p:nvSpPr>
        <p:spPr>
          <a:xfrm>
            <a:off x="838200" y="1573213"/>
            <a:ext cx="5245016" cy="4603750"/>
          </a:xfrm>
        </p:spPr>
        <p:txBody>
          <a:bodyPr>
            <a:normAutofit/>
          </a:bodyPr>
          <a:lstStyle/>
          <a:p>
            <a:r>
              <a:rPr lang="en-US" dirty="0"/>
              <a:t>Numerous hydrographs are available</a:t>
            </a:r>
          </a:p>
          <a:p>
            <a:r>
              <a:rPr lang="en-US" dirty="0"/>
              <a:t>Hydrographs show: </a:t>
            </a:r>
          </a:p>
          <a:p>
            <a:pPr lvl="1"/>
            <a:r>
              <a:rPr lang="en-US" dirty="0"/>
              <a:t>Overall increases 2009-2020</a:t>
            </a:r>
          </a:p>
          <a:p>
            <a:pPr lvl="1"/>
            <a:r>
              <a:rPr lang="en-US" dirty="0"/>
              <a:t>Large increases due to  recharge at GRFs</a:t>
            </a:r>
          </a:p>
          <a:p>
            <a:pPr lvl="1"/>
            <a:r>
              <a:rPr lang="en-US" dirty="0"/>
              <a:t>Smaller, later increases with distance from GRFs</a:t>
            </a:r>
          </a:p>
          <a:p>
            <a:pPr lvl="1"/>
            <a:r>
              <a:rPr lang="en-US" dirty="0"/>
              <a:t>Recovery from overdraft with recharge, source substitution, and conservation</a:t>
            </a:r>
          </a:p>
          <a:p>
            <a:endParaRPr lang="en-US" dirty="0"/>
          </a:p>
        </p:txBody>
      </p:sp>
      <p:grpSp>
        <p:nvGrpSpPr>
          <p:cNvPr id="10" name="Group 9">
            <a:extLst>
              <a:ext uri="{FF2B5EF4-FFF2-40B4-BE49-F238E27FC236}">
                <a16:creationId xmlns:a16="http://schemas.microsoft.com/office/drawing/2014/main" id="{F474C19C-02FF-4D9D-86AA-66C8836BC08C}"/>
              </a:ext>
            </a:extLst>
          </p:cNvPr>
          <p:cNvGrpSpPr/>
          <p:nvPr/>
        </p:nvGrpSpPr>
        <p:grpSpPr>
          <a:xfrm>
            <a:off x="9391606" y="1467651"/>
            <a:ext cx="2725782" cy="2139448"/>
            <a:chOff x="9039408" y="2489859"/>
            <a:chExt cx="3024532" cy="2373935"/>
          </a:xfrm>
        </p:grpSpPr>
        <p:pic>
          <p:nvPicPr>
            <p:cNvPr id="8" name="Picture 7" descr="Map&#10;&#10;Description automatically generated">
              <a:extLst>
                <a:ext uri="{FF2B5EF4-FFF2-40B4-BE49-F238E27FC236}">
                  <a16:creationId xmlns:a16="http://schemas.microsoft.com/office/drawing/2014/main" id="{51332D2A-C9E9-4810-A342-901627AE4A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039408" y="2489859"/>
              <a:ext cx="3024532" cy="2373935"/>
            </a:xfrm>
            <a:prstGeom prst="rect">
              <a:avLst/>
            </a:prstGeom>
          </p:spPr>
        </p:pic>
        <p:sp>
          <p:nvSpPr>
            <p:cNvPr id="9" name="Flowchart: Connector 8">
              <a:extLst>
                <a:ext uri="{FF2B5EF4-FFF2-40B4-BE49-F238E27FC236}">
                  <a16:creationId xmlns:a16="http://schemas.microsoft.com/office/drawing/2014/main" id="{8C0AB975-A4A3-4FE6-9438-6B58F8F08781}"/>
                </a:ext>
              </a:extLst>
            </p:cNvPr>
            <p:cNvSpPr/>
            <p:nvPr/>
          </p:nvSpPr>
          <p:spPr>
            <a:xfrm>
              <a:off x="9478710" y="2495573"/>
              <a:ext cx="216012" cy="24469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5CCD8C12-8989-4046-B459-094DC45C0C1E}"/>
                </a:ext>
              </a:extLst>
            </p:cNvPr>
            <p:cNvSpPr/>
            <p:nvPr/>
          </p:nvSpPr>
          <p:spPr>
            <a:xfrm>
              <a:off x="9989546" y="2778737"/>
              <a:ext cx="216012" cy="228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71175819-C771-4CBF-9F7E-97F7526F2635}"/>
                </a:ext>
              </a:extLst>
            </p:cNvPr>
            <p:cNvSpPr/>
            <p:nvPr/>
          </p:nvSpPr>
          <p:spPr>
            <a:xfrm>
              <a:off x="10393992" y="3090015"/>
              <a:ext cx="227116" cy="23239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34333DE3-79A1-4403-8927-FA587E361FC2}"/>
                </a:ext>
              </a:extLst>
            </p:cNvPr>
            <p:cNvSpPr/>
            <p:nvPr/>
          </p:nvSpPr>
          <p:spPr>
            <a:xfrm>
              <a:off x="11453091" y="3767209"/>
              <a:ext cx="244552" cy="23329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7CA6BA64-B6C4-445F-8BAB-280EF28A2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238" y="-12088"/>
            <a:ext cx="3046345" cy="1945667"/>
          </a:xfrm>
          <a:prstGeom prst="rect">
            <a:avLst/>
          </a:prstGeom>
          <a:solidFill>
            <a:schemeClr val="tx1"/>
          </a:solidFill>
        </p:spPr>
      </p:pic>
      <p:pic>
        <p:nvPicPr>
          <p:cNvPr id="16" name="Picture 15">
            <a:extLst>
              <a:ext uri="{FF2B5EF4-FFF2-40B4-BE49-F238E27FC236}">
                <a16:creationId xmlns:a16="http://schemas.microsoft.com/office/drawing/2014/main" id="{C91FD25E-BA42-405F-BC9D-43A3A282A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237" y="1689017"/>
            <a:ext cx="3046345" cy="1945667"/>
          </a:xfrm>
          <a:prstGeom prst="rect">
            <a:avLst/>
          </a:prstGeom>
          <a:solidFill>
            <a:schemeClr val="tx1"/>
          </a:solidFill>
        </p:spPr>
      </p:pic>
      <p:pic>
        <p:nvPicPr>
          <p:cNvPr id="21" name="Picture 20">
            <a:extLst>
              <a:ext uri="{FF2B5EF4-FFF2-40B4-BE49-F238E27FC236}">
                <a16:creationId xmlns:a16="http://schemas.microsoft.com/office/drawing/2014/main" id="{5ED65DDB-E320-4BCB-A203-CEB245E2F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7785" y="3279398"/>
            <a:ext cx="3049639" cy="1928988"/>
          </a:xfrm>
          <a:prstGeom prst="rect">
            <a:avLst/>
          </a:prstGeom>
          <a:solidFill>
            <a:schemeClr val="tx1"/>
          </a:solidFill>
        </p:spPr>
      </p:pic>
      <p:pic>
        <p:nvPicPr>
          <p:cNvPr id="23" name="Picture 22">
            <a:extLst>
              <a:ext uri="{FF2B5EF4-FFF2-40B4-BE49-F238E27FC236}">
                <a16:creationId xmlns:a16="http://schemas.microsoft.com/office/drawing/2014/main" id="{124987D1-A1B2-45BA-8209-22277DAF6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027" y="4888541"/>
            <a:ext cx="3036982" cy="1961364"/>
          </a:xfrm>
          <a:prstGeom prst="rect">
            <a:avLst/>
          </a:prstGeom>
          <a:solidFill>
            <a:schemeClr val="tx1"/>
          </a:solidFill>
        </p:spPr>
      </p:pic>
      <p:sp>
        <p:nvSpPr>
          <p:cNvPr id="18" name="Slide Number Placeholder 3">
            <a:extLst>
              <a:ext uri="{FF2B5EF4-FFF2-40B4-BE49-F238E27FC236}">
                <a16:creationId xmlns:a16="http://schemas.microsoft.com/office/drawing/2014/main" id="{B898DA98-DB3F-4B02-A82F-3ED05E9A46D3}"/>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14</a:t>
            </a:fld>
            <a:endParaRPr lang="en-US" sz="2000" b="1" dirty="0"/>
          </a:p>
        </p:txBody>
      </p:sp>
    </p:spTree>
    <p:extLst>
      <p:ext uri="{BB962C8B-B14F-4D97-AF65-F5344CB8AC3E}">
        <p14:creationId xmlns:p14="http://schemas.microsoft.com/office/powerpoint/2010/main" val="429196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838200" y="18255"/>
            <a:ext cx="11279736" cy="1325563"/>
          </a:xfrm>
        </p:spPr>
        <p:txBody>
          <a:bodyPr/>
          <a:lstStyle/>
          <a:p>
            <a:r>
              <a:rPr lang="en-US" dirty="0"/>
              <a:t>Change in Groundwater Storage</a:t>
            </a:r>
          </a:p>
        </p:txBody>
      </p:sp>
      <p:sp>
        <p:nvSpPr>
          <p:cNvPr id="3" name="Content Placeholder 2">
            <a:extLst>
              <a:ext uri="{FF2B5EF4-FFF2-40B4-BE49-F238E27FC236}">
                <a16:creationId xmlns:a16="http://schemas.microsoft.com/office/drawing/2014/main" id="{DD5E5708-DD10-4523-B377-9674EF7F4F5E}"/>
              </a:ext>
            </a:extLst>
          </p:cNvPr>
          <p:cNvSpPr>
            <a:spLocks noGrp="1"/>
          </p:cNvSpPr>
          <p:nvPr>
            <p:ph idx="1"/>
          </p:nvPr>
        </p:nvSpPr>
        <p:spPr>
          <a:xfrm>
            <a:off x="838200" y="1573213"/>
            <a:ext cx="3553178" cy="4603750"/>
          </a:xfrm>
        </p:spPr>
        <p:txBody>
          <a:bodyPr>
            <a:normAutofit fontScale="92500"/>
          </a:bodyPr>
          <a:lstStyle/>
          <a:p>
            <a:r>
              <a:rPr lang="en-US" dirty="0"/>
              <a:t>“Running total” from 1970 to 2019 shows overdraft 1987-2009</a:t>
            </a:r>
          </a:p>
          <a:p>
            <a:r>
              <a:rPr lang="en-US" dirty="0"/>
              <a:t>Reversal of historical overdraft since 2009</a:t>
            </a:r>
          </a:p>
          <a:p>
            <a:r>
              <a:rPr lang="en-US" dirty="0"/>
              <a:t>An increase of about 840,000 AF stored water for use if/when shortages occur, e.g., recent drought</a:t>
            </a:r>
          </a:p>
        </p:txBody>
      </p:sp>
      <p:sp>
        <p:nvSpPr>
          <p:cNvPr id="4" name="Slide Number Placeholder 3">
            <a:extLst>
              <a:ext uri="{FF2B5EF4-FFF2-40B4-BE49-F238E27FC236}">
                <a16:creationId xmlns:a16="http://schemas.microsoft.com/office/drawing/2014/main" id="{21F70046-5837-42F2-A176-DF4998979FB9}"/>
              </a:ext>
            </a:extLst>
          </p:cNvPr>
          <p:cNvSpPr>
            <a:spLocks noGrp="1"/>
          </p:cNvSpPr>
          <p:nvPr>
            <p:ph type="sldNum" sz="quarter" idx="12"/>
          </p:nvPr>
        </p:nvSpPr>
        <p:spPr>
          <a:xfrm>
            <a:off x="8610600" y="6356350"/>
            <a:ext cx="2743200" cy="365125"/>
          </a:xfrm>
        </p:spPr>
        <p:txBody>
          <a:bodyPr/>
          <a:lstStyle/>
          <a:p>
            <a:fld id="{98A31EDE-4099-47FA-A19B-E212578DBB07}" type="slidenum">
              <a:rPr lang="en-US" smtClean="0"/>
              <a:pPr/>
              <a:t>15</a:t>
            </a:fld>
            <a:endParaRPr lang="en-US" dirty="0"/>
          </a:p>
        </p:txBody>
      </p:sp>
      <p:pic>
        <p:nvPicPr>
          <p:cNvPr id="5" name="Picture 4" descr="Chart, line chart&#10;&#10;Description automatically generated">
            <a:extLst>
              <a:ext uri="{FF2B5EF4-FFF2-40B4-BE49-F238E27FC236}">
                <a16:creationId xmlns:a16="http://schemas.microsoft.com/office/drawing/2014/main" id="{105D832C-346D-4597-B7D9-6C9CC6F95CB6}"/>
              </a:ext>
            </a:extLst>
          </p:cNvPr>
          <p:cNvPicPr/>
          <p:nvPr/>
        </p:nvPicPr>
        <p:blipFill rotWithShape="1">
          <a:blip r:embed="rId2" cstate="print">
            <a:extLst>
              <a:ext uri="{28A0092B-C50C-407E-A947-70E740481C1C}">
                <a14:useLocalDpi xmlns:a14="http://schemas.microsoft.com/office/drawing/2010/main" val="0"/>
              </a:ext>
            </a:extLst>
          </a:blip>
          <a:srcRect/>
          <a:stretch/>
        </p:blipFill>
        <p:spPr>
          <a:xfrm>
            <a:off x="4497044" y="1723866"/>
            <a:ext cx="7629994" cy="4961745"/>
          </a:xfrm>
          <a:prstGeom prst="rect">
            <a:avLst/>
          </a:prstGeom>
        </p:spPr>
      </p:pic>
      <p:sp>
        <p:nvSpPr>
          <p:cNvPr id="6" name="Arrow: Down 5">
            <a:extLst>
              <a:ext uri="{FF2B5EF4-FFF2-40B4-BE49-F238E27FC236}">
                <a16:creationId xmlns:a16="http://schemas.microsoft.com/office/drawing/2014/main" id="{9ACAE503-874A-489A-AD2A-92E6768384D2}"/>
              </a:ext>
            </a:extLst>
          </p:cNvPr>
          <p:cNvSpPr/>
          <p:nvPr/>
        </p:nvSpPr>
        <p:spPr>
          <a:xfrm>
            <a:off x="10308772" y="41801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944993-3A9F-4287-A320-F8D3545E7A3E}"/>
              </a:ext>
            </a:extLst>
          </p:cNvPr>
          <p:cNvSpPr txBox="1"/>
          <p:nvPr/>
        </p:nvSpPr>
        <p:spPr>
          <a:xfrm>
            <a:off x="9579429" y="3200396"/>
            <a:ext cx="1752600" cy="923330"/>
          </a:xfrm>
          <a:prstGeom prst="rect">
            <a:avLst/>
          </a:prstGeom>
          <a:solidFill>
            <a:schemeClr val="tx1"/>
          </a:solidFill>
          <a:ln>
            <a:solidFill>
              <a:srgbClr val="FF0000"/>
            </a:solidFill>
          </a:ln>
        </p:spPr>
        <p:txBody>
          <a:bodyPr wrap="square" rtlCol="0">
            <a:spAutoFit/>
          </a:bodyPr>
          <a:lstStyle/>
          <a:p>
            <a:r>
              <a:rPr lang="en-US" dirty="0">
                <a:solidFill>
                  <a:srgbClr val="FF0000"/>
                </a:solidFill>
              </a:rPr>
              <a:t>Historical low groundwater in storage - 2009 </a:t>
            </a:r>
          </a:p>
        </p:txBody>
      </p:sp>
      <p:sp>
        <p:nvSpPr>
          <p:cNvPr id="8" name="Slide Number Placeholder 3">
            <a:extLst>
              <a:ext uri="{FF2B5EF4-FFF2-40B4-BE49-F238E27FC236}">
                <a16:creationId xmlns:a16="http://schemas.microsoft.com/office/drawing/2014/main" id="{7BC31B0E-E102-42F8-A41D-BC3A72DA0D9C}"/>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15</a:t>
            </a:fld>
            <a:endParaRPr lang="en-US" sz="2000" b="1" dirty="0"/>
          </a:p>
        </p:txBody>
      </p:sp>
    </p:spTree>
    <p:extLst>
      <p:ext uri="{BB962C8B-B14F-4D97-AF65-F5344CB8AC3E}">
        <p14:creationId xmlns:p14="http://schemas.microsoft.com/office/powerpoint/2010/main" val="871412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F8E8C-9BF2-4B7F-A7B4-A9F5695F5921}"/>
              </a:ext>
            </a:extLst>
          </p:cNvPr>
          <p:cNvSpPr>
            <a:spLocks noGrp="1"/>
          </p:cNvSpPr>
          <p:nvPr>
            <p:ph type="title"/>
          </p:nvPr>
        </p:nvSpPr>
        <p:spPr>
          <a:xfrm>
            <a:off x="838200" y="18255"/>
            <a:ext cx="11279736" cy="1325563"/>
          </a:xfrm>
        </p:spPr>
        <p:txBody>
          <a:bodyPr/>
          <a:lstStyle/>
          <a:p>
            <a:r>
              <a:rPr lang="en-US" dirty="0"/>
              <a:t>Land Subsidence</a:t>
            </a:r>
          </a:p>
        </p:txBody>
      </p:sp>
      <p:sp>
        <p:nvSpPr>
          <p:cNvPr id="3" name="Content Placeholder 2">
            <a:extLst>
              <a:ext uri="{FF2B5EF4-FFF2-40B4-BE49-F238E27FC236}">
                <a16:creationId xmlns:a16="http://schemas.microsoft.com/office/drawing/2014/main" id="{A40DB417-23EE-45E9-AA4E-B323CB1D542C}"/>
              </a:ext>
            </a:extLst>
          </p:cNvPr>
          <p:cNvSpPr>
            <a:spLocks noGrp="1"/>
          </p:cNvSpPr>
          <p:nvPr>
            <p:ph idx="1"/>
          </p:nvPr>
        </p:nvSpPr>
        <p:spPr>
          <a:xfrm>
            <a:off x="838200" y="1573213"/>
            <a:ext cx="6373087" cy="4603750"/>
          </a:xfrm>
        </p:spPr>
        <p:txBody>
          <a:bodyPr>
            <a:normAutofit lnSpcReduction="10000"/>
          </a:bodyPr>
          <a:lstStyle/>
          <a:p>
            <a:r>
              <a:rPr lang="en-US" dirty="0"/>
              <a:t>Subbasin is susceptible to subsidence due to compaction of basin sediments with groundwater level declines</a:t>
            </a:r>
          </a:p>
          <a:p>
            <a:r>
              <a:rPr lang="en-US" dirty="0"/>
              <a:t>Investigated by USGS and CVWD since 1995 </a:t>
            </a:r>
          </a:p>
          <a:p>
            <a:r>
              <a:rPr lang="en-US" dirty="0"/>
              <a:t>Up to 2 feet, 1995 to 2010, correlated to groundwater declines due to pumping</a:t>
            </a:r>
          </a:p>
          <a:p>
            <a:r>
              <a:rPr lang="en-US" dirty="0"/>
              <a:t>Stabilization and uplift documented since 2010 with higher groundwater levels</a:t>
            </a:r>
          </a:p>
          <a:p>
            <a:endParaRPr lang="en-US" dirty="0"/>
          </a:p>
        </p:txBody>
      </p:sp>
      <p:pic>
        <p:nvPicPr>
          <p:cNvPr id="5" name="Picture 4" descr="Diagram&#10;&#10;Description automatically generated with low confidence">
            <a:extLst>
              <a:ext uri="{FF2B5EF4-FFF2-40B4-BE49-F238E27FC236}">
                <a16:creationId xmlns:a16="http://schemas.microsoft.com/office/drawing/2014/main" id="{E0465B93-65C7-4143-8B6F-6B5E01ADA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054" y="578210"/>
            <a:ext cx="4670567" cy="6044263"/>
          </a:xfrm>
          <a:prstGeom prst="rect">
            <a:avLst/>
          </a:prstGeom>
        </p:spPr>
      </p:pic>
      <p:sp>
        <p:nvSpPr>
          <p:cNvPr id="6" name="Slide Number Placeholder 3">
            <a:extLst>
              <a:ext uri="{FF2B5EF4-FFF2-40B4-BE49-F238E27FC236}">
                <a16:creationId xmlns:a16="http://schemas.microsoft.com/office/drawing/2014/main" id="{EDD87FB3-7245-4B53-A802-35F4009232B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16</a:t>
            </a:fld>
            <a:endParaRPr lang="en-US" sz="2000" b="1" dirty="0"/>
          </a:p>
        </p:txBody>
      </p:sp>
    </p:spTree>
    <p:extLst>
      <p:ext uri="{BB962C8B-B14F-4D97-AF65-F5344CB8AC3E}">
        <p14:creationId xmlns:p14="http://schemas.microsoft.com/office/powerpoint/2010/main" val="468091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normAutofit/>
          </a:bodyPr>
          <a:lstStyle/>
          <a:p>
            <a:r>
              <a:rPr lang="en-US" dirty="0"/>
              <a:t>Welcome and Introductions</a:t>
            </a:r>
          </a:p>
          <a:p>
            <a:r>
              <a:rPr lang="en-US" dirty="0"/>
              <a:t>Alternative Plan Status</a:t>
            </a:r>
          </a:p>
          <a:p>
            <a:r>
              <a:rPr lang="en-US" dirty="0"/>
              <a:t>Groundwater Conditions</a:t>
            </a:r>
          </a:p>
          <a:p>
            <a:r>
              <a:rPr lang="en-US" b="1" dirty="0"/>
              <a:t>Sustainable Management Criteria</a:t>
            </a:r>
          </a:p>
          <a:p>
            <a:r>
              <a:rPr lang="en-US" dirty="0"/>
              <a:t>Groundwater Model Status</a:t>
            </a:r>
          </a:p>
          <a:p>
            <a:r>
              <a:rPr lang="en-US" dirty="0"/>
              <a:t>Projects and Management Actions</a:t>
            </a:r>
          </a:p>
          <a:p>
            <a:r>
              <a:rPr lang="en-US" dirty="0"/>
              <a:t>Public Comment</a:t>
            </a:r>
          </a:p>
          <a:p>
            <a:r>
              <a:rPr lang="en-US" dirty="0"/>
              <a:t>Get Involved</a:t>
            </a:r>
          </a:p>
        </p:txBody>
      </p:sp>
      <p:sp>
        <p:nvSpPr>
          <p:cNvPr id="5" name="Slide Number Placeholder 3">
            <a:extLst>
              <a:ext uri="{FF2B5EF4-FFF2-40B4-BE49-F238E27FC236}">
                <a16:creationId xmlns:a16="http://schemas.microsoft.com/office/drawing/2014/main" id="{C243B2A0-D830-47F2-BCD6-0B5DE397E411}"/>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17</a:t>
            </a:fld>
            <a:endParaRPr lang="en-US" sz="2000" b="1" dirty="0"/>
          </a:p>
        </p:txBody>
      </p:sp>
    </p:spTree>
    <p:extLst>
      <p:ext uri="{BB962C8B-B14F-4D97-AF65-F5344CB8AC3E}">
        <p14:creationId xmlns:p14="http://schemas.microsoft.com/office/powerpoint/2010/main" val="207600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838200" y="18255"/>
            <a:ext cx="11279736" cy="1325563"/>
          </a:xfrm>
        </p:spPr>
        <p:txBody>
          <a:bodyPr>
            <a:normAutofit/>
          </a:bodyPr>
          <a:lstStyle/>
          <a:p>
            <a:r>
              <a:rPr lang="en-US" dirty="0"/>
              <a:t>Sustainable Management Criteria:</a:t>
            </a:r>
            <a:br>
              <a:rPr lang="en-US" dirty="0"/>
            </a:br>
            <a:r>
              <a:rPr lang="en-US" sz="2800" dirty="0"/>
              <a:t>Levels, Storage, Subsidence</a:t>
            </a:r>
            <a:endParaRPr lang="en-US" dirty="0"/>
          </a:p>
        </p:txBody>
      </p:sp>
      <p:sp>
        <p:nvSpPr>
          <p:cNvPr id="3" name="Content Placeholder 2">
            <a:extLst>
              <a:ext uri="{FF2B5EF4-FFF2-40B4-BE49-F238E27FC236}">
                <a16:creationId xmlns:a16="http://schemas.microsoft.com/office/drawing/2014/main" id="{DD5E5708-DD10-4523-B377-9674EF7F4F5E}"/>
              </a:ext>
            </a:extLst>
          </p:cNvPr>
          <p:cNvSpPr>
            <a:spLocks noGrp="1"/>
          </p:cNvSpPr>
          <p:nvPr>
            <p:ph idx="1"/>
          </p:nvPr>
        </p:nvSpPr>
        <p:spPr>
          <a:xfrm>
            <a:off x="838200" y="1572426"/>
            <a:ext cx="10515600" cy="4604537"/>
          </a:xfrm>
        </p:spPr>
        <p:txBody>
          <a:bodyPr>
            <a:normAutofit/>
          </a:bodyPr>
          <a:lstStyle/>
          <a:p>
            <a:r>
              <a:rPr lang="en-US" dirty="0"/>
              <a:t>DWR Recommendations:</a:t>
            </a:r>
          </a:p>
          <a:p>
            <a:pPr lvl="1"/>
            <a:r>
              <a:rPr lang="en-US" dirty="0"/>
              <a:t>Set groundwater levels thresholds</a:t>
            </a:r>
          </a:p>
          <a:p>
            <a:pPr lvl="1"/>
            <a:r>
              <a:rPr lang="en-US" dirty="0"/>
              <a:t>Consider using levels as a proxy for storage and subsidence</a:t>
            </a:r>
          </a:p>
          <a:p>
            <a:endParaRPr lang="en-US" dirty="0"/>
          </a:p>
          <a:p>
            <a:pPr marL="0" indent="0">
              <a:buNone/>
            </a:pPr>
            <a:r>
              <a:rPr lang="en-US" dirty="0"/>
              <a:t>GSA objective: </a:t>
            </a:r>
          </a:p>
          <a:p>
            <a:pPr marL="227013" indent="0">
              <a:buNone/>
            </a:pPr>
            <a:r>
              <a:rPr lang="en-US" dirty="0"/>
              <a:t>To avoid undesirable results of significant and unreasonable loss of yield from existing production wells</a:t>
            </a:r>
          </a:p>
          <a:p>
            <a:pPr lvl="1"/>
            <a:r>
              <a:rPr lang="en-US" dirty="0"/>
              <a:t>Due to chronic groundwater level decline</a:t>
            </a:r>
          </a:p>
          <a:p>
            <a:pPr lvl="1"/>
            <a:r>
              <a:rPr lang="en-US" dirty="0"/>
              <a:t>Throughout the basin; not every well</a:t>
            </a:r>
          </a:p>
          <a:p>
            <a:pPr lvl="1"/>
            <a:r>
              <a:rPr lang="en-US" dirty="0"/>
              <a:t>As a result of GSA basin management</a:t>
            </a:r>
          </a:p>
          <a:p>
            <a:endParaRPr lang="en-US" dirty="0"/>
          </a:p>
          <a:p>
            <a:pPr lvl="1"/>
            <a:endParaRPr lang="en-US" dirty="0"/>
          </a:p>
        </p:txBody>
      </p:sp>
      <p:sp>
        <p:nvSpPr>
          <p:cNvPr id="5" name="Slide Number Placeholder 3">
            <a:extLst>
              <a:ext uri="{FF2B5EF4-FFF2-40B4-BE49-F238E27FC236}">
                <a16:creationId xmlns:a16="http://schemas.microsoft.com/office/drawing/2014/main" id="{BC6CB946-912A-46F1-82EE-62D9689AA88A}"/>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18</a:t>
            </a:fld>
            <a:endParaRPr lang="en-US" sz="2000" b="1" dirty="0"/>
          </a:p>
        </p:txBody>
      </p:sp>
    </p:spTree>
    <p:extLst>
      <p:ext uri="{BB962C8B-B14F-4D97-AF65-F5344CB8AC3E}">
        <p14:creationId xmlns:p14="http://schemas.microsoft.com/office/powerpoint/2010/main" val="197018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DD86A-26EA-41A8-8A01-08557955A9DD}"/>
              </a:ext>
            </a:extLst>
          </p:cNvPr>
          <p:cNvSpPr>
            <a:spLocks noGrp="1"/>
          </p:cNvSpPr>
          <p:nvPr>
            <p:ph type="title"/>
          </p:nvPr>
        </p:nvSpPr>
        <p:spPr/>
        <p:txBody>
          <a:bodyPr/>
          <a:lstStyle/>
          <a:p>
            <a:r>
              <a:rPr lang="en-US" dirty="0"/>
              <a:t>Sustainability Criteria – Terms</a:t>
            </a:r>
          </a:p>
        </p:txBody>
      </p:sp>
      <p:sp>
        <p:nvSpPr>
          <p:cNvPr id="5" name="Content Placeholder 4">
            <a:extLst>
              <a:ext uri="{FF2B5EF4-FFF2-40B4-BE49-F238E27FC236}">
                <a16:creationId xmlns:a16="http://schemas.microsoft.com/office/drawing/2014/main" id="{A93DE73A-7C72-4831-B8F5-F35A29050758}"/>
              </a:ext>
            </a:extLst>
          </p:cNvPr>
          <p:cNvSpPr>
            <a:spLocks noGrp="1"/>
          </p:cNvSpPr>
          <p:nvPr>
            <p:ph idx="1"/>
          </p:nvPr>
        </p:nvSpPr>
        <p:spPr>
          <a:xfrm>
            <a:off x="838200" y="1809241"/>
            <a:ext cx="10515600" cy="4367721"/>
          </a:xfrm>
        </p:spPr>
        <p:txBody>
          <a:bodyPr>
            <a:normAutofit/>
          </a:bodyPr>
          <a:lstStyle/>
          <a:p>
            <a:r>
              <a:rPr lang="en-US" sz="2200" b="1" dirty="0">
                <a:solidFill>
                  <a:schemeClr val="accent3">
                    <a:lumMod val="90000"/>
                  </a:schemeClr>
                </a:solidFill>
              </a:rPr>
              <a:t>Sustainability Goals </a:t>
            </a:r>
            <a:r>
              <a:rPr lang="en-US" sz="2200" b="0" dirty="0"/>
              <a:t>– Conditions in the absence of </a:t>
            </a:r>
            <a:r>
              <a:rPr lang="en-US" sz="2200" b="0" i="1" dirty="0"/>
              <a:t>undesirable results </a:t>
            </a:r>
            <a:r>
              <a:rPr lang="en-US" sz="2200" b="0" dirty="0"/>
              <a:t>within </a:t>
            </a:r>
            <a:br>
              <a:rPr lang="en-US" sz="2200" b="0" dirty="0"/>
            </a:br>
            <a:r>
              <a:rPr lang="en-US" sz="2200" b="0" dirty="0"/>
              <a:t>20 years.​</a:t>
            </a:r>
          </a:p>
          <a:p>
            <a:r>
              <a:rPr lang="en-US" sz="2200" b="1" dirty="0">
                <a:solidFill>
                  <a:schemeClr val="accent3">
                    <a:lumMod val="90000"/>
                  </a:schemeClr>
                </a:solidFill>
              </a:rPr>
              <a:t>Undesirable Results </a:t>
            </a:r>
            <a:r>
              <a:rPr lang="en-US" sz="2200" b="0" dirty="0"/>
              <a:t>– Conditions that we want to avoid.​</a:t>
            </a:r>
          </a:p>
          <a:p>
            <a:endParaRPr lang="en-US" sz="2200" b="0" dirty="0"/>
          </a:p>
        </p:txBody>
      </p:sp>
      <p:sp>
        <p:nvSpPr>
          <p:cNvPr id="14" name="TextBox 13">
            <a:extLst>
              <a:ext uri="{FF2B5EF4-FFF2-40B4-BE49-F238E27FC236}">
                <a16:creationId xmlns:a16="http://schemas.microsoft.com/office/drawing/2014/main" id="{AB75F93B-A2E5-4C9E-834C-66FBEBA3D720}"/>
              </a:ext>
            </a:extLst>
          </p:cNvPr>
          <p:cNvSpPr txBox="1"/>
          <p:nvPr/>
        </p:nvSpPr>
        <p:spPr>
          <a:xfrm rot="16200000">
            <a:off x="-31590" y="2245066"/>
            <a:ext cx="1370247" cy="369332"/>
          </a:xfrm>
          <a:prstGeom prst="rect">
            <a:avLst/>
          </a:prstGeom>
          <a:noFill/>
        </p:spPr>
        <p:txBody>
          <a:bodyPr wrap="none" rtlCol="0">
            <a:spAutoFit/>
          </a:bodyPr>
          <a:lstStyle/>
          <a:p>
            <a:r>
              <a:rPr lang="en-US" b="1" dirty="0">
                <a:solidFill>
                  <a:schemeClr val="accent3">
                    <a:lumMod val="90000"/>
                  </a:schemeClr>
                </a:solidFill>
              </a:rPr>
              <a:t>Qualitative</a:t>
            </a:r>
          </a:p>
        </p:txBody>
      </p:sp>
      <p:sp>
        <p:nvSpPr>
          <p:cNvPr id="15" name="TextBox 14">
            <a:extLst>
              <a:ext uri="{FF2B5EF4-FFF2-40B4-BE49-F238E27FC236}">
                <a16:creationId xmlns:a16="http://schemas.microsoft.com/office/drawing/2014/main" id="{3536FBA0-A598-4586-A69A-6A2F6CAED078}"/>
              </a:ext>
            </a:extLst>
          </p:cNvPr>
          <p:cNvSpPr txBox="1"/>
          <p:nvPr/>
        </p:nvSpPr>
        <p:spPr>
          <a:xfrm rot="16200000">
            <a:off x="-313369" y="4031359"/>
            <a:ext cx="1933806" cy="369332"/>
          </a:xfrm>
          <a:prstGeom prst="rect">
            <a:avLst/>
          </a:prstGeom>
          <a:noFill/>
        </p:spPr>
        <p:txBody>
          <a:bodyPr wrap="square" rtlCol="0">
            <a:spAutoFit/>
          </a:bodyPr>
          <a:lstStyle/>
          <a:p>
            <a:pPr algn="ctr"/>
            <a:r>
              <a:rPr lang="en-US" b="1" dirty="0">
                <a:solidFill>
                  <a:schemeClr val="accent2">
                    <a:lumMod val="60000"/>
                    <a:lumOff val="40000"/>
                  </a:schemeClr>
                </a:solidFill>
              </a:rPr>
              <a:t>Quantitative</a:t>
            </a:r>
          </a:p>
        </p:txBody>
      </p:sp>
      <p:sp>
        <p:nvSpPr>
          <p:cNvPr id="16" name="TextBox 15">
            <a:extLst>
              <a:ext uri="{FF2B5EF4-FFF2-40B4-BE49-F238E27FC236}">
                <a16:creationId xmlns:a16="http://schemas.microsoft.com/office/drawing/2014/main" id="{A1978D6A-B146-451D-92B7-BCABFDCA2C6D}"/>
              </a:ext>
            </a:extLst>
          </p:cNvPr>
          <p:cNvSpPr txBox="1"/>
          <p:nvPr/>
        </p:nvSpPr>
        <p:spPr>
          <a:xfrm>
            <a:off x="838200" y="3249122"/>
            <a:ext cx="10337800" cy="3338624"/>
          </a:xfrm>
          <a:prstGeom prst="rect">
            <a:avLst/>
          </a:prstGeom>
        </p:spPr>
        <p:txBody>
          <a:bodyPr vert="horz" lIns="91440" tIns="45720" rIns="91440" bIns="45720" rtlCol="0">
            <a:noAutofit/>
          </a:bodyPr>
          <a:lstStyle>
            <a:lvl1pPr marL="228600" indent="-228600" fontAlgn="base">
              <a:lnSpc>
                <a:spcPct val="90000"/>
              </a:lnSpc>
              <a:spcBef>
                <a:spcPts val="1000"/>
              </a:spcBef>
              <a:buFont typeface="Arial" panose="020B0604020202020204" pitchFamily="34" charset="0"/>
              <a:buChar char="•"/>
              <a:defRPr sz="2800" b="1" i="0" u="none" strike="noStrike">
                <a:solidFill>
                  <a:schemeClr val="accent6">
                    <a:lumMod val="75000"/>
                  </a:schemeClr>
                </a:solidFill>
                <a:effectLst/>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200" dirty="0">
                <a:solidFill>
                  <a:schemeClr val="accent2">
                    <a:lumMod val="60000"/>
                    <a:lumOff val="40000"/>
                  </a:schemeClr>
                </a:solidFill>
                <a:latin typeface="+mn-lt"/>
              </a:rPr>
              <a:t>Measurable Objectives (MO) </a:t>
            </a:r>
            <a:r>
              <a:rPr lang="en-US" sz="2200" b="0" dirty="0">
                <a:solidFill>
                  <a:schemeClr val="tx1"/>
                </a:solidFill>
                <a:latin typeface="+mn-lt"/>
              </a:rPr>
              <a:t>– Specific, quantifiable goals for the maintenance or improvement of specified groundwater conditions to achieve the sustainability goal.​</a:t>
            </a:r>
          </a:p>
          <a:p>
            <a:r>
              <a:rPr lang="en-US" sz="2200" dirty="0">
                <a:solidFill>
                  <a:schemeClr val="accent2">
                    <a:lumMod val="60000"/>
                    <a:lumOff val="40000"/>
                  </a:schemeClr>
                </a:solidFill>
                <a:latin typeface="+mn-lt"/>
              </a:rPr>
              <a:t>Minimum Thresholds (MT) </a:t>
            </a:r>
            <a:r>
              <a:rPr lang="en-US" sz="2200" b="0" dirty="0">
                <a:solidFill>
                  <a:schemeClr val="tx1"/>
                </a:solidFill>
                <a:latin typeface="+mn-lt"/>
              </a:rPr>
              <a:t>– Numeric value for each sustainability indicator used to define undesirable results.​</a:t>
            </a:r>
          </a:p>
          <a:p>
            <a:r>
              <a:rPr lang="en-US" sz="2200" dirty="0">
                <a:solidFill>
                  <a:schemeClr val="accent2">
                    <a:lumMod val="60000"/>
                    <a:lumOff val="40000"/>
                  </a:schemeClr>
                </a:solidFill>
                <a:latin typeface="+mn-lt"/>
              </a:rPr>
              <a:t>Interim Milestones (IM) </a:t>
            </a:r>
            <a:r>
              <a:rPr lang="en-US" sz="2200" b="0" dirty="0">
                <a:solidFill>
                  <a:schemeClr val="tx1"/>
                </a:solidFill>
                <a:latin typeface="+mn-lt"/>
              </a:rPr>
              <a:t>–  Target value representing measurable groundwater conditions, in increments of five years.​</a:t>
            </a:r>
          </a:p>
          <a:p>
            <a:pPr marL="0" indent="0">
              <a:buNone/>
            </a:pPr>
            <a:endParaRPr lang="en-US" sz="2200" dirty="0">
              <a:solidFill>
                <a:schemeClr val="bg1"/>
              </a:solidFill>
              <a:latin typeface="+mn-lt"/>
            </a:endParaRPr>
          </a:p>
        </p:txBody>
      </p:sp>
      <p:sp>
        <p:nvSpPr>
          <p:cNvPr id="7" name="Slide Number Placeholder 3">
            <a:extLst>
              <a:ext uri="{FF2B5EF4-FFF2-40B4-BE49-F238E27FC236}">
                <a16:creationId xmlns:a16="http://schemas.microsoft.com/office/drawing/2014/main" id="{45362DD1-2822-4A20-87CE-F80757E2449D}"/>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19</a:t>
            </a:fld>
            <a:endParaRPr lang="en-US" sz="2000" b="1" dirty="0"/>
          </a:p>
        </p:txBody>
      </p:sp>
    </p:spTree>
    <p:extLst>
      <p:ext uri="{BB962C8B-B14F-4D97-AF65-F5344CB8AC3E}">
        <p14:creationId xmlns:p14="http://schemas.microsoft.com/office/powerpoint/2010/main" val="230755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7A84-9AD7-4780-B6D6-BDCD471587A2}"/>
              </a:ext>
            </a:extLst>
          </p:cNvPr>
          <p:cNvSpPr>
            <a:spLocks noGrp="1"/>
          </p:cNvSpPr>
          <p:nvPr>
            <p:ph type="title"/>
          </p:nvPr>
        </p:nvSpPr>
        <p:spPr/>
        <p:txBody>
          <a:bodyPr/>
          <a:lstStyle/>
          <a:p>
            <a:r>
              <a:rPr lang="en-US"/>
              <a:t>GoToMeeting – Quick How To</a:t>
            </a:r>
          </a:p>
        </p:txBody>
      </p:sp>
      <p:sp>
        <p:nvSpPr>
          <p:cNvPr id="3" name="Content Placeholder 2">
            <a:extLst>
              <a:ext uri="{FF2B5EF4-FFF2-40B4-BE49-F238E27FC236}">
                <a16:creationId xmlns:a16="http://schemas.microsoft.com/office/drawing/2014/main" id="{C5FE7821-B7DE-411C-8F38-49738C6A680F}"/>
              </a:ext>
            </a:extLst>
          </p:cNvPr>
          <p:cNvSpPr>
            <a:spLocks noGrp="1"/>
          </p:cNvSpPr>
          <p:nvPr>
            <p:ph idx="1"/>
          </p:nvPr>
        </p:nvSpPr>
        <p:spPr>
          <a:xfrm>
            <a:off x="838200" y="1572426"/>
            <a:ext cx="8092440" cy="4604537"/>
          </a:xfrm>
        </p:spPr>
        <p:txBody>
          <a:bodyPr/>
          <a:lstStyle/>
          <a:p>
            <a:r>
              <a:rPr lang="en-US"/>
              <a:t>Your screen should look like this: </a:t>
            </a:r>
          </a:p>
        </p:txBody>
      </p:sp>
      <p:pic>
        <p:nvPicPr>
          <p:cNvPr id="5" name="Picture 4" descr="A screenshot of a computer screen&#10;&#10;Description automatically generated">
            <a:extLst>
              <a:ext uri="{FF2B5EF4-FFF2-40B4-BE49-F238E27FC236}">
                <a16:creationId xmlns:a16="http://schemas.microsoft.com/office/drawing/2014/main" id="{4B349D96-BFD7-43F0-81D5-AB985DC7F9CC}"/>
              </a:ext>
            </a:extLst>
          </p:cNvPr>
          <p:cNvPicPr>
            <a:picLocks noChangeAspect="1"/>
          </p:cNvPicPr>
          <p:nvPr/>
        </p:nvPicPr>
        <p:blipFill rotWithShape="1">
          <a:blip r:embed="rId2">
            <a:extLst>
              <a:ext uri="{28A0092B-C50C-407E-A947-70E740481C1C}">
                <a14:useLocalDpi xmlns:a14="http://schemas.microsoft.com/office/drawing/2010/main" val="0"/>
              </a:ext>
            </a:extLst>
          </a:blip>
          <a:srcRect t="2963"/>
          <a:stretch/>
        </p:blipFill>
        <p:spPr>
          <a:xfrm>
            <a:off x="1016000" y="2039662"/>
            <a:ext cx="7914640" cy="4800083"/>
          </a:xfrm>
          <a:prstGeom prst="rect">
            <a:avLst/>
          </a:prstGeom>
        </p:spPr>
      </p:pic>
      <p:sp>
        <p:nvSpPr>
          <p:cNvPr id="6" name="Content Placeholder 2">
            <a:extLst>
              <a:ext uri="{FF2B5EF4-FFF2-40B4-BE49-F238E27FC236}">
                <a16:creationId xmlns:a16="http://schemas.microsoft.com/office/drawing/2014/main" id="{6AC1D316-4709-4C85-B67B-D0C3AAA3184B}"/>
              </a:ext>
            </a:extLst>
          </p:cNvPr>
          <p:cNvSpPr txBox="1">
            <a:spLocks/>
          </p:cNvSpPr>
          <p:nvPr/>
        </p:nvSpPr>
        <p:spPr>
          <a:xfrm>
            <a:off x="9159240" y="2037164"/>
            <a:ext cx="2717800" cy="4533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Turn on/off your Mic (mute) and Camera (video) using the controls along the bottom</a:t>
            </a:r>
          </a:p>
          <a:p>
            <a:r>
              <a:rPr lang="en-US" sz="2100" dirty="0"/>
              <a:t>During the meeting, you may need to wiggle your mouse to make the controls appear</a:t>
            </a:r>
          </a:p>
          <a:p>
            <a:r>
              <a:rPr lang="en-US" sz="2100" dirty="0"/>
              <a:t>For Callers: use *6 to unmute on the phone</a:t>
            </a:r>
          </a:p>
        </p:txBody>
      </p:sp>
      <p:sp>
        <p:nvSpPr>
          <p:cNvPr id="7" name="Oval 6">
            <a:extLst>
              <a:ext uri="{FF2B5EF4-FFF2-40B4-BE49-F238E27FC236}">
                <a16:creationId xmlns:a16="http://schemas.microsoft.com/office/drawing/2014/main" id="{8F5C8023-BA2C-4445-AB73-0A595766C37F}"/>
              </a:ext>
            </a:extLst>
          </p:cNvPr>
          <p:cNvSpPr/>
          <p:nvPr/>
        </p:nvSpPr>
        <p:spPr>
          <a:xfrm>
            <a:off x="3750692" y="6176963"/>
            <a:ext cx="1282262" cy="661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A67B566A-16C7-44BD-9DFD-0C09BEF12101}"/>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a:t>
            </a:fld>
            <a:endParaRPr lang="en-US" sz="2000" b="1"/>
          </a:p>
        </p:txBody>
      </p:sp>
    </p:spTree>
    <p:extLst>
      <p:ext uri="{BB962C8B-B14F-4D97-AF65-F5344CB8AC3E}">
        <p14:creationId xmlns:p14="http://schemas.microsoft.com/office/powerpoint/2010/main" val="4116954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1AA3-09C0-4A5A-9883-4A7D061DB47B}"/>
              </a:ext>
            </a:extLst>
          </p:cNvPr>
          <p:cNvSpPr>
            <a:spLocks noGrp="1"/>
          </p:cNvSpPr>
          <p:nvPr>
            <p:ph type="title"/>
          </p:nvPr>
        </p:nvSpPr>
        <p:spPr>
          <a:xfrm>
            <a:off x="838200" y="18255"/>
            <a:ext cx="11279736" cy="1325563"/>
          </a:xfrm>
        </p:spPr>
        <p:txBody>
          <a:bodyPr/>
          <a:lstStyle/>
          <a:p>
            <a:r>
              <a:rPr lang="en-US" dirty="0"/>
              <a:t>Alternative Plan Goal vs Sustainability Goal</a:t>
            </a:r>
          </a:p>
        </p:txBody>
      </p:sp>
      <p:sp>
        <p:nvSpPr>
          <p:cNvPr id="7" name="Content Placeholder 6">
            <a:extLst>
              <a:ext uri="{FF2B5EF4-FFF2-40B4-BE49-F238E27FC236}">
                <a16:creationId xmlns:a16="http://schemas.microsoft.com/office/drawing/2014/main" id="{E5B493E5-C056-4EB4-AC6B-E0ECE4274E51}"/>
              </a:ext>
            </a:extLst>
          </p:cNvPr>
          <p:cNvSpPr>
            <a:spLocks noGrp="1"/>
          </p:cNvSpPr>
          <p:nvPr>
            <p:ph idx="1"/>
          </p:nvPr>
        </p:nvSpPr>
        <p:spPr>
          <a:xfrm>
            <a:off x="838200" y="1572426"/>
            <a:ext cx="10515600" cy="4604537"/>
          </a:xfrm>
        </p:spPr>
        <p:txBody>
          <a:bodyPr>
            <a:normAutofit/>
          </a:bodyPr>
          <a:lstStyle/>
          <a:p>
            <a:pPr marL="0" indent="0">
              <a:buNone/>
            </a:pPr>
            <a:r>
              <a:rPr lang="en-US" sz="3200" dirty="0"/>
              <a:t>CVWMP / Alternative Plan Goal:</a:t>
            </a:r>
          </a:p>
          <a:p>
            <a:r>
              <a:rPr lang="en-US" dirty="0"/>
              <a:t>To reliably meet current and future water demands in a cost effective and sustainable manner</a:t>
            </a:r>
          </a:p>
          <a:p>
            <a:endParaRPr lang="en-US" dirty="0"/>
          </a:p>
          <a:p>
            <a:pPr marL="0" indent="0">
              <a:buNone/>
            </a:pPr>
            <a:r>
              <a:rPr lang="en-US" sz="3200" dirty="0"/>
              <a:t>SGMA Sustainability Goal:</a:t>
            </a:r>
          </a:p>
          <a:p>
            <a:r>
              <a:rPr lang="en-US" dirty="0"/>
              <a:t>To maintain a locally managed, economically viable, sustainable groundwater resource for existing and future beneficial use in the Indio Subbasin by managing groundwater to avoid undesirable results</a:t>
            </a:r>
          </a:p>
          <a:p>
            <a:endParaRPr lang="en-US" dirty="0"/>
          </a:p>
        </p:txBody>
      </p:sp>
      <p:sp>
        <p:nvSpPr>
          <p:cNvPr id="6" name="Slide Number Placeholder 3">
            <a:extLst>
              <a:ext uri="{FF2B5EF4-FFF2-40B4-BE49-F238E27FC236}">
                <a16:creationId xmlns:a16="http://schemas.microsoft.com/office/drawing/2014/main" id="{65935F45-F122-4E67-8AB6-1CB43E427811}"/>
              </a:ext>
            </a:extLst>
          </p:cNvPr>
          <p:cNvSpPr>
            <a:spLocks noGrp="1"/>
          </p:cNvSpPr>
          <p:nvPr>
            <p:ph type="sldNum" sz="quarter" idx="12"/>
          </p:nvPr>
        </p:nvSpPr>
        <p:spPr>
          <a:xfrm>
            <a:off x="8610600" y="6356350"/>
            <a:ext cx="2743200" cy="365125"/>
          </a:xfrm>
        </p:spPr>
        <p:txBody>
          <a:bodyPr/>
          <a:lstStyle/>
          <a:p>
            <a:fld id="{98A31EDE-4099-47FA-A19B-E212578DBB07}" type="slidenum">
              <a:rPr lang="en-US" smtClean="0"/>
              <a:pPr/>
              <a:t>20</a:t>
            </a:fld>
            <a:endParaRPr lang="en-US" dirty="0"/>
          </a:p>
        </p:txBody>
      </p:sp>
      <p:sp>
        <p:nvSpPr>
          <p:cNvPr id="5" name="TextBox 4">
            <a:extLst>
              <a:ext uri="{FF2B5EF4-FFF2-40B4-BE49-F238E27FC236}">
                <a16:creationId xmlns:a16="http://schemas.microsoft.com/office/drawing/2014/main" id="{6B61199D-6D2C-487F-9A70-CAA180076518}"/>
              </a:ext>
            </a:extLst>
          </p:cNvPr>
          <p:cNvSpPr txBox="1"/>
          <p:nvPr/>
        </p:nvSpPr>
        <p:spPr>
          <a:xfrm rot="20253554">
            <a:off x="18884" y="4631841"/>
            <a:ext cx="1203899" cy="461665"/>
          </a:xfrm>
          <a:prstGeom prst="rect">
            <a:avLst/>
          </a:prstGeom>
          <a:noFill/>
        </p:spPr>
        <p:txBody>
          <a:bodyPr wrap="square" rtlCol="0">
            <a:spAutoFit/>
          </a:bodyPr>
          <a:lstStyle/>
          <a:p>
            <a:pPr algn="ctr"/>
            <a:r>
              <a:rPr lang="en-US" sz="2300" b="1" dirty="0">
                <a:solidFill>
                  <a:schemeClr val="accent2"/>
                </a:solidFill>
              </a:rPr>
              <a:t>DRAFT</a:t>
            </a:r>
          </a:p>
        </p:txBody>
      </p:sp>
    </p:spTree>
    <p:extLst>
      <p:ext uri="{BB962C8B-B14F-4D97-AF65-F5344CB8AC3E}">
        <p14:creationId xmlns:p14="http://schemas.microsoft.com/office/powerpoint/2010/main" val="1908707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4F235AA-175A-4066-B8E3-80D9645F9C07}"/>
              </a:ext>
            </a:extLst>
          </p:cNvPr>
          <p:cNvPicPr>
            <a:picLocks noChangeAspect="1"/>
          </p:cNvPicPr>
          <p:nvPr/>
        </p:nvPicPr>
        <p:blipFill>
          <a:blip r:embed="rId2"/>
          <a:stretch>
            <a:fillRect/>
          </a:stretch>
        </p:blipFill>
        <p:spPr>
          <a:xfrm>
            <a:off x="904694" y="362885"/>
            <a:ext cx="10382612" cy="6132230"/>
          </a:xfrm>
          <a:prstGeom prst="rect">
            <a:avLst/>
          </a:prstGeom>
        </p:spPr>
      </p:pic>
      <p:sp>
        <p:nvSpPr>
          <p:cNvPr id="3" name="Slide Number Placeholder 3">
            <a:extLst>
              <a:ext uri="{FF2B5EF4-FFF2-40B4-BE49-F238E27FC236}">
                <a16:creationId xmlns:a16="http://schemas.microsoft.com/office/drawing/2014/main" id="{B6CACC53-67CE-4C61-8C5C-12DEE74C5836}"/>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21</a:t>
            </a:fld>
            <a:endParaRPr lang="en-US" sz="2000" b="1" dirty="0"/>
          </a:p>
        </p:txBody>
      </p:sp>
    </p:spTree>
    <p:extLst>
      <p:ext uri="{BB962C8B-B14F-4D97-AF65-F5344CB8AC3E}">
        <p14:creationId xmlns:p14="http://schemas.microsoft.com/office/powerpoint/2010/main" val="3168683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DD86A-26EA-41A8-8A01-08557955A9DD}"/>
              </a:ext>
            </a:extLst>
          </p:cNvPr>
          <p:cNvSpPr>
            <a:spLocks noGrp="1"/>
          </p:cNvSpPr>
          <p:nvPr>
            <p:ph type="title"/>
          </p:nvPr>
        </p:nvSpPr>
        <p:spPr/>
        <p:txBody>
          <a:bodyPr/>
          <a:lstStyle/>
          <a:p>
            <a:r>
              <a:rPr lang="en-US" dirty="0"/>
              <a:t>Sustainability Criteria – Sustainability Indicators</a:t>
            </a:r>
          </a:p>
        </p:txBody>
      </p:sp>
      <p:sp>
        <p:nvSpPr>
          <p:cNvPr id="9" name="Content Placeholder 2">
            <a:extLst>
              <a:ext uri="{FF2B5EF4-FFF2-40B4-BE49-F238E27FC236}">
                <a16:creationId xmlns:a16="http://schemas.microsoft.com/office/drawing/2014/main" id="{FE2B01AB-C9DF-4A52-8DE0-122C5BD60534}"/>
              </a:ext>
            </a:extLst>
          </p:cNvPr>
          <p:cNvSpPr txBox="1">
            <a:spLocks/>
          </p:cNvSpPr>
          <p:nvPr/>
        </p:nvSpPr>
        <p:spPr>
          <a:xfrm>
            <a:off x="2026372" y="1868589"/>
            <a:ext cx="9192781" cy="42855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1800"/>
              </a:spcAft>
              <a:buFont typeface="Arial" panose="020B0604020202020204" pitchFamily="34" charset="0"/>
              <a:buNone/>
            </a:pPr>
            <a:r>
              <a:rPr lang="en-US" sz="2400" dirty="0"/>
              <a:t>Chronic lowering of groundwater levels </a:t>
            </a:r>
          </a:p>
          <a:p>
            <a:pPr marL="0" indent="0">
              <a:lnSpc>
                <a:spcPct val="110000"/>
              </a:lnSpc>
              <a:spcBef>
                <a:spcPts val="0"/>
              </a:spcBef>
              <a:spcAft>
                <a:spcPts val="1800"/>
              </a:spcAft>
              <a:buFont typeface="Arial" panose="020B0604020202020204" pitchFamily="34" charset="0"/>
              <a:buNone/>
            </a:pPr>
            <a:r>
              <a:rPr lang="en-US" sz="2400" dirty="0"/>
              <a:t>Reduction of groundwater storage</a:t>
            </a:r>
          </a:p>
          <a:p>
            <a:pPr marL="0" indent="0">
              <a:lnSpc>
                <a:spcPct val="110000"/>
              </a:lnSpc>
              <a:spcBef>
                <a:spcPts val="0"/>
              </a:spcBef>
              <a:spcAft>
                <a:spcPts val="1800"/>
              </a:spcAft>
              <a:buNone/>
            </a:pPr>
            <a:r>
              <a:rPr lang="en-US" sz="2400" dirty="0"/>
              <a:t>Land subsidence</a:t>
            </a:r>
          </a:p>
          <a:p>
            <a:pPr marL="0" indent="0">
              <a:lnSpc>
                <a:spcPct val="110000"/>
              </a:lnSpc>
              <a:spcBef>
                <a:spcPts val="0"/>
              </a:spcBef>
              <a:spcAft>
                <a:spcPts val="1800"/>
              </a:spcAft>
              <a:buFont typeface="Arial" panose="020B0604020202020204" pitchFamily="34" charset="0"/>
              <a:buNone/>
            </a:pPr>
            <a:r>
              <a:rPr lang="en-US" sz="2400" dirty="0"/>
              <a:t>Degraded water quality</a:t>
            </a:r>
          </a:p>
          <a:p>
            <a:pPr marL="0" indent="0">
              <a:lnSpc>
                <a:spcPct val="100000"/>
              </a:lnSpc>
              <a:spcBef>
                <a:spcPts val="0"/>
              </a:spcBef>
              <a:spcAft>
                <a:spcPts val="1800"/>
              </a:spcAft>
              <a:buNone/>
            </a:pPr>
            <a:r>
              <a:rPr lang="en-US" sz="2400" dirty="0"/>
              <a:t>Seawater intrusion</a:t>
            </a:r>
          </a:p>
          <a:p>
            <a:pPr marL="0" indent="0">
              <a:lnSpc>
                <a:spcPct val="100000"/>
              </a:lnSpc>
              <a:spcBef>
                <a:spcPts val="0"/>
              </a:spcBef>
              <a:spcAft>
                <a:spcPts val="1800"/>
              </a:spcAft>
              <a:buFont typeface="Arial" panose="020B0604020202020204" pitchFamily="34" charset="0"/>
              <a:buNone/>
            </a:pPr>
            <a:r>
              <a:rPr lang="en-US" sz="2400" dirty="0"/>
              <a:t>Depletions of connected surface water with impacts on beneficial uses  including groundwater dependent ecosystems</a:t>
            </a:r>
          </a:p>
          <a:p>
            <a:pPr>
              <a:spcBef>
                <a:spcPts val="0"/>
              </a:spcBef>
              <a:spcAft>
                <a:spcPts val="1800"/>
              </a:spcAft>
            </a:pPr>
            <a:endParaRPr lang="en-US" sz="2400" dirty="0">
              <a:solidFill>
                <a:schemeClr val="bg1"/>
              </a:solidFill>
            </a:endParaRPr>
          </a:p>
          <a:p>
            <a:pPr>
              <a:spcBef>
                <a:spcPts val="0"/>
              </a:spcBef>
              <a:spcAft>
                <a:spcPts val="1800"/>
              </a:spcAft>
            </a:pPr>
            <a:endParaRPr lang="en-US" sz="2400" dirty="0">
              <a:solidFill>
                <a:schemeClr val="bg1"/>
              </a:solidFill>
            </a:endParaRPr>
          </a:p>
          <a:p>
            <a:pPr>
              <a:spcBef>
                <a:spcPts val="0"/>
              </a:spcBef>
              <a:spcAft>
                <a:spcPts val="1800"/>
              </a:spcAft>
            </a:pPr>
            <a:endParaRPr lang="en-US" sz="2400" dirty="0">
              <a:solidFill>
                <a:schemeClr val="bg1"/>
              </a:solidFill>
            </a:endParaRPr>
          </a:p>
        </p:txBody>
      </p:sp>
      <p:grpSp>
        <p:nvGrpSpPr>
          <p:cNvPr id="10" name="Group 9">
            <a:extLst>
              <a:ext uri="{FF2B5EF4-FFF2-40B4-BE49-F238E27FC236}">
                <a16:creationId xmlns:a16="http://schemas.microsoft.com/office/drawing/2014/main" id="{EAD2D2AD-A1C3-4224-B92E-AC1145484FCF}"/>
              </a:ext>
            </a:extLst>
          </p:cNvPr>
          <p:cNvGrpSpPr/>
          <p:nvPr/>
        </p:nvGrpSpPr>
        <p:grpSpPr>
          <a:xfrm>
            <a:off x="1413086" y="1824698"/>
            <a:ext cx="613286" cy="3813010"/>
            <a:chOff x="1069848" y="1433114"/>
            <a:chExt cx="647562" cy="3997466"/>
          </a:xfrm>
        </p:grpSpPr>
        <p:pic>
          <p:nvPicPr>
            <p:cNvPr id="11" name="Picture 10">
              <a:extLst>
                <a:ext uri="{FF2B5EF4-FFF2-40B4-BE49-F238E27FC236}">
                  <a16:creationId xmlns:a16="http://schemas.microsoft.com/office/drawing/2014/main" id="{805CBC43-D5AF-46F2-B1F8-3FD21F93C1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9848" y="1433114"/>
              <a:ext cx="615262" cy="585353"/>
            </a:xfrm>
            <a:prstGeom prst="rect">
              <a:avLst/>
            </a:prstGeom>
          </p:spPr>
        </p:pic>
        <p:pic>
          <p:nvPicPr>
            <p:cNvPr id="12" name="Picture 11">
              <a:extLst>
                <a:ext uri="{FF2B5EF4-FFF2-40B4-BE49-F238E27FC236}">
                  <a16:creationId xmlns:a16="http://schemas.microsoft.com/office/drawing/2014/main" id="{CCD89F68-5F30-42C3-BBD1-89075CB644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9849" y="2117318"/>
              <a:ext cx="614504" cy="592867"/>
            </a:xfrm>
            <a:prstGeom prst="rect">
              <a:avLst/>
            </a:prstGeom>
          </p:spPr>
        </p:pic>
        <p:pic>
          <p:nvPicPr>
            <p:cNvPr id="13" name="Picture 12">
              <a:extLst>
                <a:ext uri="{FF2B5EF4-FFF2-40B4-BE49-F238E27FC236}">
                  <a16:creationId xmlns:a16="http://schemas.microsoft.com/office/drawing/2014/main" id="{675B44C4-51B3-4321-8D0C-A6849EB5AC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2525" y="4155801"/>
              <a:ext cx="624885" cy="603036"/>
            </a:xfrm>
            <a:prstGeom prst="rect">
              <a:avLst/>
            </a:prstGeom>
          </p:spPr>
        </p:pic>
        <p:pic>
          <p:nvPicPr>
            <p:cNvPr id="17" name="Picture 16">
              <a:extLst>
                <a:ext uri="{FF2B5EF4-FFF2-40B4-BE49-F238E27FC236}">
                  <a16:creationId xmlns:a16="http://schemas.microsoft.com/office/drawing/2014/main" id="{A384E5BF-6337-46E8-82EC-EF4535982AC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3669" y="3492767"/>
              <a:ext cx="608785" cy="579191"/>
            </a:xfrm>
            <a:prstGeom prst="rect">
              <a:avLst/>
            </a:prstGeom>
          </p:spPr>
        </p:pic>
        <p:pic>
          <p:nvPicPr>
            <p:cNvPr id="18" name="Picture 17">
              <a:extLst>
                <a:ext uri="{FF2B5EF4-FFF2-40B4-BE49-F238E27FC236}">
                  <a16:creationId xmlns:a16="http://schemas.microsoft.com/office/drawing/2014/main" id="{88B724C8-9E29-437B-B0A2-9822969D2C8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9849" y="2776990"/>
              <a:ext cx="632606" cy="606247"/>
            </a:xfrm>
            <a:prstGeom prst="rect">
              <a:avLst/>
            </a:prstGeom>
          </p:spPr>
        </p:pic>
        <p:pic>
          <p:nvPicPr>
            <p:cNvPr id="19" name="Picture 18">
              <a:extLst>
                <a:ext uri="{FF2B5EF4-FFF2-40B4-BE49-F238E27FC236}">
                  <a16:creationId xmlns:a16="http://schemas.microsoft.com/office/drawing/2014/main" id="{5CE3C157-D4BC-4CBD-BCE3-C570CF10726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0289" y="4842678"/>
              <a:ext cx="609358" cy="587902"/>
            </a:xfrm>
            <a:prstGeom prst="rect">
              <a:avLst/>
            </a:prstGeom>
          </p:spPr>
        </p:pic>
      </p:grpSp>
      <p:sp>
        <p:nvSpPr>
          <p:cNvPr id="14" name="Rectangle: Rounded Corners 13">
            <a:extLst>
              <a:ext uri="{FF2B5EF4-FFF2-40B4-BE49-F238E27FC236}">
                <a16:creationId xmlns:a16="http://schemas.microsoft.com/office/drawing/2014/main" id="{02D186C2-14F8-47A2-B71B-9D5533838E17}"/>
              </a:ext>
            </a:extLst>
          </p:cNvPr>
          <p:cNvSpPr/>
          <p:nvPr/>
        </p:nvSpPr>
        <p:spPr>
          <a:xfrm>
            <a:off x="1054763" y="1760235"/>
            <a:ext cx="6880123" cy="1949103"/>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D9D2D7EC-095A-481F-AC25-A386B591D1E4}"/>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22</a:t>
            </a:fld>
            <a:endParaRPr lang="en-US" sz="2000" b="1" dirty="0"/>
          </a:p>
        </p:txBody>
      </p:sp>
    </p:spTree>
    <p:extLst>
      <p:ext uri="{BB962C8B-B14F-4D97-AF65-F5344CB8AC3E}">
        <p14:creationId xmlns:p14="http://schemas.microsoft.com/office/powerpoint/2010/main" val="1544728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1AA3-09C0-4A5A-9883-4A7D061DB47B}"/>
              </a:ext>
            </a:extLst>
          </p:cNvPr>
          <p:cNvSpPr>
            <a:spLocks noGrp="1"/>
          </p:cNvSpPr>
          <p:nvPr>
            <p:ph type="title"/>
          </p:nvPr>
        </p:nvSpPr>
        <p:spPr>
          <a:xfrm>
            <a:off x="838200" y="18255"/>
            <a:ext cx="11279736" cy="1325563"/>
          </a:xfrm>
        </p:spPr>
        <p:txBody>
          <a:bodyPr/>
          <a:lstStyle/>
          <a:p>
            <a:r>
              <a:rPr lang="en-US" dirty="0"/>
              <a:t>Defining Undesirable Result Statements</a:t>
            </a:r>
          </a:p>
        </p:txBody>
      </p:sp>
      <p:sp>
        <p:nvSpPr>
          <p:cNvPr id="8" name="Content Placeholder 7">
            <a:extLst>
              <a:ext uri="{FF2B5EF4-FFF2-40B4-BE49-F238E27FC236}">
                <a16:creationId xmlns:a16="http://schemas.microsoft.com/office/drawing/2014/main" id="{30A48B57-41C4-4C7D-855C-8F43DC0D0402}"/>
              </a:ext>
            </a:extLst>
          </p:cNvPr>
          <p:cNvSpPr>
            <a:spLocks noGrp="1"/>
          </p:cNvSpPr>
          <p:nvPr>
            <p:ph idx="1"/>
          </p:nvPr>
        </p:nvSpPr>
        <p:spPr>
          <a:xfrm>
            <a:off x="1016000" y="1573213"/>
            <a:ext cx="10337800" cy="4603750"/>
          </a:xfrm>
        </p:spPr>
        <p:txBody>
          <a:bodyPr>
            <a:normAutofit/>
          </a:bodyPr>
          <a:lstStyle/>
          <a:p>
            <a:r>
              <a:rPr lang="en-US" dirty="0"/>
              <a:t>Statements that describe what ‘bad’ looks like – what we want to prevent from happening</a:t>
            </a:r>
          </a:p>
          <a:p>
            <a:r>
              <a:rPr lang="en-US" dirty="0"/>
              <a:t>Phrased broadly to meet regulations “significant and unreasonable effects…caused by groundwater conditions” </a:t>
            </a:r>
          </a:p>
          <a:p>
            <a:r>
              <a:rPr lang="en-US" dirty="0"/>
              <a:t>Drives monitoring networks and thresholds, which must detect conditions before they are significant and unreasonably undesirable</a:t>
            </a:r>
          </a:p>
          <a:p>
            <a:r>
              <a:rPr lang="en-US" dirty="0"/>
              <a:t>“Significant and Unreasonable” – provides flexibility within SGMA for *local control* because locals determine what is significant and unreasonable</a:t>
            </a:r>
          </a:p>
          <a:p>
            <a:endParaRPr lang="en-US" dirty="0"/>
          </a:p>
        </p:txBody>
      </p:sp>
      <p:pic>
        <p:nvPicPr>
          <p:cNvPr id="9" name="Picture 8">
            <a:extLst>
              <a:ext uri="{FF2B5EF4-FFF2-40B4-BE49-F238E27FC236}">
                <a16:creationId xmlns:a16="http://schemas.microsoft.com/office/drawing/2014/main" id="{3124AD16-6FF9-4100-A46A-214907AD70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428" y="1961536"/>
            <a:ext cx="615262" cy="585353"/>
          </a:xfrm>
          <a:prstGeom prst="rect">
            <a:avLst/>
          </a:prstGeom>
        </p:spPr>
      </p:pic>
      <p:pic>
        <p:nvPicPr>
          <p:cNvPr id="10" name="Picture 9">
            <a:extLst>
              <a:ext uri="{FF2B5EF4-FFF2-40B4-BE49-F238E27FC236}">
                <a16:creationId xmlns:a16="http://schemas.microsoft.com/office/drawing/2014/main" id="{E4C05667-8CF1-4731-882D-FB6970CFB1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428" y="3406732"/>
            <a:ext cx="614504" cy="592867"/>
          </a:xfrm>
          <a:prstGeom prst="rect">
            <a:avLst/>
          </a:prstGeom>
        </p:spPr>
      </p:pic>
      <p:pic>
        <p:nvPicPr>
          <p:cNvPr id="11" name="Picture 10">
            <a:extLst>
              <a:ext uri="{FF2B5EF4-FFF2-40B4-BE49-F238E27FC236}">
                <a16:creationId xmlns:a16="http://schemas.microsoft.com/office/drawing/2014/main" id="{E0220507-2CDB-426A-8E80-F7F21ADF08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9057" y="4859442"/>
            <a:ext cx="616875" cy="591172"/>
          </a:xfrm>
          <a:prstGeom prst="rect">
            <a:avLst/>
          </a:prstGeom>
        </p:spPr>
      </p:pic>
      <p:sp>
        <p:nvSpPr>
          <p:cNvPr id="7" name="Slide Number Placeholder 3">
            <a:extLst>
              <a:ext uri="{FF2B5EF4-FFF2-40B4-BE49-F238E27FC236}">
                <a16:creationId xmlns:a16="http://schemas.microsoft.com/office/drawing/2014/main" id="{BA34912A-6454-4964-BB47-C03D694F5F7A}"/>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23</a:t>
            </a:fld>
            <a:endParaRPr lang="en-US" sz="2000" b="1" dirty="0"/>
          </a:p>
        </p:txBody>
      </p:sp>
    </p:spTree>
    <p:extLst>
      <p:ext uri="{BB962C8B-B14F-4D97-AF65-F5344CB8AC3E}">
        <p14:creationId xmlns:p14="http://schemas.microsoft.com/office/powerpoint/2010/main" val="138242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1AA3-09C0-4A5A-9883-4A7D061DB47B}"/>
              </a:ext>
            </a:extLst>
          </p:cNvPr>
          <p:cNvSpPr>
            <a:spLocks noGrp="1"/>
          </p:cNvSpPr>
          <p:nvPr>
            <p:ph type="title"/>
          </p:nvPr>
        </p:nvSpPr>
        <p:spPr/>
        <p:txBody>
          <a:bodyPr/>
          <a:lstStyle/>
          <a:p>
            <a:r>
              <a:rPr lang="en-US" dirty="0"/>
              <a:t>Undesirable Results in Indio Subbasin</a:t>
            </a:r>
          </a:p>
        </p:txBody>
      </p:sp>
      <p:sp>
        <p:nvSpPr>
          <p:cNvPr id="4" name="Content Placeholder 2">
            <a:extLst>
              <a:ext uri="{FF2B5EF4-FFF2-40B4-BE49-F238E27FC236}">
                <a16:creationId xmlns:a16="http://schemas.microsoft.com/office/drawing/2014/main" id="{8038A658-CC25-4A13-BCAE-46180BCA65CF}"/>
              </a:ext>
            </a:extLst>
          </p:cNvPr>
          <p:cNvSpPr txBox="1">
            <a:spLocks/>
          </p:cNvSpPr>
          <p:nvPr/>
        </p:nvSpPr>
        <p:spPr>
          <a:xfrm>
            <a:off x="1090471" y="1587084"/>
            <a:ext cx="10515600" cy="482503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tx1"/>
              </a:solidFill>
            </a:endParaRPr>
          </a:p>
          <a:p>
            <a:pPr marL="0" marR="0" indent="0">
              <a:spcBef>
                <a:spcPts val="0"/>
              </a:spcBef>
              <a:spcAft>
                <a:spcPts val="0"/>
              </a:spcAft>
              <a:buNone/>
            </a:pPr>
            <a:r>
              <a:rPr lang="en-US"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Chronic Lowering of Groundwater Levels</a:t>
            </a:r>
            <a:endParaRPr lang="en-US" dirty="0">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2400" b="0" dirty="0">
                <a:solidFill>
                  <a:schemeClr val="tx1"/>
                </a:solidFill>
                <a:effectLst/>
                <a:latin typeface="Calibri (Body)"/>
                <a:ea typeface="Calibri" panose="020F0502020204030204" pitchFamily="34" charset="0"/>
                <a:cs typeface="Calibri" panose="020F0502020204030204" pitchFamily="34" charset="0"/>
              </a:rPr>
              <a:t>Significant and unreasonable reduction in the long-term viability of domestic, agricultural, municipal, or environmental uses over the planning and implementation horizon of this Alternative Plan.</a:t>
            </a:r>
          </a:p>
          <a:p>
            <a:pPr marL="0" marR="0" indent="0">
              <a:spcBef>
                <a:spcPts val="0"/>
              </a:spcBef>
              <a:spcAft>
                <a:spcPts val="0"/>
              </a:spcAft>
              <a:buNone/>
            </a:pPr>
            <a:r>
              <a:rPr lang="en-US" sz="1800" b="1" dirty="0">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endParaRPr lang="en-US" sz="1800" dirty="0">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indent="0">
              <a:spcBef>
                <a:spcPts val="0"/>
              </a:spcBef>
              <a:buNone/>
            </a:pPr>
            <a:r>
              <a:rPr lang="en-US" dirty="0">
                <a:solidFill>
                  <a:schemeClr val="tx1"/>
                </a:solidFill>
                <a:latin typeface="Calibri" panose="020F0502020204030204" pitchFamily="34" charset="0"/>
                <a:cs typeface="Calibri" panose="020F0502020204030204" pitchFamily="34" charset="0"/>
              </a:rPr>
              <a:t>Reduction in Groundwater Storage</a:t>
            </a:r>
          </a:p>
          <a:p>
            <a:pPr marL="0" marR="0" indent="0">
              <a:spcBef>
                <a:spcPts val="0"/>
              </a:spcBef>
              <a:spcAft>
                <a:spcPts val="0"/>
              </a:spcAft>
              <a:buNone/>
            </a:pPr>
            <a:r>
              <a:rPr lang="en-US" sz="1800" b="1" dirty="0">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endParaRPr lang="en-US" sz="1800" dirty="0">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2400" b="0" dirty="0">
                <a:solidFill>
                  <a:schemeClr val="tx1"/>
                </a:solidFill>
                <a:latin typeface="Calibri (Body)"/>
                <a:cs typeface="Calibri" panose="020F0502020204030204" pitchFamily="34" charset="0"/>
              </a:rPr>
              <a:t>Significant and unreasonable reduction in the viability of domestic, agricultural, municipal, or environmental uses over the planning and implementation horizon of this Alternative Plan.</a:t>
            </a:r>
          </a:p>
          <a:p>
            <a:pPr marL="0" marR="0" indent="0">
              <a:spcBef>
                <a:spcPts val="0"/>
              </a:spcBef>
              <a:spcAft>
                <a:spcPts val="0"/>
              </a:spcAft>
              <a:buNone/>
            </a:pPr>
            <a:endParaRPr lang="en-US" sz="1800" dirty="0">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dirty="0">
                <a:solidFill>
                  <a:schemeClr val="tx1"/>
                </a:solidFill>
                <a:latin typeface="Calibri" panose="020F0502020204030204" pitchFamily="34" charset="0"/>
                <a:cs typeface="Calibri" panose="020F0502020204030204" pitchFamily="34" charset="0"/>
              </a:rPr>
              <a:t>Land Subsidence</a:t>
            </a:r>
          </a:p>
          <a:p>
            <a:pPr marL="0" marR="0" indent="0">
              <a:spcBef>
                <a:spcPts val="0"/>
              </a:spcBef>
              <a:spcAft>
                <a:spcPts val="0"/>
              </a:spcAft>
              <a:buNone/>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indent="0">
              <a:spcBef>
                <a:spcPts val="0"/>
              </a:spcBef>
              <a:buNone/>
            </a:pPr>
            <a:r>
              <a:rPr lang="en-US" sz="2400" b="0" dirty="0">
                <a:solidFill>
                  <a:schemeClr val="tx1"/>
                </a:solidFill>
                <a:latin typeface="Calibri (Body)"/>
                <a:cs typeface="Calibri" panose="020F0502020204030204" pitchFamily="34" charset="0"/>
              </a:rPr>
              <a:t>Significant and unreasonable reduction in the viability of the use of water conveyance and flood control infrastructure over the planning and implementation horizon of this Alternative Plan.</a:t>
            </a:r>
          </a:p>
          <a:p>
            <a:pPr marL="0" indent="0">
              <a:buNone/>
            </a:pPr>
            <a:endParaRPr lang="en-US" b="0" dirty="0">
              <a:solidFill>
                <a:schemeClr val="tx1"/>
              </a:solidFill>
            </a:endParaRPr>
          </a:p>
        </p:txBody>
      </p:sp>
      <p:pic>
        <p:nvPicPr>
          <p:cNvPr id="5" name="Picture 4">
            <a:extLst>
              <a:ext uri="{FF2B5EF4-FFF2-40B4-BE49-F238E27FC236}">
                <a16:creationId xmlns:a16="http://schemas.microsoft.com/office/drawing/2014/main" id="{241D526C-B8D9-45B3-AC66-2339F6F88D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428" y="1961536"/>
            <a:ext cx="615262" cy="585353"/>
          </a:xfrm>
          <a:prstGeom prst="rect">
            <a:avLst/>
          </a:prstGeom>
        </p:spPr>
      </p:pic>
      <p:pic>
        <p:nvPicPr>
          <p:cNvPr id="6" name="Picture 5">
            <a:extLst>
              <a:ext uri="{FF2B5EF4-FFF2-40B4-BE49-F238E27FC236}">
                <a16:creationId xmlns:a16="http://schemas.microsoft.com/office/drawing/2014/main" id="{C7D70FD0-D642-4978-9474-F5A91EB97E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428" y="3406732"/>
            <a:ext cx="614504" cy="592867"/>
          </a:xfrm>
          <a:prstGeom prst="rect">
            <a:avLst/>
          </a:prstGeom>
        </p:spPr>
      </p:pic>
      <p:pic>
        <p:nvPicPr>
          <p:cNvPr id="7" name="Picture 6">
            <a:extLst>
              <a:ext uri="{FF2B5EF4-FFF2-40B4-BE49-F238E27FC236}">
                <a16:creationId xmlns:a16="http://schemas.microsoft.com/office/drawing/2014/main" id="{3D915C4C-F0B8-4B8E-BDF6-35F20C39F77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9057" y="4859442"/>
            <a:ext cx="616875" cy="591172"/>
          </a:xfrm>
          <a:prstGeom prst="rect">
            <a:avLst/>
          </a:prstGeom>
        </p:spPr>
      </p:pic>
      <p:sp>
        <p:nvSpPr>
          <p:cNvPr id="8" name="Slide Number Placeholder 3">
            <a:extLst>
              <a:ext uri="{FF2B5EF4-FFF2-40B4-BE49-F238E27FC236}">
                <a16:creationId xmlns:a16="http://schemas.microsoft.com/office/drawing/2014/main" id="{C8C7F8EE-2F81-48A4-A9A8-82B34D58AC45}"/>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24</a:t>
            </a:fld>
            <a:endParaRPr lang="en-US" sz="2000" b="1" dirty="0"/>
          </a:p>
        </p:txBody>
      </p:sp>
    </p:spTree>
    <p:extLst>
      <p:ext uri="{BB962C8B-B14F-4D97-AF65-F5344CB8AC3E}">
        <p14:creationId xmlns:p14="http://schemas.microsoft.com/office/powerpoint/2010/main" val="232673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0215-C61C-4F8F-B711-C580148ECC57}"/>
              </a:ext>
            </a:extLst>
          </p:cNvPr>
          <p:cNvSpPr>
            <a:spLocks noGrp="1"/>
          </p:cNvSpPr>
          <p:nvPr>
            <p:ph type="title"/>
          </p:nvPr>
        </p:nvSpPr>
        <p:spPr/>
        <p:txBody>
          <a:bodyPr/>
          <a:lstStyle/>
          <a:p>
            <a:r>
              <a:rPr lang="en-US" dirty="0"/>
              <a:t>Undesirable Results in Indio Subbasin:</a:t>
            </a:r>
            <a:br>
              <a:rPr lang="en-US" dirty="0"/>
            </a:br>
            <a:r>
              <a:rPr lang="en-US" sz="2800" dirty="0"/>
              <a:t>Groundwater Levels</a:t>
            </a:r>
          </a:p>
        </p:txBody>
      </p:sp>
      <p:sp>
        <p:nvSpPr>
          <p:cNvPr id="3" name="Content Placeholder 2">
            <a:extLst>
              <a:ext uri="{FF2B5EF4-FFF2-40B4-BE49-F238E27FC236}">
                <a16:creationId xmlns:a16="http://schemas.microsoft.com/office/drawing/2014/main" id="{1E5DFCD5-1A58-4AC1-A20F-DF75A91144BA}"/>
              </a:ext>
            </a:extLst>
          </p:cNvPr>
          <p:cNvSpPr>
            <a:spLocks noGrp="1"/>
          </p:cNvSpPr>
          <p:nvPr>
            <p:ph idx="1"/>
          </p:nvPr>
        </p:nvSpPr>
        <p:spPr>
          <a:xfrm>
            <a:off x="838200" y="1688841"/>
            <a:ext cx="4891235" cy="4488122"/>
          </a:xfrm>
        </p:spPr>
        <p:txBody>
          <a:bodyPr>
            <a:normAutofit/>
          </a:bodyPr>
          <a:lstStyle/>
          <a:p>
            <a:pPr marL="0" indent="0">
              <a:buNone/>
            </a:pPr>
            <a:r>
              <a:rPr lang="en-US" sz="3200" dirty="0"/>
              <a:t>Questions:</a:t>
            </a:r>
          </a:p>
          <a:p>
            <a:r>
              <a:rPr lang="en-US" sz="3200" dirty="0"/>
              <a:t>What </a:t>
            </a:r>
            <a:r>
              <a:rPr lang="en-US" sz="3200" i="1" dirty="0"/>
              <a:t>undesirable results </a:t>
            </a:r>
            <a:r>
              <a:rPr lang="en-US" sz="3200" dirty="0"/>
              <a:t>do we want to avoid?</a:t>
            </a:r>
          </a:p>
          <a:p>
            <a:pPr lvl="1"/>
            <a:r>
              <a:rPr lang="en-US" sz="2800" b="0" dirty="0"/>
              <a:t>Impacts to shallow wells?</a:t>
            </a:r>
          </a:p>
          <a:p>
            <a:pPr lvl="1"/>
            <a:r>
              <a:rPr lang="en-US" sz="2800" b="0" dirty="0"/>
              <a:t>Maintenance of municipal and industrial water supply?</a:t>
            </a:r>
          </a:p>
          <a:p>
            <a:pPr lvl="1"/>
            <a:r>
              <a:rPr lang="en-US" sz="2800" b="0" dirty="0"/>
              <a:t>Other?</a:t>
            </a:r>
          </a:p>
          <a:p>
            <a:endParaRPr lang="en-US" sz="3200" dirty="0"/>
          </a:p>
        </p:txBody>
      </p:sp>
      <p:pic>
        <p:nvPicPr>
          <p:cNvPr id="49" name="Picture 48">
            <a:extLst>
              <a:ext uri="{FF2B5EF4-FFF2-40B4-BE49-F238E27FC236}">
                <a16:creationId xmlns:a16="http://schemas.microsoft.com/office/drawing/2014/main" id="{5342A991-ED1D-4373-AF6B-A392B287C58D}"/>
              </a:ext>
            </a:extLst>
          </p:cNvPr>
          <p:cNvPicPr>
            <a:picLocks noChangeAspect="1"/>
          </p:cNvPicPr>
          <p:nvPr/>
        </p:nvPicPr>
        <p:blipFill>
          <a:blip r:embed="rId2"/>
          <a:stretch>
            <a:fillRect/>
          </a:stretch>
        </p:blipFill>
        <p:spPr>
          <a:xfrm>
            <a:off x="5843734" y="1726058"/>
            <a:ext cx="6233965" cy="3443101"/>
          </a:xfrm>
          <a:prstGeom prst="rect">
            <a:avLst/>
          </a:prstGeom>
          <a:ln>
            <a:solidFill>
              <a:srgbClr val="112640"/>
            </a:solidFill>
          </a:ln>
          <a:effectLst>
            <a:outerShdw blurRad="50800" dist="38100" dir="2700000" algn="tl" rotWithShape="0">
              <a:prstClr val="black">
                <a:alpha val="40000"/>
              </a:prstClr>
            </a:outerShdw>
          </a:effectLst>
        </p:spPr>
      </p:pic>
      <p:pic>
        <p:nvPicPr>
          <p:cNvPr id="9" name="Graphic 8" descr="Megaphone outline">
            <a:extLst>
              <a:ext uri="{FF2B5EF4-FFF2-40B4-BE49-F238E27FC236}">
                <a16:creationId xmlns:a16="http://schemas.microsoft.com/office/drawing/2014/main" id="{04357332-7C06-4321-87AC-956546DA5F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65803" y="5206053"/>
            <a:ext cx="1364428" cy="1364428"/>
          </a:xfrm>
          <a:prstGeom prst="rect">
            <a:avLst/>
          </a:prstGeom>
        </p:spPr>
      </p:pic>
      <p:sp>
        <p:nvSpPr>
          <p:cNvPr id="6" name="Slide Number Placeholder 3">
            <a:extLst>
              <a:ext uri="{FF2B5EF4-FFF2-40B4-BE49-F238E27FC236}">
                <a16:creationId xmlns:a16="http://schemas.microsoft.com/office/drawing/2014/main" id="{722DD066-00A6-4637-8DAC-E21BDDBF8C24}"/>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25</a:t>
            </a:fld>
            <a:endParaRPr lang="en-US" sz="2000" b="1" dirty="0"/>
          </a:p>
        </p:txBody>
      </p:sp>
    </p:spTree>
    <p:extLst>
      <p:ext uri="{BB962C8B-B14F-4D97-AF65-F5344CB8AC3E}">
        <p14:creationId xmlns:p14="http://schemas.microsoft.com/office/powerpoint/2010/main" val="3667183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2387-1022-41EA-8A95-B42E6AA8308B}"/>
              </a:ext>
            </a:extLst>
          </p:cNvPr>
          <p:cNvSpPr>
            <a:spLocks noGrp="1"/>
          </p:cNvSpPr>
          <p:nvPr>
            <p:ph type="title"/>
          </p:nvPr>
        </p:nvSpPr>
        <p:spPr>
          <a:xfrm>
            <a:off x="838200" y="18255"/>
            <a:ext cx="11279736" cy="1325563"/>
          </a:xfrm>
        </p:spPr>
        <p:txBody>
          <a:bodyPr/>
          <a:lstStyle/>
          <a:p>
            <a:r>
              <a:rPr lang="en-US" dirty="0"/>
              <a:t>Setting Minimum Thresholds (MTs) for Levels</a:t>
            </a:r>
          </a:p>
        </p:txBody>
      </p:sp>
      <p:sp>
        <p:nvSpPr>
          <p:cNvPr id="3" name="Content Placeholder 2">
            <a:extLst>
              <a:ext uri="{FF2B5EF4-FFF2-40B4-BE49-F238E27FC236}">
                <a16:creationId xmlns:a16="http://schemas.microsoft.com/office/drawing/2014/main" id="{66496A28-A55E-487E-84BC-8CE517AAB769}"/>
              </a:ext>
            </a:extLst>
          </p:cNvPr>
          <p:cNvSpPr>
            <a:spLocks noGrp="1"/>
          </p:cNvSpPr>
          <p:nvPr>
            <p:ph idx="1"/>
          </p:nvPr>
        </p:nvSpPr>
        <p:spPr>
          <a:xfrm>
            <a:off x="838200" y="1573213"/>
            <a:ext cx="10888744" cy="4603750"/>
          </a:xfrm>
        </p:spPr>
        <p:txBody>
          <a:bodyPr>
            <a:normAutofit/>
          </a:bodyPr>
          <a:lstStyle/>
          <a:p>
            <a:pPr marL="0" indent="0">
              <a:buNone/>
            </a:pPr>
            <a:r>
              <a:rPr lang="en-US" dirty="0"/>
              <a:t>SGMA definition for groundwater level Minimum Threshold (MT): </a:t>
            </a:r>
          </a:p>
          <a:p>
            <a:pPr marL="227013" indent="0">
              <a:buNone/>
            </a:pPr>
            <a:r>
              <a:rPr lang="en-US" sz="2400" i="1" dirty="0"/>
              <a:t>A groundwater elevation measured at a representative monitoring site.</a:t>
            </a:r>
          </a:p>
          <a:p>
            <a:endParaRPr lang="en-US" sz="1600" dirty="0"/>
          </a:p>
          <a:p>
            <a:pPr marL="0" indent="0">
              <a:buNone/>
            </a:pPr>
            <a:r>
              <a:rPr lang="en-US" dirty="0"/>
              <a:t>How to define the MT elevation?  Two options considered:</a:t>
            </a:r>
          </a:p>
          <a:p>
            <a:pPr marL="914400" lvl="1" indent="-457200">
              <a:buFont typeface="+mj-lt"/>
              <a:buAutoNum type="arabicPeriod"/>
            </a:pPr>
            <a:r>
              <a:rPr lang="en-US" dirty="0"/>
              <a:t>Use historical low groundwater levels</a:t>
            </a:r>
          </a:p>
          <a:p>
            <a:pPr marL="1141413" lvl="1"/>
            <a:r>
              <a:rPr lang="en-US" dirty="0"/>
              <a:t>Occurred recently without reported significant problems</a:t>
            </a:r>
          </a:p>
          <a:p>
            <a:pPr marL="1141413" lvl="1"/>
            <a:r>
              <a:rPr lang="en-US" dirty="0"/>
              <a:t>Probably conservative, but certainly protective</a:t>
            </a:r>
          </a:p>
          <a:p>
            <a:pPr marL="914400" lvl="1" indent="-457200">
              <a:buFont typeface="+mj-lt"/>
              <a:buAutoNum type="arabicPeriod" startAt="2"/>
            </a:pPr>
            <a:r>
              <a:rPr lang="en-US" dirty="0"/>
              <a:t>Document construction of all production wells, select criteria per diverse well characteristics, relate private wells to representative “Key Wells”</a:t>
            </a:r>
          </a:p>
          <a:p>
            <a:pPr marL="1141413" lvl="1"/>
            <a:r>
              <a:rPr lang="en-US" dirty="0"/>
              <a:t>Consider this in the future as a mean to refine MTs</a:t>
            </a:r>
          </a:p>
          <a:p>
            <a:endParaRPr lang="en-US" dirty="0"/>
          </a:p>
          <a:p>
            <a:endParaRPr lang="en-US" dirty="0"/>
          </a:p>
        </p:txBody>
      </p:sp>
      <p:sp>
        <p:nvSpPr>
          <p:cNvPr id="4" name="Slide Number Placeholder 3">
            <a:extLst>
              <a:ext uri="{FF2B5EF4-FFF2-40B4-BE49-F238E27FC236}">
                <a16:creationId xmlns:a16="http://schemas.microsoft.com/office/drawing/2014/main" id="{170AC51C-6AC3-4927-A365-8893EA15F3C7}"/>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26</a:t>
            </a:fld>
            <a:endParaRPr lang="en-US" sz="2000" b="1" dirty="0"/>
          </a:p>
        </p:txBody>
      </p:sp>
    </p:spTree>
    <p:extLst>
      <p:ext uri="{BB962C8B-B14F-4D97-AF65-F5344CB8AC3E}">
        <p14:creationId xmlns:p14="http://schemas.microsoft.com/office/powerpoint/2010/main" val="221866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0215-C61C-4F8F-B711-C580148ECC57}"/>
              </a:ext>
            </a:extLst>
          </p:cNvPr>
          <p:cNvSpPr>
            <a:spLocks noGrp="1"/>
          </p:cNvSpPr>
          <p:nvPr>
            <p:ph type="title"/>
          </p:nvPr>
        </p:nvSpPr>
        <p:spPr>
          <a:xfrm>
            <a:off x="604157" y="314325"/>
            <a:ext cx="11038114" cy="866829"/>
          </a:xfrm>
        </p:spPr>
        <p:txBody>
          <a:bodyPr>
            <a:normAutofit/>
          </a:bodyPr>
          <a:lstStyle/>
          <a:p>
            <a:r>
              <a:rPr lang="en-US" dirty="0"/>
              <a:t>MTs as Historical Lows Measured at Key Wells</a:t>
            </a:r>
          </a:p>
        </p:txBody>
      </p:sp>
      <p:sp>
        <p:nvSpPr>
          <p:cNvPr id="6" name="Content Placeholder 14">
            <a:extLst>
              <a:ext uri="{FF2B5EF4-FFF2-40B4-BE49-F238E27FC236}">
                <a16:creationId xmlns:a16="http://schemas.microsoft.com/office/drawing/2014/main" id="{EB78D8ED-4133-45C9-A2BC-7AEC10505C9C}"/>
              </a:ext>
            </a:extLst>
          </p:cNvPr>
          <p:cNvSpPr txBox="1">
            <a:spLocks/>
          </p:cNvSpPr>
          <p:nvPr/>
        </p:nvSpPr>
        <p:spPr>
          <a:xfrm>
            <a:off x="-176975" y="1462700"/>
            <a:ext cx="5171134" cy="4692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050" b="0" dirty="0"/>
          </a:p>
          <a:p>
            <a:pPr marL="803275" lvl="2" indent="0" defTabSz="541338">
              <a:buFont typeface="Arial" panose="020B0604020202020204" pitchFamily="34" charset="0"/>
              <a:buNone/>
            </a:pPr>
            <a:endParaRPr lang="en-US" b="0" dirty="0"/>
          </a:p>
        </p:txBody>
      </p:sp>
      <p:grpSp>
        <p:nvGrpSpPr>
          <p:cNvPr id="4" name="Group 3">
            <a:extLst>
              <a:ext uri="{FF2B5EF4-FFF2-40B4-BE49-F238E27FC236}">
                <a16:creationId xmlns:a16="http://schemas.microsoft.com/office/drawing/2014/main" id="{4E200516-6C51-4C18-9832-B527FFE27360}"/>
              </a:ext>
            </a:extLst>
          </p:cNvPr>
          <p:cNvGrpSpPr/>
          <p:nvPr/>
        </p:nvGrpSpPr>
        <p:grpSpPr>
          <a:xfrm>
            <a:off x="6207696" y="1599534"/>
            <a:ext cx="5772568" cy="4194108"/>
            <a:chOff x="6207696" y="1599534"/>
            <a:chExt cx="5701969" cy="4128604"/>
          </a:xfrm>
        </p:grpSpPr>
        <p:pic>
          <p:nvPicPr>
            <p:cNvPr id="19" name="Picture 18" descr="Chart, line chart&#10;&#10;Description automatically generated">
              <a:extLst>
                <a:ext uri="{FF2B5EF4-FFF2-40B4-BE49-F238E27FC236}">
                  <a16:creationId xmlns:a16="http://schemas.microsoft.com/office/drawing/2014/main" id="{68C85018-FE47-4A09-9327-A4BC4E8C68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07696" y="1599534"/>
              <a:ext cx="5701969" cy="4128604"/>
            </a:xfrm>
            <a:prstGeom prst="rect">
              <a:avLst/>
            </a:prstGeom>
          </p:spPr>
        </p:pic>
        <p:pic>
          <p:nvPicPr>
            <p:cNvPr id="17" name="Picture 16" descr="Map&#10;&#10;Description automatically generated">
              <a:extLst>
                <a:ext uri="{FF2B5EF4-FFF2-40B4-BE49-F238E27FC236}">
                  <a16:creationId xmlns:a16="http://schemas.microsoft.com/office/drawing/2014/main" id="{C7C5EAE0-5DDC-4748-88AD-4A3414F22E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043805" y="1927402"/>
              <a:ext cx="1758918" cy="1463291"/>
            </a:xfrm>
            <a:prstGeom prst="rect">
              <a:avLst/>
            </a:prstGeom>
          </p:spPr>
        </p:pic>
        <p:sp>
          <p:nvSpPr>
            <p:cNvPr id="18" name="Flowchart: Connector 17">
              <a:extLst>
                <a:ext uri="{FF2B5EF4-FFF2-40B4-BE49-F238E27FC236}">
                  <a16:creationId xmlns:a16="http://schemas.microsoft.com/office/drawing/2014/main" id="{79232E9C-D5DA-4CAE-95B9-F7562E0ADF78}"/>
                </a:ext>
              </a:extLst>
            </p:cNvPr>
            <p:cNvSpPr/>
            <p:nvPr/>
          </p:nvSpPr>
          <p:spPr>
            <a:xfrm>
              <a:off x="11144872" y="2563002"/>
              <a:ext cx="147391" cy="14230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91775A77-7CA8-41B1-BAD3-82D57DE487A4}"/>
              </a:ext>
            </a:extLst>
          </p:cNvPr>
          <p:cNvGrpSpPr/>
          <p:nvPr/>
        </p:nvGrpSpPr>
        <p:grpSpPr>
          <a:xfrm>
            <a:off x="211736" y="1604402"/>
            <a:ext cx="5774416" cy="4194108"/>
            <a:chOff x="211736" y="1604402"/>
            <a:chExt cx="5774416" cy="4194108"/>
          </a:xfrm>
        </p:grpSpPr>
        <p:pic>
          <p:nvPicPr>
            <p:cNvPr id="21" name="Picture 20" descr="Chart&#10;&#10;Description automatically generated">
              <a:extLst>
                <a:ext uri="{FF2B5EF4-FFF2-40B4-BE49-F238E27FC236}">
                  <a16:creationId xmlns:a16="http://schemas.microsoft.com/office/drawing/2014/main" id="{6EBAC7D9-B0E0-43DF-AD6A-E5257E10CE5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1736" y="1604402"/>
              <a:ext cx="5774416" cy="4194108"/>
            </a:xfrm>
            <a:prstGeom prst="rect">
              <a:avLst/>
            </a:prstGeom>
          </p:spPr>
        </p:pic>
        <p:pic>
          <p:nvPicPr>
            <p:cNvPr id="22" name="Picture 21" descr="Map&#10;&#10;Description automatically generated">
              <a:extLst>
                <a:ext uri="{FF2B5EF4-FFF2-40B4-BE49-F238E27FC236}">
                  <a16:creationId xmlns:a16="http://schemas.microsoft.com/office/drawing/2014/main" id="{AB86E563-457D-4F4B-B845-2FFE7C84EE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13570" y="1786469"/>
              <a:ext cx="1572172" cy="1307932"/>
            </a:xfrm>
            <a:prstGeom prst="rect">
              <a:avLst/>
            </a:prstGeom>
          </p:spPr>
        </p:pic>
        <p:sp>
          <p:nvSpPr>
            <p:cNvPr id="23" name="Flowchart: Connector 22">
              <a:extLst>
                <a:ext uri="{FF2B5EF4-FFF2-40B4-BE49-F238E27FC236}">
                  <a16:creationId xmlns:a16="http://schemas.microsoft.com/office/drawing/2014/main" id="{7DD807D9-DE1D-4EC1-9FC0-E640CB9233D4}"/>
                </a:ext>
              </a:extLst>
            </p:cNvPr>
            <p:cNvSpPr/>
            <p:nvPr/>
          </p:nvSpPr>
          <p:spPr>
            <a:xfrm>
              <a:off x="4567881" y="2031211"/>
              <a:ext cx="135924" cy="12719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3">
            <a:extLst>
              <a:ext uri="{FF2B5EF4-FFF2-40B4-BE49-F238E27FC236}">
                <a16:creationId xmlns:a16="http://schemas.microsoft.com/office/drawing/2014/main" id="{F86FEE5C-A48A-4AE5-A9C0-121147504F5A}"/>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27</a:t>
            </a:fld>
            <a:endParaRPr lang="en-US" sz="2000" b="1" dirty="0"/>
          </a:p>
        </p:txBody>
      </p:sp>
    </p:spTree>
    <p:extLst>
      <p:ext uri="{BB962C8B-B14F-4D97-AF65-F5344CB8AC3E}">
        <p14:creationId xmlns:p14="http://schemas.microsoft.com/office/powerpoint/2010/main" val="1752045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AA90-10A4-45E5-9830-9183CB3185F2}"/>
              </a:ext>
            </a:extLst>
          </p:cNvPr>
          <p:cNvSpPr>
            <a:spLocks noGrp="1"/>
          </p:cNvSpPr>
          <p:nvPr>
            <p:ph type="title"/>
          </p:nvPr>
        </p:nvSpPr>
        <p:spPr/>
        <p:txBody>
          <a:bodyPr/>
          <a:lstStyle/>
          <a:p>
            <a:r>
              <a:rPr lang="en-US"/>
              <a:t>Key Well Network for Groundwater Levels</a:t>
            </a:r>
            <a:endParaRPr lang="en-US" dirty="0"/>
          </a:p>
        </p:txBody>
      </p:sp>
      <p:pic>
        <p:nvPicPr>
          <p:cNvPr id="4" name="Content Placeholder 3" descr="Map&#10;&#10;Description automatically generated">
            <a:extLst>
              <a:ext uri="{FF2B5EF4-FFF2-40B4-BE49-F238E27FC236}">
                <a16:creationId xmlns:a16="http://schemas.microsoft.com/office/drawing/2014/main" id="{89FB56FA-6DF6-4EA0-A129-D68B7802E5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6401414" y="1460090"/>
            <a:ext cx="5716522" cy="5303520"/>
          </a:xfrm>
          <a:prstGeom prst="rect">
            <a:avLst/>
          </a:prstGeom>
        </p:spPr>
      </p:pic>
      <p:sp>
        <p:nvSpPr>
          <p:cNvPr id="3" name="TextBox 2">
            <a:extLst>
              <a:ext uri="{FF2B5EF4-FFF2-40B4-BE49-F238E27FC236}">
                <a16:creationId xmlns:a16="http://schemas.microsoft.com/office/drawing/2014/main" id="{5216ADCF-274E-43CD-AA81-371EEFBEFBA5}"/>
              </a:ext>
            </a:extLst>
          </p:cNvPr>
          <p:cNvSpPr txBox="1"/>
          <p:nvPr/>
        </p:nvSpPr>
        <p:spPr>
          <a:xfrm>
            <a:off x="653143" y="1573212"/>
            <a:ext cx="5780314" cy="800219"/>
          </a:xfrm>
          <a:prstGeom prst="rect">
            <a:avLst/>
          </a:prstGeom>
          <a:noFill/>
        </p:spPr>
        <p:txBody>
          <a:bodyPr wrap="square" rtlCol="0">
            <a:spAutoFit/>
          </a:bodyPr>
          <a:lstStyle/>
          <a:p>
            <a:endParaRPr lang="en-US" sz="2800" dirty="0"/>
          </a:p>
          <a:p>
            <a:endParaRPr lang="en-US" dirty="0"/>
          </a:p>
        </p:txBody>
      </p:sp>
      <p:sp>
        <p:nvSpPr>
          <p:cNvPr id="5" name="TextBox 4">
            <a:extLst>
              <a:ext uri="{FF2B5EF4-FFF2-40B4-BE49-F238E27FC236}">
                <a16:creationId xmlns:a16="http://schemas.microsoft.com/office/drawing/2014/main" id="{6691FF7A-A25F-4FB9-B7DD-F926F9148F5B}"/>
              </a:ext>
            </a:extLst>
          </p:cNvPr>
          <p:cNvSpPr txBox="1"/>
          <p:nvPr/>
        </p:nvSpPr>
        <p:spPr>
          <a:xfrm>
            <a:off x="8834371" y="1573212"/>
            <a:ext cx="3347357" cy="461665"/>
          </a:xfrm>
          <a:prstGeom prst="rect">
            <a:avLst/>
          </a:prstGeom>
          <a:noFill/>
        </p:spPr>
        <p:txBody>
          <a:bodyPr wrap="square" rtlCol="0">
            <a:spAutoFit/>
          </a:bodyPr>
          <a:lstStyle/>
          <a:p>
            <a:r>
              <a:rPr lang="en-US" sz="2400" b="1" dirty="0">
                <a:solidFill>
                  <a:schemeClr val="bg1"/>
                </a:solidFill>
              </a:rPr>
              <a:t>757 wells considered</a:t>
            </a:r>
          </a:p>
        </p:txBody>
      </p:sp>
      <p:sp>
        <p:nvSpPr>
          <p:cNvPr id="6" name="TextBox 5">
            <a:extLst>
              <a:ext uri="{FF2B5EF4-FFF2-40B4-BE49-F238E27FC236}">
                <a16:creationId xmlns:a16="http://schemas.microsoft.com/office/drawing/2014/main" id="{C808E0AB-2F39-458F-A6E6-5A2876B2F367}"/>
              </a:ext>
            </a:extLst>
          </p:cNvPr>
          <p:cNvSpPr txBox="1"/>
          <p:nvPr/>
        </p:nvSpPr>
        <p:spPr>
          <a:xfrm>
            <a:off x="9423722" y="1967449"/>
            <a:ext cx="2694214" cy="461665"/>
          </a:xfrm>
          <a:prstGeom prst="rect">
            <a:avLst/>
          </a:prstGeom>
          <a:noFill/>
        </p:spPr>
        <p:txBody>
          <a:bodyPr wrap="square" rtlCol="0">
            <a:spAutoFit/>
          </a:bodyPr>
          <a:lstStyle/>
          <a:p>
            <a:r>
              <a:rPr lang="en-US" sz="2400" b="1" dirty="0">
                <a:solidFill>
                  <a:schemeClr val="bg1"/>
                </a:solidFill>
              </a:rPr>
              <a:t>57 wells selected</a:t>
            </a:r>
          </a:p>
        </p:txBody>
      </p:sp>
      <p:sp>
        <p:nvSpPr>
          <p:cNvPr id="9" name="Content Placeholder 2">
            <a:extLst>
              <a:ext uri="{FF2B5EF4-FFF2-40B4-BE49-F238E27FC236}">
                <a16:creationId xmlns:a16="http://schemas.microsoft.com/office/drawing/2014/main" id="{5F815108-BC5F-4358-ADBA-7CFB80890050}"/>
              </a:ext>
            </a:extLst>
          </p:cNvPr>
          <p:cNvSpPr txBox="1">
            <a:spLocks/>
          </p:cNvSpPr>
          <p:nvPr/>
        </p:nvSpPr>
        <p:spPr>
          <a:xfrm>
            <a:off x="838200" y="1573213"/>
            <a:ext cx="5496612" cy="46037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Key Well selection factors include:</a:t>
            </a:r>
          </a:p>
          <a:p>
            <a:pPr marL="457200" indent="-457200">
              <a:buFont typeface="Wingdings" panose="05000000000000000000" pitchFamily="2" charset="2"/>
              <a:buChar char="§"/>
            </a:pPr>
            <a:r>
              <a:rPr lang="en-US" sz="2800" dirty="0"/>
              <a:t>Well construction data available</a:t>
            </a:r>
          </a:p>
          <a:p>
            <a:pPr marL="457200" indent="-457200">
              <a:buFont typeface="Wingdings" panose="05000000000000000000" pitchFamily="2" charset="2"/>
              <a:buChar char="§"/>
            </a:pPr>
            <a:r>
              <a:rPr lang="en-US" sz="2800" dirty="0"/>
              <a:t>Current monitoring</a:t>
            </a:r>
          </a:p>
          <a:p>
            <a:pPr marL="457200" indent="-457200">
              <a:buFont typeface="Wingdings" panose="05000000000000000000" pitchFamily="2" charset="2"/>
              <a:buChar char="§"/>
            </a:pPr>
            <a:r>
              <a:rPr lang="en-US" sz="2800" dirty="0"/>
              <a:t>Long, reliable record</a:t>
            </a:r>
          </a:p>
          <a:p>
            <a:pPr marL="457200" indent="-457200">
              <a:buFont typeface="Wingdings" panose="05000000000000000000" pitchFamily="2" charset="2"/>
              <a:buChar char="§"/>
            </a:pPr>
            <a:r>
              <a:rPr lang="en-US" sz="2800" dirty="0"/>
              <a:t>Areal distribution</a:t>
            </a:r>
          </a:p>
          <a:p>
            <a:pPr marL="457200" indent="-457200">
              <a:buFont typeface="Wingdings" panose="05000000000000000000" pitchFamily="2" charset="2"/>
              <a:buChar char="§"/>
            </a:pPr>
            <a:r>
              <a:rPr lang="en-US" sz="2800" dirty="0"/>
              <a:t>Location among production wells</a:t>
            </a:r>
          </a:p>
          <a:p>
            <a:pPr marL="457200" indent="-457200">
              <a:buFont typeface="Wingdings" panose="05000000000000000000" pitchFamily="2" charset="2"/>
              <a:buChar char="§"/>
            </a:pPr>
            <a:r>
              <a:rPr lang="en-US" sz="2800" dirty="0"/>
              <a:t>Proximity to small water systems</a:t>
            </a:r>
          </a:p>
          <a:p>
            <a:pPr marL="457200" indent="-457200">
              <a:buFont typeface="Wingdings" panose="05000000000000000000" pitchFamily="2" charset="2"/>
              <a:buChar char="§"/>
            </a:pPr>
            <a:r>
              <a:rPr lang="en-US" sz="2800" dirty="0"/>
              <a:t>All GSAs represented</a:t>
            </a:r>
          </a:p>
          <a:p>
            <a:endParaRPr lang="en-US" dirty="0"/>
          </a:p>
        </p:txBody>
      </p:sp>
      <p:sp>
        <p:nvSpPr>
          <p:cNvPr id="8" name="Slide Number Placeholder 3">
            <a:extLst>
              <a:ext uri="{FF2B5EF4-FFF2-40B4-BE49-F238E27FC236}">
                <a16:creationId xmlns:a16="http://schemas.microsoft.com/office/drawing/2014/main" id="{FD5935BF-9DEC-4025-8B5F-A7C7EBDBE320}"/>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28</a:t>
            </a:fld>
            <a:endParaRPr lang="en-US" sz="2000" b="1" dirty="0"/>
          </a:p>
        </p:txBody>
      </p:sp>
    </p:spTree>
    <p:extLst>
      <p:ext uri="{BB962C8B-B14F-4D97-AF65-F5344CB8AC3E}">
        <p14:creationId xmlns:p14="http://schemas.microsoft.com/office/powerpoint/2010/main" val="3851200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A28BFD0-8E66-4A01-956E-02BB34FE01CF}"/>
              </a:ext>
            </a:extLst>
          </p:cNvPr>
          <p:cNvSpPr>
            <a:spLocks noGrp="1"/>
          </p:cNvSpPr>
          <p:nvPr>
            <p:ph type="title"/>
          </p:nvPr>
        </p:nvSpPr>
        <p:spPr>
          <a:xfrm>
            <a:off x="838200" y="18255"/>
            <a:ext cx="11279736" cy="1325563"/>
          </a:xfrm>
        </p:spPr>
        <p:txBody>
          <a:bodyPr/>
          <a:lstStyle/>
          <a:p>
            <a:r>
              <a:rPr lang="en-US" dirty="0"/>
              <a:t>Undesirable Results for Chronic Groundwater Level Decline</a:t>
            </a:r>
          </a:p>
        </p:txBody>
      </p:sp>
      <p:sp>
        <p:nvSpPr>
          <p:cNvPr id="3" name="Content Placeholder 2">
            <a:extLst>
              <a:ext uri="{FF2B5EF4-FFF2-40B4-BE49-F238E27FC236}">
                <a16:creationId xmlns:a16="http://schemas.microsoft.com/office/drawing/2014/main" id="{10549501-38B1-46DB-8B23-1DA3C034C3FF}"/>
              </a:ext>
            </a:extLst>
          </p:cNvPr>
          <p:cNvSpPr>
            <a:spLocks noGrp="1"/>
          </p:cNvSpPr>
          <p:nvPr>
            <p:ph idx="1"/>
          </p:nvPr>
        </p:nvSpPr>
        <p:spPr>
          <a:xfrm>
            <a:off x="838200" y="1572426"/>
            <a:ext cx="10515600" cy="4604537"/>
          </a:xfrm>
        </p:spPr>
        <p:txBody>
          <a:bodyPr>
            <a:normAutofit/>
          </a:bodyPr>
          <a:lstStyle/>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19D1518-2F70-432F-BC40-3FB5ACE31A01}"/>
              </a:ext>
            </a:extLst>
          </p:cNvPr>
          <p:cNvSpPr>
            <a:spLocks noGrp="1"/>
          </p:cNvSpPr>
          <p:nvPr>
            <p:ph type="sldNum" sz="quarter" idx="12"/>
          </p:nvPr>
        </p:nvSpPr>
        <p:spPr>
          <a:xfrm>
            <a:off x="8610600" y="6356350"/>
            <a:ext cx="2743200" cy="365125"/>
          </a:xfrm>
        </p:spPr>
        <p:txBody>
          <a:bodyPr/>
          <a:lstStyle/>
          <a:p>
            <a:fld id="{339588A2-8AFB-413D-B6B4-F45D33155C02}" type="slidenum">
              <a:rPr lang="en-US" smtClean="0"/>
              <a:pPr/>
              <a:t>29</a:t>
            </a:fld>
            <a:endParaRPr lang="en-US" dirty="0"/>
          </a:p>
        </p:txBody>
      </p:sp>
      <p:pic>
        <p:nvPicPr>
          <p:cNvPr id="6" name="Content Placeholder 5" descr="Chart&#10;&#10;Description automatically generated">
            <a:extLst>
              <a:ext uri="{FF2B5EF4-FFF2-40B4-BE49-F238E27FC236}">
                <a16:creationId xmlns:a16="http://schemas.microsoft.com/office/drawing/2014/main" id="{A5037D38-6A38-4E7D-869A-F34B19CDC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702" y="1732013"/>
            <a:ext cx="6739234" cy="4892456"/>
          </a:xfrm>
          <a:prstGeom prst="rect">
            <a:avLst/>
          </a:prstGeom>
        </p:spPr>
      </p:pic>
      <p:cxnSp>
        <p:nvCxnSpPr>
          <p:cNvPr id="11" name="Straight Arrow Connector 10">
            <a:extLst>
              <a:ext uri="{FF2B5EF4-FFF2-40B4-BE49-F238E27FC236}">
                <a16:creationId xmlns:a16="http://schemas.microsoft.com/office/drawing/2014/main" id="{A972AF3A-26F9-460C-8ED8-DE3693A49CB6}"/>
              </a:ext>
            </a:extLst>
          </p:cNvPr>
          <p:cNvCxnSpPr>
            <a:cxnSpLocks/>
          </p:cNvCxnSpPr>
          <p:nvPr/>
        </p:nvCxnSpPr>
        <p:spPr>
          <a:xfrm>
            <a:off x="5753702" y="5797530"/>
            <a:ext cx="6124306" cy="0"/>
          </a:xfrm>
          <a:prstGeom prst="straightConnector1">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Oval 1">
            <a:extLst>
              <a:ext uri="{FF2B5EF4-FFF2-40B4-BE49-F238E27FC236}">
                <a16:creationId xmlns:a16="http://schemas.microsoft.com/office/drawing/2014/main" id="{B4E4B962-ED56-4237-ACE9-76B4870255A5}"/>
              </a:ext>
            </a:extLst>
          </p:cNvPr>
          <p:cNvSpPr/>
          <p:nvPr/>
        </p:nvSpPr>
        <p:spPr>
          <a:xfrm>
            <a:off x="10293298" y="5305480"/>
            <a:ext cx="885669" cy="80882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F90499A-43CF-4CB5-BD97-BD2CC1ED59A9}"/>
              </a:ext>
            </a:extLst>
          </p:cNvPr>
          <p:cNvSpPr txBox="1">
            <a:spLocks/>
          </p:cNvSpPr>
          <p:nvPr/>
        </p:nvSpPr>
        <p:spPr>
          <a:xfrm>
            <a:off x="471340" y="1626450"/>
            <a:ext cx="4907362" cy="4892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FFFFFF"/>
                </a:solidFill>
              </a:rPr>
              <a:t>Crossing the MT infrequently or briefly may not be undesirable</a:t>
            </a:r>
          </a:p>
          <a:p>
            <a:r>
              <a:rPr lang="en-US" sz="2200" dirty="0">
                <a:solidFill>
                  <a:srgbClr val="FFFFFF"/>
                </a:solidFill>
              </a:rPr>
              <a:t>Local problems may be undesirable, but do not represent overdraft</a:t>
            </a:r>
          </a:p>
          <a:p>
            <a:r>
              <a:rPr lang="en-US" sz="2200" dirty="0">
                <a:solidFill>
                  <a:srgbClr val="FFFFFF"/>
                </a:solidFill>
              </a:rPr>
              <a:t>GSAs will be monitoring and responding to water levels near </a:t>
            </a:r>
            <a:br>
              <a:rPr lang="en-US" sz="2200" dirty="0">
                <a:solidFill>
                  <a:srgbClr val="FFFFFF"/>
                </a:solidFill>
              </a:rPr>
            </a:br>
            <a:r>
              <a:rPr lang="en-US" sz="2200" dirty="0">
                <a:solidFill>
                  <a:srgbClr val="FFFFFF"/>
                </a:solidFill>
              </a:rPr>
              <a:t>the MTs</a:t>
            </a:r>
          </a:p>
          <a:p>
            <a:pPr>
              <a:buFont typeface="Wingdings" panose="05000000000000000000" pitchFamily="2" charset="2"/>
              <a:buChar char="Ø"/>
            </a:pPr>
            <a:r>
              <a:rPr lang="en-US" sz="2200" dirty="0">
                <a:solidFill>
                  <a:schemeClr val="accent3">
                    <a:lumMod val="90000"/>
                  </a:schemeClr>
                </a:solidFill>
              </a:rPr>
              <a:t>An undesirable result occurs when the MT is crossed in five consecutive low-season monitoring events in 25% of wells across the subbasin</a:t>
            </a:r>
          </a:p>
          <a:p>
            <a:r>
              <a:rPr lang="en-US" sz="2200" dirty="0">
                <a:solidFill>
                  <a:srgbClr val="FFFFFF"/>
                </a:solidFill>
              </a:rPr>
              <a:t>Annual reporting will include MT hydrographs and management actions</a:t>
            </a:r>
          </a:p>
        </p:txBody>
      </p:sp>
      <p:grpSp>
        <p:nvGrpSpPr>
          <p:cNvPr id="5" name="Group 4">
            <a:extLst>
              <a:ext uri="{FF2B5EF4-FFF2-40B4-BE49-F238E27FC236}">
                <a16:creationId xmlns:a16="http://schemas.microsoft.com/office/drawing/2014/main" id="{805B5DE2-E0A3-4D36-989A-E973CADBBAB3}"/>
              </a:ext>
            </a:extLst>
          </p:cNvPr>
          <p:cNvGrpSpPr/>
          <p:nvPr/>
        </p:nvGrpSpPr>
        <p:grpSpPr>
          <a:xfrm>
            <a:off x="7790308" y="977037"/>
            <a:ext cx="4257791" cy="3416343"/>
            <a:chOff x="4523267" y="1734572"/>
            <a:chExt cx="5502729" cy="5105173"/>
          </a:xfrm>
        </p:grpSpPr>
        <p:pic>
          <p:nvPicPr>
            <p:cNvPr id="13" name="Content Placeholder 3" descr="Map&#10;&#10;Description automatically generated">
              <a:extLst>
                <a:ext uri="{FF2B5EF4-FFF2-40B4-BE49-F238E27FC236}">
                  <a16:creationId xmlns:a16="http://schemas.microsoft.com/office/drawing/2014/main" id="{4E4D3322-6177-41AD-9F23-32BFD3683F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23267" y="1734572"/>
              <a:ext cx="5502729" cy="5105173"/>
            </a:xfrm>
            <a:prstGeom prst="rect">
              <a:avLst/>
            </a:prstGeom>
          </p:spPr>
        </p:pic>
        <p:sp>
          <p:nvSpPr>
            <p:cNvPr id="9" name="Flowchart: Connector 8">
              <a:extLst>
                <a:ext uri="{FF2B5EF4-FFF2-40B4-BE49-F238E27FC236}">
                  <a16:creationId xmlns:a16="http://schemas.microsoft.com/office/drawing/2014/main" id="{1BCF923A-D595-4EA0-BC6E-C75ABB8228D8}"/>
                </a:ext>
              </a:extLst>
            </p:cNvPr>
            <p:cNvSpPr/>
            <p:nvPr/>
          </p:nvSpPr>
          <p:spPr>
            <a:xfrm>
              <a:off x="7822165" y="4292537"/>
              <a:ext cx="135924" cy="12719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lide Number Placeholder 3">
            <a:extLst>
              <a:ext uri="{FF2B5EF4-FFF2-40B4-BE49-F238E27FC236}">
                <a16:creationId xmlns:a16="http://schemas.microsoft.com/office/drawing/2014/main" id="{9824F3AD-0C56-4252-9850-B7D507FEC840}"/>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29</a:t>
            </a:fld>
            <a:endParaRPr lang="en-US" sz="2000" b="1" dirty="0"/>
          </a:p>
        </p:txBody>
      </p:sp>
    </p:spTree>
    <p:extLst>
      <p:ext uri="{BB962C8B-B14F-4D97-AF65-F5344CB8AC3E}">
        <p14:creationId xmlns:p14="http://schemas.microsoft.com/office/powerpoint/2010/main" val="998560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 screen&#10;&#10;Description automatically generated">
            <a:extLst>
              <a:ext uri="{FF2B5EF4-FFF2-40B4-BE49-F238E27FC236}">
                <a16:creationId xmlns:a16="http://schemas.microsoft.com/office/drawing/2014/main" id="{B520A9A4-C820-40EC-87F6-E7C4CB6697D8}"/>
              </a:ext>
            </a:extLst>
          </p:cNvPr>
          <p:cNvPicPr>
            <a:picLocks noChangeAspect="1"/>
          </p:cNvPicPr>
          <p:nvPr/>
        </p:nvPicPr>
        <p:blipFill rotWithShape="1">
          <a:blip r:embed="rId2">
            <a:extLst>
              <a:ext uri="{28A0092B-C50C-407E-A947-70E740481C1C}">
                <a14:useLocalDpi xmlns:a14="http://schemas.microsoft.com/office/drawing/2010/main" val="0"/>
              </a:ext>
            </a:extLst>
          </a:blip>
          <a:srcRect t="2963"/>
          <a:stretch/>
        </p:blipFill>
        <p:spPr>
          <a:xfrm>
            <a:off x="384444" y="1343818"/>
            <a:ext cx="5943600" cy="3604684"/>
          </a:xfrm>
          <a:prstGeom prst="rect">
            <a:avLst/>
          </a:prstGeom>
        </p:spPr>
      </p:pic>
      <p:sp>
        <p:nvSpPr>
          <p:cNvPr id="2" name="Title 1">
            <a:extLst>
              <a:ext uri="{FF2B5EF4-FFF2-40B4-BE49-F238E27FC236}">
                <a16:creationId xmlns:a16="http://schemas.microsoft.com/office/drawing/2014/main" id="{CC287A84-9AD7-4780-B6D6-BDCD471587A2}"/>
              </a:ext>
            </a:extLst>
          </p:cNvPr>
          <p:cNvSpPr>
            <a:spLocks noGrp="1"/>
          </p:cNvSpPr>
          <p:nvPr>
            <p:ph type="title"/>
          </p:nvPr>
        </p:nvSpPr>
        <p:spPr/>
        <p:txBody>
          <a:bodyPr/>
          <a:lstStyle/>
          <a:p>
            <a:r>
              <a:rPr lang="en-US"/>
              <a:t>GoToMeeting – How to Ask a Question</a:t>
            </a:r>
          </a:p>
        </p:txBody>
      </p:sp>
      <p:sp>
        <p:nvSpPr>
          <p:cNvPr id="6" name="Content Placeholder 2">
            <a:extLst>
              <a:ext uri="{FF2B5EF4-FFF2-40B4-BE49-F238E27FC236}">
                <a16:creationId xmlns:a16="http://schemas.microsoft.com/office/drawing/2014/main" id="{6AC1D316-4709-4C85-B67B-D0C3AAA3184B}"/>
              </a:ext>
            </a:extLst>
          </p:cNvPr>
          <p:cNvSpPr txBox="1">
            <a:spLocks/>
          </p:cNvSpPr>
          <p:nvPr/>
        </p:nvSpPr>
        <p:spPr>
          <a:xfrm>
            <a:off x="6579704" y="1679713"/>
            <a:ext cx="5493165" cy="4599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300" dirty="0"/>
              <a:t>Our organizer will mute everyone at the beginning of the meeting</a:t>
            </a:r>
          </a:p>
          <a:p>
            <a:pPr>
              <a:lnSpc>
                <a:spcPct val="100000"/>
              </a:lnSpc>
              <a:spcBef>
                <a:spcPts val="600"/>
              </a:spcBef>
            </a:pPr>
            <a:r>
              <a:rPr lang="en-US" sz="2300" dirty="0"/>
              <a:t>Let us know you have a question by clicking the </a:t>
            </a:r>
            <a:r>
              <a:rPr lang="en-US" sz="2300" b="1" dirty="0"/>
              <a:t>Chat</a:t>
            </a:r>
            <a:r>
              <a:rPr lang="en-US" sz="2300" dirty="0"/>
              <a:t> icon in the top right</a:t>
            </a:r>
          </a:p>
          <a:p>
            <a:pPr lvl="1">
              <a:lnSpc>
                <a:spcPct val="100000"/>
              </a:lnSpc>
              <a:spcBef>
                <a:spcPts val="600"/>
              </a:spcBef>
            </a:pPr>
            <a:r>
              <a:rPr lang="en-US" sz="2200" dirty="0"/>
              <a:t>Click on </a:t>
            </a:r>
            <a:r>
              <a:rPr lang="en-US" sz="2200" i="1" dirty="0"/>
              <a:t>Enter your message</a:t>
            </a:r>
            <a:r>
              <a:rPr lang="en-US" sz="2200" dirty="0"/>
              <a:t>, type your message and hit SEND</a:t>
            </a:r>
          </a:p>
          <a:p>
            <a:pPr>
              <a:lnSpc>
                <a:spcPct val="100000"/>
              </a:lnSpc>
              <a:spcBef>
                <a:spcPts val="600"/>
              </a:spcBef>
            </a:pPr>
            <a:r>
              <a:rPr lang="en-US" sz="2300" dirty="0"/>
              <a:t>Once we receive your Chat, we will call on you and answer your question</a:t>
            </a:r>
          </a:p>
          <a:p>
            <a:pPr>
              <a:lnSpc>
                <a:spcPct val="100000"/>
              </a:lnSpc>
              <a:spcBef>
                <a:spcPts val="600"/>
              </a:spcBef>
            </a:pPr>
            <a:r>
              <a:rPr lang="en-US" sz="2300" dirty="0"/>
              <a:t>For Callers: when ask for your questions or comments, use *6 to unmute</a:t>
            </a:r>
            <a:br>
              <a:rPr lang="en-US" sz="2200" dirty="0"/>
            </a:br>
            <a:endParaRPr lang="en-US" sz="2200" dirty="0"/>
          </a:p>
        </p:txBody>
      </p:sp>
      <p:pic>
        <p:nvPicPr>
          <p:cNvPr id="15" name="Picture 14">
            <a:extLst>
              <a:ext uri="{FF2B5EF4-FFF2-40B4-BE49-F238E27FC236}">
                <a16:creationId xmlns:a16="http://schemas.microsoft.com/office/drawing/2014/main" id="{B7EE4650-1EA2-4E30-8519-F80DF2B02EA7}"/>
              </a:ext>
            </a:extLst>
          </p:cNvPr>
          <p:cNvPicPr/>
          <p:nvPr/>
        </p:nvPicPr>
        <p:blipFill rotWithShape="1">
          <a:blip r:embed="rId3"/>
          <a:srcRect l="78846" b="6438"/>
          <a:stretch/>
        </p:blipFill>
        <p:spPr bwMode="auto">
          <a:xfrm>
            <a:off x="4152065" y="2160574"/>
            <a:ext cx="1808583" cy="4499571"/>
          </a:xfrm>
          <a:prstGeom prst="rect">
            <a:avLst/>
          </a:prstGeom>
          <a:ln w="12700">
            <a:noFill/>
          </a:ln>
          <a:extLst>
            <a:ext uri="{53640926-AAD7-44D8-BBD7-CCE9431645EC}">
              <a14:shadowObscured xmlns:a14="http://schemas.microsoft.com/office/drawing/2010/main"/>
            </a:ext>
          </a:extLst>
        </p:spPr>
      </p:pic>
      <p:sp>
        <p:nvSpPr>
          <p:cNvPr id="10" name="Oval 9">
            <a:extLst>
              <a:ext uri="{FF2B5EF4-FFF2-40B4-BE49-F238E27FC236}">
                <a16:creationId xmlns:a16="http://schemas.microsoft.com/office/drawing/2014/main" id="{1DA3E7EF-358D-450A-A6BF-2B2912F5D9B9}"/>
              </a:ext>
            </a:extLst>
          </p:cNvPr>
          <p:cNvSpPr/>
          <p:nvPr/>
        </p:nvSpPr>
        <p:spPr>
          <a:xfrm>
            <a:off x="5479203" y="1312294"/>
            <a:ext cx="244453" cy="226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0EDADE48-0C58-43BE-8520-691689F5E9C6}"/>
              </a:ext>
            </a:extLst>
          </p:cNvPr>
          <p:cNvSpPr/>
          <p:nvPr/>
        </p:nvSpPr>
        <p:spPr>
          <a:xfrm>
            <a:off x="5489229" y="907076"/>
            <a:ext cx="209739" cy="36584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CE9E38-6BD2-478C-A46D-82352AD9ED93}"/>
              </a:ext>
            </a:extLst>
          </p:cNvPr>
          <p:cNvSpPr/>
          <p:nvPr/>
        </p:nvSpPr>
        <p:spPr>
          <a:xfrm>
            <a:off x="3979292" y="5382219"/>
            <a:ext cx="1282262" cy="375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a:extLst>
              <a:ext uri="{FF2B5EF4-FFF2-40B4-BE49-F238E27FC236}">
                <a16:creationId xmlns:a16="http://schemas.microsoft.com/office/drawing/2014/main" id="{8A2DF788-35F6-478F-8DC2-9E527DCA4C2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a:t>
            </a:fld>
            <a:endParaRPr lang="en-US" sz="2000" b="1"/>
          </a:p>
        </p:txBody>
      </p:sp>
    </p:spTree>
    <p:extLst>
      <p:ext uri="{BB962C8B-B14F-4D97-AF65-F5344CB8AC3E}">
        <p14:creationId xmlns:p14="http://schemas.microsoft.com/office/powerpoint/2010/main" val="770041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568F-F819-4CFD-94A6-CBAD1B543411}"/>
              </a:ext>
            </a:extLst>
          </p:cNvPr>
          <p:cNvSpPr>
            <a:spLocks noGrp="1"/>
          </p:cNvSpPr>
          <p:nvPr>
            <p:ph type="sldNum" sz="quarter" idx="12"/>
          </p:nvPr>
        </p:nvSpPr>
        <p:spPr/>
        <p:txBody>
          <a:bodyPr/>
          <a:lstStyle/>
          <a:p>
            <a:fld id="{339588A2-8AFB-413D-B6B4-F45D33155C02}" type="slidenum">
              <a:rPr lang="en-US" smtClean="0"/>
              <a:t>30</a:t>
            </a:fld>
            <a:endParaRPr lang="en-US" dirty="0"/>
          </a:p>
        </p:txBody>
      </p:sp>
      <p:sp>
        <p:nvSpPr>
          <p:cNvPr id="8" name="TextBox 7">
            <a:extLst>
              <a:ext uri="{FF2B5EF4-FFF2-40B4-BE49-F238E27FC236}">
                <a16:creationId xmlns:a16="http://schemas.microsoft.com/office/drawing/2014/main" id="{FF3817A1-C2F3-4E50-B4AC-5B1A872D8BD4}"/>
              </a:ext>
            </a:extLst>
          </p:cNvPr>
          <p:cNvSpPr txBox="1"/>
          <p:nvPr/>
        </p:nvSpPr>
        <p:spPr>
          <a:xfrm>
            <a:off x="442244" y="1691456"/>
            <a:ext cx="5806156" cy="2935162"/>
          </a:xfrm>
          <a:prstGeom prst="rect">
            <a:avLst/>
          </a:prstGeom>
          <a:noFill/>
        </p:spPr>
        <p:txBody>
          <a:bodyPr wrap="square" rtlCol="0">
            <a:spAutoFit/>
          </a:bodyPr>
          <a:lstStyle/>
          <a:p>
            <a:pPr marL="228600" indent="-228600">
              <a:lnSpc>
                <a:spcPct val="90000"/>
              </a:lnSpc>
              <a:spcBef>
                <a:spcPts val="1000"/>
              </a:spcBef>
              <a:buClr>
                <a:schemeClr val="accent4"/>
              </a:buClr>
              <a:buFont typeface="Wingdings" panose="05000000000000000000" pitchFamily="2" charset="2"/>
              <a:buChar char="§"/>
            </a:pPr>
            <a:r>
              <a:rPr lang="en-US" sz="2700" dirty="0"/>
              <a:t>Levels monitoring generally matches the long-term change in storage</a:t>
            </a:r>
          </a:p>
          <a:p>
            <a:pPr marL="228600" indent="-228600">
              <a:lnSpc>
                <a:spcPct val="90000"/>
              </a:lnSpc>
              <a:spcBef>
                <a:spcPts val="1000"/>
              </a:spcBef>
              <a:buClr>
                <a:schemeClr val="accent4"/>
              </a:buClr>
              <a:buFont typeface="Wingdings" panose="05000000000000000000" pitchFamily="2" charset="2"/>
              <a:buChar char="§"/>
            </a:pPr>
            <a:r>
              <a:rPr lang="en-US" sz="2700" dirty="0"/>
              <a:t>With groundwater level MTs as historical lows, then storage cannot reach a significant and unreasonable condition</a:t>
            </a:r>
            <a:endParaRPr lang="en-US" sz="2700" dirty="0">
              <a:solidFill>
                <a:schemeClr val="bg1"/>
              </a:solidFill>
            </a:endParaRPr>
          </a:p>
        </p:txBody>
      </p:sp>
      <p:sp>
        <p:nvSpPr>
          <p:cNvPr id="6" name="Title 1">
            <a:extLst>
              <a:ext uri="{FF2B5EF4-FFF2-40B4-BE49-F238E27FC236}">
                <a16:creationId xmlns:a16="http://schemas.microsoft.com/office/drawing/2014/main" id="{22AC7953-855C-4612-9986-26680361F20A}"/>
              </a:ext>
            </a:extLst>
          </p:cNvPr>
          <p:cNvSpPr>
            <a:spLocks noGrp="1"/>
          </p:cNvSpPr>
          <p:nvPr>
            <p:ph type="title"/>
          </p:nvPr>
        </p:nvSpPr>
        <p:spPr>
          <a:xfrm>
            <a:off x="838200" y="278087"/>
            <a:ext cx="10515600" cy="866775"/>
          </a:xfrm>
        </p:spPr>
        <p:txBody>
          <a:bodyPr/>
          <a:lstStyle/>
          <a:p>
            <a:r>
              <a:rPr lang="en-US" dirty="0"/>
              <a:t>Using Levels as a Proxy for Storage</a:t>
            </a:r>
          </a:p>
        </p:txBody>
      </p:sp>
      <p:pic>
        <p:nvPicPr>
          <p:cNvPr id="10" name="Picture 9">
            <a:extLst>
              <a:ext uri="{FF2B5EF4-FFF2-40B4-BE49-F238E27FC236}">
                <a16:creationId xmlns:a16="http://schemas.microsoft.com/office/drawing/2014/main" id="{DAFB399B-9A86-400B-9D71-3A8705D217B7}"/>
              </a:ext>
            </a:extLst>
          </p:cNvPr>
          <p:cNvPicPr>
            <a:picLocks noChangeAspect="1"/>
          </p:cNvPicPr>
          <p:nvPr/>
        </p:nvPicPr>
        <p:blipFill>
          <a:blip r:embed="rId2"/>
          <a:stretch>
            <a:fillRect/>
          </a:stretch>
        </p:blipFill>
        <p:spPr>
          <a:xfrm>
            <a:off x="8742600" y="4317471"/>
            <a:ext cx="3297208" cy="2538558"/>
          </a:xfrm>
          <a:prstGeom prst="rect">
            <a:avLst/>
          </a:prstGeom>
          <a:ln>
            <a:solidFill>
              <a:schemeClr val="accent1"/>
            </a:solidFill>
          </a:ln>
          <a:effectLst>
            <a:outerShdw blurRad="50800" dist="38100" dir="2700000" algn="tl" rotWithShape="0">
              <a:prstClr val="black">
                <a:alpha val="40000"/>
              </a:prstClr>
            </a:outerShdw>
          </a:effectLst>
        </p:spPr>
      </p:pic>
      <p:pic>
        <p:nvPicPr>
          <p:cNvPr id="11" name="Picture 10" descr="Chart, line chart&#10;&#10;Description automatically generated">
            <a:extLst>
              <a:ext uri="{FF2B5EF4-FFF2-40B4-BE49-F238E27FC236}">
                <a16:creationId xmlns:a16="http://schemas.microsoft.com/office/drawing/2014/main" id="{878E5D00-9710-4E2D-B897-5DA16EA3F5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03956" y="4319442"/>
            <a:ext cx="3567302" cy="2538558"/>
          </a:xfrm>
          <a:prstGeom prst="rect">
            <a:avLst/>
          </a:prstGeom>
          <a:ln>
            <a:solidFill>
              <a:schemeClr val="accent1"/>
            </a:solidFill>
          </a:ln>
          <a:effectLst>
            <a:outerShdw blurRad="50800" dist="38100" dir="2700000" algn="tl" rotWithShape="0">
              <a:prstClr val="black">
                <a:alpha val="40000"/>
              </a:prstClr>
            </a:outerShdw>
          </a:effectLst>
        </p:spPr>
      </p:pic>
      <p:pic>
        <p:nvPicPr>
          <p:cNvPr id="5" name="Content Placeholder 4" descr="Chart, line chart&#10;&#10;Description automatically generated">
            <a:extLst>
              <a:ext uri="{FF2B5EF4-FFF2-40B4-BE49-F238E27FC236}">
                <a16:creationId xmlns:a16="http://schemas.microsoft.com/office/drawing/2014/main" id="{EBBB9235-E7BC-4507-A941-D470B1402D28}"/>
              </a:ext>
            </a:extLst>
          </p:cNvPr>
          <p:cNvPicPr>
            <a:picLocks noGrp="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6617110" y="1450447"/>
            <a:ext cx="5285046" cy="3178723"/>
          </a:xfrm>
          <a:prstGeom prst="rect">
            <a:avLst/>
          </a:prstGeom>
          <a:ln>
            <a:solidFill>
              <a:schemeClr val="accent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54B7EB6F-07CF-445C-849B-9EABC3431129}"/>
              </a:ext>
            </a:extLst>
          </p:cNvPr>
          <p:cNvSpPr txBox="1"/>
          <p:nvPr/>
        </p:nvSpPr>
        <p:spPr>
          <a:xfrm>
            <a:off x="442244" y="4605822"/>
            <a:ext cx="4024060" cy="1629677"/>
          </a:xfrm>
          <a:prstGeom prst="rect">
            <a:avLst/>
          </a:prstGeom>
          <a:noFill/>
        </p:spPr>
        <p:txBody>
          <a:bodyPr wrap="square" rtlCol="0">
            <a:spAutoFit/>
          </a:bodyPr>
          <a:lstStyle/>
          <a:p>
            <a:pPr marL="282575" indent="-282575">
              <a:lnSpc>
                <a:spcPct val="90000"/>
              </a:lnSpc>
              <a:spcBef>
                <a:spcPts val="1000"/>
              </a:spcBef>
              <a:buClr>
                <a:schemeClr val="accent4"/>
              </a:buClr>
              <a:buFont typeface="Wingdings" panose="05000000000000000000" pitchFamily="2" charset="2"/>
              <a:buChar char="Ø"/>
            </a:pPr>
            <a:r>
              <a:rPr lang="en-US" sz="2700" dirty="0">
                <a:solidFill>
                  <a:schemeClr val="accent3">
                    <a:lumMod val="90000"/>
                  </a:schemeClr>
                </a:solidFill>
              </a:rPr>
              <a:t>We recommend using levels as a proxy for storage</a:t>
            </a:r>
          </a:p>
          <a:p>
            <a:endParaRPr lang="en-US" sz="2700" dirty="0"/>
          </a:p>
        </p:txBody>
      </p:sp>
      <p:sp>
        <p:nvSpPr>
          <p:cNvPr id="9" name="Slide Number Placeholder 3">
            <a:extLst>
              <a:ext uri="{FF2B5EF4-FFF2-40B4-BE49-F238E27FC236}">
                <a16:creationId xmlns:a16="http://schemas.microsoft.com/office/drawing/2014/main" id="{39FB9244-DD8F-457F-8609-754FB9D44415}"/>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30</a:t>
            </a:fld>
            <a:endParaRPr lang="en-US" sz="2000" b="1" dirty="0"/>
          </a:p>
        </p:txBody>
      </p:sp>
    </p:spTree>
    <p:extLst>
      <p:ext uri="{BB962C8B-B14F-4D97-AF65-F5344CB8AC3E}">
        <p14:creationId xmlns:p14="http://schemas.microsoft.com/office/powerpoint/2010/main" val="3070696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0215-C61C-4F8F-B711-C580148ECC57}"/>
              </a:ext>
            </a:extLst>
          </p:cNvPr>
          <p:cNvSpPr>
            <a:spLocks noGrp="1"/>
          </p:cNvSpPr>
          <p:nvPr>
            <p:ph type="title"/>
          </p:nvPr>
        </p:nvSpPr>
        <p:spPr>
          <a:xfrm>
            <a:off x="838200" y="18255"/>
            <a:ext cx="11279736" cy="1325563"/>
          </a:xfrm>
        </p:spPr>
        <p:txBody>
          <a:bodyPr>
            <a:normAutofit/>
          </a:bodyPr>
          <a:lstStyle/>
          <a:p>
            <a:r>
              <a:rPr lang="en-US" dirty="0"/>
              <a:t>Using Levels as a </a:t>
            </a:r>
            <a:br>
              <a:rPr lang="en-US" dirty="0"/>
            </a:br>
            <a:r>
              <a:rPr lang="en-US" dirty="0"/>
              <a:t>Proxy for Subsidence</a:t>
            </a:r>
          </a:p>
        </p:txBody>
      </p:sp>
      <p:sp>
        <p:nvSpPr>
          <p:cNvPr id="3" name="Content Placeholder 2">
            <a:extLst>
              <a:ext uri="{FF2B5EF4-FFF2-40B4-BE49-F238E27FC236}">
                <a16:creationId xmlns:a16="http://schemas.microsoft.com/office/drawing/2014/main" id="{1E5DFCD5-1A58-4AC1-A20F-DF75A91144BA}"/>
              </a:ext>
            </a:extLst>
          </p:cNvPr>
          <p:cNvSpPr>
            <a:spLocks noGrp="1"/>
          </p:cNvSpPr>
          <p:nvPr>
            <p:ph idx="1"/>
          </p:nvPr>
        </p:nvSpPr>
        <p:spPr>
          <a:xfrm>
            <a:off x="443060" y="1573213"/>
            <a:ext cx="5471914" cy="4603750"/>
          </a:xfrm>
        </p:spPr>
        <p:txBody>
          <a:bodyPr vert="horz" lIns="91440" tIns="45720" rIns="91440" bIns="45720" rtlCol="0" anchor="t">
            <a:normAutofit/>
          </a:bodyPr>
          <a:lstStyle/>
          <a:p>
            <a:r>
              <a:rPr lang="en-US" sz="2700" dirty="0"/>
              <a:t>Undesirable results include</a:t>
            </a:r>
          </a:p>
          <a:p>
            <a:pPr lvl="1"/>
            <a:r>
              <a:rPr lang="en-US" dirty="0"/>
              <a:t>Disruption of surface drainage, water supply conveyance, and flood control</a:t>
            </a:r>
          </a:p>
          <a:p>
            <a:pPr lvl="1"/>
            <a:r>
              <a:rPr lang="en-US" dirty="0"/>
              <a:t>Damage to infrastructure</a:t>
            </a:r>
          </a:p>
          <a:p>
            <a:pPr lvl="1"/>
            <a:r>
              <a:rPr lang="en-US" dirty="0"/>
              <a:t>Earth fissures</a:t>
            </a:r>
          </a:p>
          <a:p>
            <a:r>
              <a:rPr lang="en-US" sz="2700" dirty="0"/>
              <a:t>Maintaining groundwater levels above historical lows would be protective against subsidence  </a:t>
            </a:r>
          </a:p>
          <a:p>
            <a:r>
              <a:rPr lang="en-US" sz="2700" dirty="0">
                <a:solidFill>
                  <a:schemeClr val="accent3">
                    <a:lumMod val="90000"/>
                  </a:schemeClr>
                </a:solidFill>
              </a:rPr>
              <a:t>We recommend using levels as a proxy for subsidence</a:t>
            </a:r>
          </a:p>
        </p:txBody>
      </p:sp>
      <p:pic>
        <p:nvPicPr>
          <p:cNvPr id="7" name="Picture 6" descr="Map&#10;&#10;Description automatically generated">
            <a:extLst>
              <a:ext uri="{FF2B5EF4-FFF2-40B4-BE49-F238E27FC236}">
                <a16:creationId xmlns:a16="http://schemas.microsoft.com/office/drawing/2014/main" id="{DE5F4B94-5F1A-41E9-A10C-F8A5AC3077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53442" y="266960"/>
            <a:ext cx="6050068" cy="6409144"/>
          </a:xfrm>
          <a:prstGeom prst="rect">
            <a:avLst/>
          </a:prstGeom>
        </p:spPr>
      </p:pic>
      <p:sp>
        <p:nvSpPr>
          <p:cNvPr id="4" name="TextBox 3">
            <a:extLst>
              <a:ext uri="{FF2B5EF4-FFF2-40B4-BE49-F238E27FC236}">
                <a16:creationId xmlns:a16="http://schemas.microsoft.com/office/drawing/2014/main" id="{436B8309-0B02-4BE0-B9E9-99FC28C28F8D}"/>
              </a:ext>
            </a:extLst>
          </p:cNvPr>
          <p:cNvSpPr txBox="1"/>
          <p:nvPr/>
        </p:nvSpPr>
        <p:spPr>
          <a:xfrm>
            <a:off x="10560460" y="3244334"/>
            <a:ext cx="1543050" cy="369332"/>
          </a:xfrm>
          <a:prstGeom prst="rect">
            <a:avLst/>
          </a:prstGeom>
          <a:noFill/>
        </p:spPr>
        <p:txBody>
          <a:bodyPr wrap="square" rtlCol="0">
            <a:spAutoFit/>
          </a:bodyPr>
          <a:lstStyle/>
          <a:p>
            <a:r>
              <a:rPr lang="en-US" dirty="0"/>
              <a:t>2014-2017</a:t>
            </a:r>
          </a:p>
        </p:txBody>
      </p:sp>
      <p:pic>
        <p:nvPicPr>
          <p:cNvPr id="8" name="Picture 7" descr="Map&#10;&#10;Description automatically generated">
            <a:extLst>
              <a:ext uri="{FF2B5EF4-FFF2-40B4-BE49-F238E27FC236}">
                <a16:creationId xmlns:a16="http://schemas.microsoft.com/office/drawing/2014/main" id="{2FC3AB44-9D5F-47F1-8C4B-789024DB23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0" y="5476061"/>
            <a:ext cx="3163761" cy="1030482"/>
          </a:xfrm>
          <a:prstGeom prst="rect">
            <a:avLst/>
          </a:prstGeom>
          <a:ln>
            <a:solidFill>
              <a:schemeClr val="accent1"/>
            </a:solidFill>
          </a:ln>
          <a:effectLst>
            <a:outerShdw blurRad="50800" dist="38100" dir="2700000" algn="tl" rotWithShape="0">
              <a:prstClr val="black">
                <a:alpha val="40000"/>
              </a:prstClr>
            </a:outerShdw>
          </a:effectLst>
        </p:spPr>
      </p:pic>
      <p:pic>
        <p:nvPicPr>
          <p:cNvPr id="9" name="Picture 8" descr="Chart, line chart&#10;&#10;Description automatically generated">
            <a:extLst>
              <a:ext uri="{FF2B5EF4-FFF2-40B4-BE49-F238E27FC236}">
                <a16:creationId xmlns:a16="http://schemas.microsoft.com/office/drawing/2014/main" id="{D18369B3-3C2E-483E-9F2C-8B3A2A94840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425951" y="159320"/>
            <a:ext cx="3567302" cy="2538558"/>
          </a:xfrm>
          <a:prstGeom prst="rect">
            <a:avLst/>
          </a:prstGeom>
          <a:ln>
            <a:solidFill>
              <a:schemeClr val="accent1"/>
            </a:solidFill>
          </a:ln>
          <a:effectLst>
            <a:outerShdw blurRad="50800" dist="38100" dir="2700000" algn="tl" rotWithShape="0">
              <a:prstClr val="black">
                <a:alpha val="40000"/>
              </a:prstClr>
            </a:outerShdw>
          </a:effectLst>
        </p:spPr>
      </p:pic>
      <p:sp>
        <p:nvSpPr>
          <p:cNvPr id="11" name="Flowchart: Connector 10">
            <a:extLst>
              <a:ext uri="{FF2B5EF4-FFF2-40B4-BE49-F238E27FC236}">
                <a16:creationId xmlns:a16="http://schemas.microsoft.com/office/drawing/2014/main" id="{C6BFFB64-2680-4169-A696-6DCA30899030}"/>
              </a:ext>
            </a:extLst>
          </p:cNvPr>
          <p:cNvSpPr/>
          <p:nvPr/>
        </p:nvSpPr>
        <p:spPr>
          <a:xfrm>
            <a:off x="9972675" y="5543550"/>
            <a:ext cx="152400" cy="15239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a:extLst>
              <a:ext uri="{FF2B5EF4-FFF2-40B4-BE49-F238E27FC236}">
                <a16:creationId xmlns:a16="http://schemas.microsoft.com/office/drawing/2014/main" id="{039C4A87-1B2C-4016-BD04-EFBFBC4124A9}"/>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31</a:t>
            </a:fld>
            <a:endParaRPr lang="en-US" sz="2000" b="1" dirty="0"/>
          </a:p>
        </p:txBody>
      </p:sp>
    </p:spTree>
    <p:extLst>
      <p:ext uri="{BB962C8B-B14F-4D97-AF65-F5344CB8AC3E}">
        <p14:creationId xmlns:p14="http://schemas.microsoft.com/office/powerpoint/2010/main" val="4004768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normAutofit/>
          </a:bodyPr>
          <a:lstStyle/>
          <a:p>
            <a:r>
              <a:rPr lang="en-US" dirty="0"/>
              <a:t>Welcome and Introductions</a:t>
            </a:r>
          </a:p>
          <a:p>
            <a:r>
              <a:rPr lang="en-US" dirty="0"/>
              <a:t>Alternative Plan Status</a:t>
            </a:r>
          </a:p>
          <a:p>
            <a:r>
              <a:rPr lang="en-US" dirty="0"/>
              <a:t>Groundwater Conditions</a:t>
            </a:r>
          </a:p>
          <a:p>
            <a:r>
              <a:rPr lang="en-US" dirty="0"/>
              <a:t>Sustainable Management Criteria</a:t>
            </a:r>
          </a:p>
          <a:p>
            <a:r>
              <a:rPr lang="en-US" b="1" dirty="0"/>
              <a:t>Groundwater Model Status</a:t>
            </a:r>
          </a:p>
          <a:p>
            <a:r>
              <a:rPr lang="en-US" dirty="0"/>
              <a:t>Projects and Management Actions</a:t>
            </a:r>
          </a:p>
          <a:p>
            <a:r>
              <a:rPr lang="en-US" dirty="0"/>
              <a:t>Public Comment</a:t>
            </a:r>
          </a:p>
          <a:p>
            <a:r>
              <a:rPr lang="en-US" dirty="0"/>
              <a:t>Get Involved</a:t>
            </a: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32</a:t>
            </a:fld>
            <a:endParaRPr lang="en-US" sz="2000" b="1" dirty="0"/>
          </a:p>
        </p:txBody>
      </p:sp>
    </p:spTree>
    <p:extLst>
      <p:ext uri="{BB962C8B-B14F-4D97-AF65-F5344CB8AC3E}">
        <p14:creationId xmlns:p14="http://schemas.microsoft.com/office/powerpoint/2010/main" val="2871032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p:txBody>
          <a:bodyPr/>
          <a:lstStyle/>
          <a:p>
            <a:r>
              <a:rPr lang="en-US" dirty="0"/>
              <a:t>Groundwater Model Status</a:t>
            </a:r>
          </a:p>
        </p:txBody>
      </p:sp>
      <p:sp>
        <p:nvSpPr>
          <p:cNvPr id="4" name="Slide Number Placeholder 3">
            <a:extLst>
              <a:ext uri="{FF2B5EF4-FFF2-40B4-BE49-F238E27FC236}">
                <a16:creationId xmlns:a16="http://schemas.microsoft.com/office/drawing/2014/main" id="{3C0D2622-D553-4505-BCC4-C50A62DDFDBA}"/>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33</a:t>
            </a:fld>
            <a:endParaRPr lang="en-US" sz="2000" b="1" dirty="0"/>
          </a:p>
        </p:txBody>
      </p:sp>
      <p:pic>
        <p:nvPicPr>
          <p:cNvPr id="5" name="Picture 4" descr="A close up of a map&#10;&#10;Description automatically generated">
            <a:extLst>
              <a:ext uri="{FF2B5EF4-FFF2-40B4-BE49-F238E27FC236}">
                <a16:creationId xmlns:a16="http://schemas.microsoft.com/office/drawing/2014/main" id="{AB0A1AD1-ED55-461E-A53C-267AF6F791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6304543" y="1572426"/>
            <a:ext cx="5813393" cy="5193792"/>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C454E7D4-BFCF-4846-8777-5CD716267652}"/>
              </a:ext>
            </a:extLst>
          </p:cNvPr>
          <p:cNvSpPr>
            <a:spLocks noGrp="1"/>
          </p:cNvSpPr>
          <p:nvPr/>
        </p:nvSpPr>
        <p:spPr>
          <a:xfrm>
            <a:off x="838200" y="1572426"/>
            <a:ext cx="5124088" cy="4604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Provides numerical simulation of the Subbasin</a:t>
            </a:r>
          </a:p>
          <a:p>
            <a:r>
              <a:rPr lang="en-US" sz="2600" dirty="0"/>
              <a:t>Updated with recent data on inflows and outflows</a:t>
            </a:r>
          </a:p>
          <a:p>
            <a:r>
              <a:rPr lang="en-US" sz="2600" dirty="0"/>
              <a:t>Coordinated with models for  adjacent basins</a:t>
            </a:r>
          </a:p>
          <a:p>
            <a:r>
              <a:rPr lang="en-US" sz="2600" dirty="0"/>
              <a:t>In final calibration and chapter preparation</a:t>
            </a:r>
          </a:p>
          <a:p>
            <a:r>
              <a:rPr lang="en-US" sz="2600" dirty="0"/>
              <a:t>Continues to provides a reliable tool to simulate future conditions and scenarios</a:t>
            </a:r>
          </a:p>
        </p:txBody>
      </p:sp>
    </p:spTree>
    <p:extLst>
      <p:ext uri="{BB962C8B-B14F-4D97-AF65-F5344CB8AC3E}">
        <p14:creationId xmlns:p14="http://schemas.microsoft.com/office/powerpoint/2010/main" val="445014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normAutofit/>
          </a:bodyPr>
          <a:lstStyle/>
          <a:p>
            <a:r>
              <a:rPr lang="en-US" dirty="0"/>
              <a:t>Welcome and Introductions</a:t>
            </a:r>
          </a:p>
          <a:p>
            <a:r>
              <a:rPr lang="en-US" dirty="0"/>
              <a:t>Alternative Plan Status</a:t>
            </a:r>
          </a:p>
          <a:p>
            <a:r>
              <a:rPr lang="en-US" dirty="0"/>
              <a:t>Groundwater Conditions</a:t>
            </a:r>
          </a:p>
          <a:p>
            <a:r>
              <a:rPr lang="en-US" dirty="0"/>
              <a:t>Sustainable Management Criteria</a:t>
            </a:r>
          </a:p>
          <a:p>
            <a:r>
              <a:rPr lang="en-US" dirty="0"/>
              <a:t>Groundwater Model Status</a:t>
            </a:r>
          </a:p>
          <a:p>
            <a:r>
              <a:rPr lang="en-US" b="1" dirty="0"/>
              <a:t>Projects and Management Actions</a:t>
            </a:r>
          </a:p>
          <a:p>
            <a:r>
              <a:rPr lang="en-US" dirty="0"/>
              <a:t>Public Comment</a:t>
            </a:r>
          </a:p>
          <a:p>
            <a:r>
              <a:rPr lang="en-US" dirty="0"/>
              <a:t>Get Involved</a:t>
            </a: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34</a:t>
            </a:fld>
            <a:endParaRPr lang="en-US" sz="2000" b="1" dirty="0"/>
          </a:p>
        </p:txBody>
      </p:sp>
    </p:spTree>
    <p:extLst>
      <p:ext uri="{BB962C8B-B14F-4D97-AF65-F5344CB8AC3E}">
        <p14:creationId xmlns:p14="http://schemas.microsoft.com/office/powerpoint/2010/main" val="712718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8B03-6179-4AAE-B7FD-B66499834F02}"/>
              </a:ext>
            </a:extLst>
          </p:cNvPr>
          <p:cNvSpPr>
            <a:spLocks noGrp="1"/>
          </p:cNvSpPr>
          <p:nvPr>
            <p:ph type="title"/>
          </p:nvPr>
        </p:nvSpPr>
        <p:spPr/>
        <p:txBody>
          <a:bodyPr/>
          <a:lstStyle/>
          <a:p>
            <a:r>
              <a:rPr lang="en-US" dirty="0"/>
              <a:t>Projects &amp; Management Actions (PMAs)</a:t>
            </a:r>
          </a:p>
        </p:txBody>
      </p:sp>
      <p:sp>
        <p:nvSpPr>
          <p:cNvPr id="3" name="Content Placeholder 2">
            <a:extLst>
              <a:ext uri="{FF2B5EF4-FFF2-40B4-BE49-F238E27FC236}">
                <a16:creationId xmlns:a16="http://schemas.microsoft.com/office/drawing/2014/main" id="{F56B5265-5C2F-47D8-9045-B8A83D5C4C72}"/>
              </a:ext>
            </a:extLst>
          </p:cNvPr>
          <p:cNvSpPr>
            <a:spLocks noGrp="1"/>
          </p:cNvSpPr>
          <p:nvPr>
            <p:ph idx="1"/>
          </p:nvPr>
        </p:nvSpPr>
        <p:spPr/>
        <p:txBody>
          <a:bodyPr/>
          <a:lstStyle/>
          <a:p>
            <a:r>
              <a:rPr lang="en-US" sz="2800" dirty="0"/>
              <a:t>Alternative Plan Update to include “a description of the projects and management actions the GSA has determined will achieve the sustainability goal for the basin, including projects and management actions to respond to changing conditions in the basin.”</a:t>
            </a:r>
          </a:p>
          <a:p>
            <a:endParaRPr lang="en-US" sz="2800" dirty="0"/>
          </a:p>
          <a:p>
            <a:pPr marL="0" indent="0">
              <a:buNone/>
            </a:pPr>
            <a:r>
              <a:rPr lang="en-US" sz="2800" dirty="0"/>
              <a:t>Coordinated across several chapters:</a:t>
            </a:r>
          </a:p>
          <a:p>
            <a:pPr marL="0" indent="0" algn="ctr">
              <a:buNone/>
            </a:pPr>
            <a:r>
              <a:rPr lang="en-US" sz="2800" dirty="0">
                <a:solidFill>
                  <a:schemeClr val="accent3">
                    <a:lumMod val="90000"/>
                  </a:schemeClr>
                </a:solidFill>
              </a:rPr>
              <a:t>Water Supply </a:t>
            </a:r>
            <a:r>
              <a:rPr lang="en-US" sz="2800" dirty="0">
                <a:solidFill>
                  <a:schemeClr val="accent3">
                    <a:lumMod val="90000"/>
                  </a:schemeClr>
                </a:solidFill>
                <a:sym typeface="Wingdings" panose="05000000000000000000" pitchFamily="2" charset="2"/>
              </a:rPr>
              <a:t>←→ </a:t>
            </a:r>
            <a:r>
              <a:rPr lang="en-US" sz="2800" dirty="0">
                <a:solidFill>
                  <a:schemeClr val="accent3">
                    <a:lumMod val="90000"/>
                  </a:schemeClr>
                </a:solidFill>
              </a:rPr>
              <a:t>Scenarios </a:t>
            </a:r>
            <a:r>
              <a:rPr lang="en-US" sz="2800" dirty="0">
                <a:solidFill>
                  <a:schemeClr val="accent3">
                    <a:lumMod val="90000"/>
                  </a:schemeClr>
                </a:solidFill>
                <a:sym typeface="Wingdings" panose="05000000000000000000" pitchFamily="2" charset="2"/>
              </a:rPr>
              <a:t>←→</a:t>
            </a:r>
            <a:r>
              <a:rPr lang="en-US" sz="2800" dirty="0">
                <a:solidFill>
                  <a:schemeClr val="accent3">
                    <a:lumMod val="90000"/>
                  </a:schemeClr>
                </a:solidFill>
              </a:rPr>
              <a:t> Projects &amp; Management Actions</a:t>
            </a:r>
          </a:p>
          <a:p>
            <a:endParaRPr lang="en-US" sz="2800" dirty="0"/>
          </a:p>
          <a:p>
            <a:endParaRPr lang="en-US" dirty="0"/>
          </a:p>
        </p:txBody>
      </p:sp>
      <p:sp>
        <p:nvSpPr>
          <p:cNvPr id="5" name="Slide Number Placeholder 3">
            <a:extLst>
              <a:ext uri="{FF2B5EF4-FFF2-40B4-BE49-F238E27FC236}">
                <a16:creationId xmlns:a16="http://schemas.microsoft.com/office/drawing/2014/main" id="{A06ED2D2-0C77-4B45-92D1-4372335E2C2D}"/>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35</a:t>
            </a:fld>
            <a:endParaRPr lang="en-US" sz="2000" b="1" dirty="0"/>
          </a:p>
        </p:txBody>
      </p:sp>
    </p:spTree>
    <p:extLst>
      <p:ext uri="{BB962C8B-B14F-4D97-AF65-F5344CB8AC3E}">
        <p14:creationId xmlns:p14="http://schemas.microsoft.com/office/powerpoint/2010/main" val="2962377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8C1C-043C-4655-92FB-18766945E283}"/>
              </a:ext>
            </a:extLst>
          </p:cNvPr>
          <p:cNvSpPr>
            <a:spLocks noGrp="1"/>
          </p:cNvSpPr>
          <p:nvPr>
            <p:ph type="title"/>
          </p:nvPr>
        </p:nvSpPr>
        <p:spPr/>
        <p:txBody>
          <a:bodyPr/>
          <a:lstStyle/>
          <a:p>
            <a:r>
              <a:rPr lang="en-US"/>
              <a:t>Two Major Groupings of PMAs</a:t>
            </a:r>
            <a:endParaRPr lang="en-US" dirty="0"/>
          </a:p>
        </p:txBody>
      </p:sp>
      <p:sp>
        <p:nvSpPr>
          <p:cNvPr id="3" name="Content Placeholder 2">
            <a:extLst>
              <a:ext uri="{FF2B5EF4-FFF2-40B4-BE49-F238E27FC236}">
                <a16:creationId xmlns:a16="http://schemas.microsoft.com/office/drawing/2014/main" id="{02B7FED5-8C66-4076-BD53-30D998E2E5B9}"/>
              </a:ext>
            </a:extLst>
          </p:cNvPr>
          <p:cNvSpPr>
            <a:spLocks noGrp="1"/>
          </p:cNvSpPr>
          <p:nvPr>
            <p:ph idx="1"/>
          </p:nvPr>
        </p:nvSpPr>
        <p:spPr/>
        <p:txBody>
          <a:bodyPr>
            <a:normAutofit/>
          </a:bodyPr>
          <a:lstStyle/>
          <a:p>
            <a:pPr algn="l"/>
            <a:r>
              <a:rPr lang="en-US" sz="3200" dirty="0"/>
              <a:t>SGMA Implementation</a:t>
            </a:r>
          </a:p>
          <a:p>
            <a:pPr algn="l"/>
            <a:r>
              <a:rPr lang="en-US" sz="3200" dirty="0"/>
              <a:t>Projects &amp; Management Actions</a:t>
            </a:r>
          </a:p>
          <a:p>
            <a:pPr marL="0" indent="0">
              <a:buNone/>
            </a:pPr>
            <a:endParaRPr lang="en-US" sz="1100" dirty="0"/>
          </a:p>
          <a:p>
            <a:pPr marL="0" indent="0" algn="ctr">
              <a:buNone/>
            </a:pPr>
            <a:r>
              <a:rPr lang="en-US" sz="2700" i="1" dirty="0"/>
              <a:t>These are different from, but support, the water supplies that we discussed last workshop. Many PMAs help to convey, deliver, and recharge our regional supplies. </a:t>
            </a:r>
          </a:p>
        </p:txBody>
      </p:sp>
      <p:sp>
        <p:nvSpPr>
          <p:cNvPr id="6" name="TextBox 5">
            <a:extLst>
              <a:ext uri="{FF2B5EF4-FFF2-40B4-BE49-F238E27FC236}">
                <a16:creationId xmlns:a16="http://schemas.microsoft.com/office/drawing/2014/main" id="{D795CA4E-5528-4812-9EA3-0E10ACB77064}"/>
              </a:ext>
            </a:extLst>
          </p:cNvPr>
          <p:cNvSpPr txBox="1"/>
          <p:nvPr/>
        </p:nvSpPr>
        <p:spPr>
          <a:xfrm>
            <a:off x="3048886" y="2551837"/>
            <a:ext cx="6097772" cy="369332"/>
          </a:xfrm>
          <a:prstGeom prst="rect">
            <a:avLst/>
          </a:prstGeom>
          <a:noFill/>
        </p:spPr>
        <p:txBody>
          <a:bodyPr wrap="square">
            <a:spAutoFit/>
          </a:bodyPr>
          <a:lstStyle/>
          <a:p>
            <a:pPr algn="l"/>
            <a:endParaRPr lang="en-US" dirty="0"/>
          </a:p>
        </p:txBody>
      </p:sp>
      <p:pic>
        <p:nvPicPr>
          <p:cNvPr id="5" name="Picture 4">
            <a:extLst>
              <a:ext uri="{FF2B5EF4-FFF2-40B4-BE49-F238E27FC236}">
                <a16:creationId xmlns:a16="http://schemas.microsoft.com/office/drawing/2014/main" id="{C5036FD6-FE5D-431C-8CBB-9D1ACE5DFF4F}"/>
              </a:ext>
            </a:extLst>
          </p:cNvPr>
          <p:cNvPicPr>
            <a:picLocks noChangeAspect="1"/>
          </p:cNvPicPr>
          <p:nvPr/>
        </p:nvPicPr>
        <p:blipFill>
          <a:blip r:embed="rId2"/>
          <a:stretch>
            <a:fillRect/>
          </a:stretch>
        </p:blipFill>
        <p:spPr>
          <a:xfrm>
            <a:off x="2457056" y="4025245"/>
            <a:ext cx="7277888" cy="2832755"/>
          </a:xfrm>
          <a:prstGeom prst="rect">
            <a:avLst/>
          </a:prstGeom>
        </p:spPr>
      </p:pic>
      <p:sp>
        <p:nvSpPr>
          <p:cNvPr id="8" name="Slide Number Placeholder 3">
            <a:extLst>
              <a:ext uri="{FF2B5EF4-FFF2-40B4-BE49-F238E27FC236}">
                <a16:creationId xmlns:a16="http://schemas.microsoft.com/office/drawing/2014/main" id="{16B3162E-7239-423F-AE69-5553871A801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36</a:t>
            </a:fld>
            <a:endParaRPr lang="en-US" sz="2000" b="1" dirty="0"/>
          </a:p>
        </p:txBody>
      </p:sp>
    </p:spTree>
    <p:extLst>
      <p:ext uri="{BB962C8B-B14F-4D97-AF65-F5344CB8AC3E}">
        <p14:creationId xmlns:p14="http://schemas.microsoft.com/office/powerpoint/2010/main" val="633327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26455-59F1-49F4-897F-8DB5B2448B6E}"/>
              </a:ext>
            </a:extLst>
          </p:cNvPr>
          <p:cNvSpPr>
            <a:spLocks noGrp="1"/>
          </p:cNvSpPr>
          <p:nvPr>
            <p:ph type="title"/>
          </p:nvPr>
        </p:nvSpPr>
        <p:spPr>
          <a:xfrm>
            <a:off x="838200" y="18255"/>
            <a:ext cx="11279736" cy="1325563"/>
          </a:xfrm>
        </p:spPr>
        <p:txBody>
          <a:bodyPr/>
          <a:lstStyle/>
          <a:p>
            <a:r>
              <a:rPr lang="en-US" dirty="0"/>
              <a:t>SGMA Implementation</a:t>
            </a:r>
          </a:p>
        </p:txBody>
      </p:sp>
      <p:sp>
        <p:nvSpPr>
          <p:cNvPr id="3" name="Content Placeholder 2">
            <a:extLst>
              <a:ext uri="{FF2B5EF4-FFF2-40B4-BE49-F238E27FC236}">
                <a16:creationId xmlns:a16="http://schemas.microsoft.com/office/drawing/2014/main" id="{BC2F476C-31E8-43E7-A679-99558EB0D5AA}"/>
              </a:ext>
            </a:extLst>
          </p:cNvPr>
          <p:cNvSpPr>
            <a:spLocks noGrp="1"/>
          </p:cNvSpPr>
          <p:nvPr>
            <p:ph idx="1"/>
          </p:nvPr>
        </p:nvSpPr>
        <p:spPr>
          <a:xfrm>
            <a:off x="838200" y="1572426"/>
            <a:ext cx="10515600" cy="4929974"/>
          </a:xfrm>
        </p:spPr>
        <p:txBody>
          <a:bodyPr>
            <a:normAutofit/>
          </a:bodyPr>
          <a:lstStyle/>
          <a:p>
            <a:r>
              <a:rPr lang="en-US" dirty="0"/>
              <a:t>Tasks the GSAs may implement to support SGMA compliance</a:t>
            </a:r>
          </a:p>
          <a:p>
            <a:r>
              <a:rPr lang="en-US" dirty="0"/>
              <a:t>Recommendations:</a:t>
            </a:r>
          </a:p>
          <a:p>
            <a:pPr lvl="1"/>
            <a:r>
              <a:rPr lang="en-US" dirty="0"/>
              <a:t>Monitoring (Groundwater Levels and Quality) </a:t>
            </a:r>
          </a:p>
          <a:p>
            <a:pPr lvl="1"/>
            <a:r>
              <a:rPr lang="en-US" dirty="0"/>
              <a:t>GSAs Meetings – Annually </a:t>
            </a:r>
          </a:p>
          <a:p>
            <a:pPr lvl="1"/>
            <a:r>
              <a:rPr lang="en-US" dirty="0"/>
              <a:t>Annual Reports </a:t>
            </a:r>
          </a:p>
          <a:p>
            <a:pPr lvl="1"/>
            <a:r>
              <a:rPr lang="en-US" dirty="0"/>
              <a:t>Alternative Plan 5-year Update (incl Groundwater Model Update)</a:t>
            </a:r>
          </a:p>
          <a:p>
            <a:pPr lvl="1"/>
            <a:r>
              <a:rPr lang="en-US" dirty="0"/>
              <a:t>Pursue Funding Opportunities</a:t>
            </a:r>
          </a:p>
          <a:p>
            <a:pPr lvl="1"/>
            <a:r>
              <a:rPr lang="en-US" dirty="0"/>
              <a:t>Monitoring Network Improvements</a:t>
            </a:r>
          </a:p>
          <a:p>
            <a:pPr lvl="1"/>
            <a:r>
              <a:rPr lang="en-US" dirty="0"/>
              <a:t>Stakeholder Outreach and Website Maintenance</a:t>
            </a:r>
          </a:p>
          <a:p>
            <a:pPr lvl="1"/>
            <a:r>
              <a:rPr lang="en-US" dirty="0"/>
              <a:t>Subbasin Well Inventory</a:t>
            </a:r>
          </a:p>
          <a:p>
            <a:pPr lvl="1"/>
            <a:r>
              <a:rPr lang="en-US" dirty="0"/>
              <a:t>Expand Pumping Measurements</a:t>
            </a:r>
          </a:p>
          <a:p>
            <a:pPr lvl="1"/>
            <a:r>
              <a:rPr lang="en-US" dirty="0"/>
              <a:t>Consider SGMA Fee</a:t>
            </a:r>
          </a:p>
        </p:txBody>
      </p:sp>
      <p:sp>
        <p:nvSpPr>
          <p:cNvPr id="6" name="Slide Number Placeholder 3">
            <a:extLst>
              <a:ext uri="{FF2B5EF4-FFF2-40B4-BE49-F238E27FC236}">
                <a16:creationId xmlns:a16="http://schemas.microsoft.com/office/drawing/2014/main" id="{55DD4A21-3749-40D8-81D5-EEDE7AD7CFC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37</a:t>
            </a:fld>
            <a:endParaRPr lang="en-US" sz="2000" b="1" dirty="0"/>
          </a:p>
        </p:txBody>
      </p:sp>
    </p:spTree>
    <p:extLst>
      <p:ext uri="{BB962C8B-B14F-4D97-AF65-F5344CB8AC3E}">
        <p14:creationId xmlns:p14="http://schemas.microsoft.com/office/powerpoint/2010/main" val="1223209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1DAB-CC18-4912-916C-349BC8390445}"/>
              </a:ext>
            </a:extLst>
          </p:cNvPr>
          <p:cNvSpPr>
            <a:spLocks noGrp="1"/>
          </p:cNvSpPr>
          <p:nvPr>
            <p:ph type="title"/>
          </p:nvPr>
        </p:nvSpPr>
        <p:spPr>
          <a:xfrm>
            <a:off x="838200" y="18255"/>
            <a:ext cx="11279736" cy="1325563"/>
          </a:xfrm>
        </p:spPr>
        <p:txBody>
          <a:bodyPr/>
          <a:lstStyle/>
          <a:p>
            <a:r>
              <a:rPr lang="en-US" dirty="0"/>
              <a:t>Projects &amp; Management Actions</a:t>
            </a:r>
          </a:p>
        </p:txBody>
      </p:sp>
      <p:sp>
        <p:nvSpPr>
          <p:cNvPr id="3" name="Content Placeholder 2">
            <a:extLst>
              <a:ext uri="{FF2B5EF4-FFF2-40B4-BE49-F238E27FC236}">
                <a16:creationId xmlns:a16="http://schemas.microsoft.com/office/drawing/2014/main" id="{56266636-1C18-4D2D-AD14-0077B6258690}"/>
              </a:ext>
            </a:extLst>
          </p:cNvPr>
          <p:cNvSpPr>
            <a:spLocks noGrp="1"/>
          </p:cNvSpPr>
          <p:nvPr>
            <p:ph idx="1"/>
          </p:nvPr>
        </p:nvSpPr>
        <p:spPr>
          <a:xfrm>
            <a:off x="838200" y="1572426"/>
            <a:ext cx="10515600" cy="4604537"/>
          </a:xfrm>
        </p:spPr>
        <p:txBody>
          <a:bodyPr>
            <a:normAutofit/>
          </a:bodyPr>
          <a:lstStyle/>
          <a:p>
            <a:r>
              <a:rPr lang="en-US" dirty="0"/>
              <a:t>Actions the GSAs may implement to support sustainable water management</a:t>
            </a:r>
          </a:p>
          <a:p>
            <a:r>
              <a:rPr lang="en-US" dirty="0"/>
              <a:t>PMAs organized into 5 categories:</a:t>
            </a:r>
          </a:p>
          <a:p>
            <a:pPr lvl="1"/>
            <a:r>
              <a:rPr lang="en-US" dirty="0"/>
              <a:t>Water Conservation</a:t>
            </a:r>
          </a:p>
          <a:p>
            <a:pPr lvl="1"/>
            <a:r>
              <a:rPr lang="en-US" dirty="0"/>
              <a:t>Water Supply Development</a:t>
            </a:r>
          </a:p>
          <a:p>
            <a:pPr lvl="1"/>
            <a:r>
              <a:rPr lang="en-US" dirty="0"/>
              <a:t>Source Substitution &amp; Replenishment</a:t>
            </a:r>
          </a:p>
          <a:p>
            <a:pPr lvl="1"/>
            <a:r>
              <a:rPr lang="en-US" dirty="0"/>
              <a:t>Water Quality Improvements</a:t>
            </a:r>
          </a:p>
          <a:p>
            <a:pPr lvl="1"/>
            <a:r>
              <a:rPr lang="en-US" dirty="0"/>
              <a:t>Other Studies &amp; Programs</a:t>
            </a:r>
          </a:p>
          <a:p>
            <a:endParaRPr lang="en-US" dirty="0"/>
          </a:p>
        </p:txBody>
      </p:sp>
      <p:sp>
        <p:nvSpPr>
          <p:cNvPr id="6" name="Slide Number Placeholder 3">
            <a:extLst>
              <a:ext uri="{FF2B5EF4-FFF2-40B4-BE49-F238E27FC236}">
                <a16:creationId xmlns:a16="http://schemas.microsoft.com/office/drawing/2014/main" id="{FC542B41-768A-48E0-9976-3500EC97A15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38</a:t>
            </a:fld>
            <a:endParaRPr lang="en-US" sz="2000" b="1" dirty="0"/>
          </a:p>
        </p:txBody>
      </p:sp>
    </p:spTree>
    <p:extLst>
      <p:ext uri="{BB962C8B-B14F-4D97-AF65-F5344CB8AC3E}">
        <p14:creationId xmlns:p14="http://schemas.microsoft.com/office/powerpoint/2010/main" val="2405961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7858-3AEF-4AD1-B4F1-4332ECC0D205}"/>
              </a:ext>
            </a:extLst>
          </p:cNvPr>
          <p:cNvSpPr>
            <a:spLocks noGrp="1"/>
          </p:cNvSpPr>
          <p:nvPr>
            <p:ph type="title"/>
          </p:nvPr>
        </p:nvSpPr>
        <p:spPr/>
        <p:txBody>
          <a:bodyPr/>
          <a:lstStyle/>
          <a:p>
            <a:r>
              <a:rPr lang="en-US" dirty="0"/>
              <a:t>Potential PMAs by Category</a:t>
            </a:r>
          </a:p>
        </p:txBody>
      </p:sp>
      <p:graphicFrame>
        <p:nvGraphicFramePr>
          <p:cNvPr id="10" name="Content Placeholder 9">
            <a:extLst>
              <a:ext uri="{FF2B5EF4-FFF2-40B4-BE49-F238E27FC236}">
                <a16:creationId xmlns:a16="http://schemas.microsoft.com/office/drawing/2014/main" id="{599B2256-5CC6-4569-80A9-B160A6F4695D}"/>
              </a:ext>
            </a:extLst>
          </p:cNvPr>
          <p:cNvGraphicFramePr>
            <a:graphicFrameLocks noGrp="1"/>
          </p:cNvGraphicFramePr>
          <p:nvPr>
            <p:ph idx="1"/>
            <p:extLst>
              <p:ext uri="{D42A27DB-BD31-4B8C-83A1-F6EECF244321}">
                <p14:modId xmlns:p14="http://schemas.microsoft.com/office/powerpoint/2010/main" val="1494563584"/>
              </p:ext>
            </p:extLst>
          </p:nvPr>
        </p:nvGraphicFramePr>
        <p:xfrm>
          <a:off x="207846" y="1503633"/>
          <a:ext cx="11776307" cy="5159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3">
            <a:extLst>
              <a:ext uri="{FF2B5EF4-FFF2-40B4-BE49-F238E27FC236}">
                <a16:creationId xmlns:a16="http://schemas.microsoft.com/office/drawing/2014/main" id="{15F15F00-7E0F-41BB-AA9E-3BB5ABD110D5}"/>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39</a:t>
            </a:fld>
            <a:endParaRPr lang="en-US" sz="2000" b="1" dirty="0"/>
          </a:p>
        </p:txBody>
      </p:sp>
    </p:spTree>
    <p:extLst>
      <p:ext uri="{BB962C8B-B14F-4D97-AF65-F5344CB8AC3E}">
        <p14:creationId xmlns:p14="http://schemas.microsoft.com/office/powerpoint/2010/main" val="2829025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 screen&#10;&#10;Description automatically generated">
            <a:extLst>
              <a:ext uri="{FF2B5EF4-FFF2-40B4-BE49-F238E27FC236}">
                <a16:creationId xmlns:a16="http://schemas.microsoft.com/office/drawing/2014/main" id="{B87CC0A5-3640-4E32-B4DD-65128853DB32}"/>
              </a:ext>
            </a:extLst>
          </p:cNvPr>
          <p:cNvPicPr>
            <a:picLocks noChangeAspect="1"/>
          </p:cNvPicPr>
          <p:nvPr/>
        </p:nvPicPr>
        <p:blipFill rotWithShape="1">
          <a:blip r:embed="rId2">
            <a:extLst>
              <a:ext uri="{28A0092B-C50C-407E-A947-70E740481C1C}">
                <a14:useLocalDpi xmlns:a14="http://schemas.microsoft.com/office/drawing/2010/main" val="0"/>
              </a:ext>
            </a:extLst>
          </a:blip>
          <a:srcRect t="2963"/>
          <a:stretch/>
        </p:blipFill>
        <p:spPr>
          <a:xfrm>
            <a:off x="384444" y="1343818"/>
            <a:ext cx="5943600" cy="3604684"/>
          </a:xfrm>
          <a:prstGeom prst="rect">
            <a:avLst/>
          </a:prstGeom>
        </p:spPr>
      </p:pic>
      <p:sp>
        <p:nvSpPr>
          <p:cNvPr id="12" name="Arrow: Down 11">
            <a:extLst>
              <a:ext uri="{FF2B5EF4-FFF2-40B4-BE49-F238E27FC236}">
                <a16:creationId xmlns:a16="http://schemas.microsoft.com/office/drawing/2014/main" id="{47006DBC-1852-4239-A103-FAE714F5A24C}"/>
              </a:ext>
            </a:extLst>
          </p:cNvPr>
          <p:cNvSpPr/>
          <p:nvPr/>
        </p:nvSpPr>
        <p:spPr>
          <a:xfrm>
            <a:off x="3251373" y="865594"/>
            <a:ext cx="209739" cy="36584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87A84-9AD7-4780-B6D6-BDCD471587A2}"/>
              </a:ext>
            </a:extLst>
          </p:cNvPr>
          <p:cNvSpPr>
            <a:spLocks noGrp="1"/>
          </p:cNvSpPr>
          <p:nvPr>
            <p:ph type="title"/>
          </p:nvPr>
        </p:nvSpPr>
        <p:spPr/>
        <p:txBody>
          <a:bodyPr/>
          <a:lstStyle/>
          <a:p>
            <a:r>
              <a:rPr lang="en-US"/>
              <a:t>GoToMeeting – How to See Everyone</a:t>
            </a:r>
          </a:p>
        </p:txBody>
      </p:sp>
      <p:sp>
        <p:nvSpPr>
          <p:cNvPr id="6" name="Content Placeholder 2">
            <a:extLst>
              <a:ext uri="{FF2B5EF4-FFF2-40B4-BE49-F238E27FC236}">
                <a16:creationId xmlns:a16="http://schemas.microsoft.com/office/drawing/2014/main" id="{6AC1D316-4709-4C85-B67B-D0C3AAA3184B}"/>
              </a:ext>
            </a:extLst>
          </p:cNvPr>
          <p:cNvSpPr txBox="1">
            <a:spLocks/>
          </p:cNvSpPr>
          <p:nvPr/>
        </p:nvSpPr>
        <p:spPr>
          <a:xfrm>
            <a:off x="6614336" y="1709529"/>
            <a:ext cx="5354144" cy="49973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To change your display options, select the </a:t>
            </a:r>
            <a:r>
              <a:rPr lang="en-US" sz="2600" b="1" dirty="0"/>
              <a:t>View </a:t>
            </a:r>
            <a:r>
              <a:rPr lang="en-US" sz="2600" dirty="0"/>
              <a:t>menu in the top center</a:t>
            </a:r>
          </a:p>
          <a:p>
            <a:pPr lvl="1"/>
            <a:r>
              <a:rPr lang="en-US" sz="2200" dirty="0"/>
              <a:t>Select View-Everyone to display all attendees in the meetings</a:t>
            </a:r>
          </a:p>
          <a:p>
            <a:pPr lvl="1"/>
            <a:r>
              <a:rPr lang="en-US" sz="2200" dirty="0"/>
              <a:t>Select Camera Viewer-Top to display participant images along the top of your screen</a:t>
            </a:r>
          </a:p>
          <a:p>
            <a:r>
              <a:rPr lang="en-US" sz="2600" dirty="0"/>
              <a:t>The grey divider can be raised or lowered, which will change the screen size</a:t>
            </a:r>
            <a:br>
              <a:rPr lang="en-US" sz="2400" dirty="0"/>
            </a:br>
            <a:endParaRPr lang="en-US" sz="2400" b="1" dirty="0"/>
          </a:p>
        </p:txBody>
      </p:sp>
      <p:sp>
        <p:nvSpPr>
          <p:cNvPr id="7" name="Oval 6">
            <a:extLst>
              <a:ext uri="{FF2B5EF4-FFF2-40B4-BE49-F238E27FC236}">
                <a16:creationId xmlns:a16="http://schemas.microsoft.com/office/drawing/2014/main" id="{8F5C8023-BA2C-4445-AB73-0A595766C37F}"/>
              </a:ext>
            </a:extLst>
          </p:cNvPr>
          <p:cNvSpPr/>
          <p:nvPr/>
        </p:nvSpPr>
        <p:spPr>
          <a:xfrm>
            <a:off x="2942975" y="1292323"/>
            <a:ext cx="826537" cy="2659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9ACB54-2013-4716-A362-44B7E99FE864}"/>
              </a:ext>
            </a:extLst>
          </p:cNvPr>
          <p:cNvPicPr/>
          <p:nvPr/>
        </p:nvPicPr>
        <p:blipFill rotWithShape="1">
          <a:blip r:embed="rId3"/>
          <a:srcRect l="45513" t="4842" r="38141" b="45015"/>
          <a:stretch/>
        </p:blipFill>
        <p:spPr bwMode="auto">
          <a:xfrm>
            <a:off x="3970144" y="2869098"/>
            <a:ext cx="2125856" cy="3668144"/>
          </a:xfrm>
          <a:prstGeom prst="rect">
            <a:avLst/>
          </a:prstGeom>
          <a:ln>
            <a:noFill/>
          </a:ln>
          <a:extLst>
            <a:ext uri="{53640926-AAD7-44D8-BBD7-CCE9431645EC}">
              <a14:shadowObscured xmlns:a14="http://schemas.microsoft.com/office/drawing/2010/main"/>
            </a:ext>
          </a:extLst>
        </p:spPr>
      </p:pic>
      <p:sp>
        <p:nvSpPr>
          <p:cNvPr id="9" name="Slide Number Placeholder 3">
            <a:extLst>
              <a:ext uri="{FF2B5EF4-FFF2-40B4-BE49-F238E27FC236}">
                <a16:creationId xmlns:a16="http://schemas.microsoft.com/office/drawing/2014/main" id="{7BFDA391-EEE6-49A1-B736-98DCA455BBD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a:t>
            </a:fld>
            <a:endParaRPr lang="en-US" sz="2000" b="1"/>
          </a:p>
        </p:txBody>
      </p:sp>
    </p:spTree>
    <p:extLst>
      <p:ext uri="{BB962C8B-B14F-4D97-AF65-F5344CB8AC3E}">
        <p14:creationId xmlns:p14="http://schemas.microsoft.com/office/powerpoint/2010/main" val="2718358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CCF2-DAE4-473D-8763-E3232278AB0F}"/>
              </a:ext>
            </a:extLst>
          </p:cNvPr>
          <p:cNvSpPr>
            <a:spLocks noGrp="1"/>
          </p:cNvSpPr>
          <p:nvPr>
            <p:ph type="title"/>
          </p:nvPr>
        </p:nvSpPr>
        <p:spPr/>
        <p:txBody>
          <a:bodyPr/>
          <a:lstStyle/>
          <a:p>
            <a:r>
              <a:rPr lang="en-US" sz="3600" dirty="0"/>
              <a:t>Objectives for Scenario Modeling</a:t>
            </a:r>
            <a:endParaRPr lang="en-US" dirty="0"/>
          </a:p>
        </p:txBody>
      </p:sp>
      <p:sp>
        <p:nvSpPr>
          <p:cNvPr id="3" name="Content Placeholder 2">
            <a:extLst>
              <a:ext uri="{FF2B5EF4-FFF2-40B4-BE49-F238E27FC236}">
                <a16:creationId xmlns:a16="http://schemas.microsoft.com/office/drawing/2014/main" id="{5DD56893-8448-4204-8730-E9C49A34905D}"/>
              </a:ext>
            </a:extLst>
          </p:cNvPr>
          <p:cNvSpPr>
            <a:spLocks noGrp="1"/>
          </p:cNvSpPr>
          <p:nvPr>
            <p:ph idx="1"/>
          </p:nvPr>
        </p:nvSpPr>
        <p:spPr>
          <a:xfrm>
            <a:off x="720855" y="1688841"/>
            <a:ext cx="5826701" cy="4488122"/>
          </a:xfrm>
        </p:spPr>
        <p:txBody>
          <a:bodyPr>
            <a:normAutofit/>
          </a:bodyPr>
          <a:lstStyle/>
          <a:p>
            <a:r>
              <a:rPr lang="en-US" sz="3200" dirty="0"/>
              <a:t>What Are We Trying to Achieve?</a:t>
            </a:r>
          </a:p>
          <a:p>
            <a:pPr lvl="1"/>
            <a:r>
              <a:rPr lang="en-US" sz="2800" dirty="0"/>
              <a:t>Consider how uncertainties may affect the GSAs ability to sustainably manage water resources</a:t>
            </a:r>
          </a:p>
          <a:p>
            <a:pPr lvl="1"/>
            <a:r>
              <a:rPr lang="en-US" sz="2800" dirty="0"/>
              <a:t>Meet SGMA regulations, including balancing water budget and avoiding groundwater overdraft </a:t>
            </a:r>
          </a:p>
        </p:txBody>
      </p:sp>
      <p:sp>
        <p:nvSpPr>
          <p:cNvPr id="10" name="Slide Number Placeholder 3">
            <a:extLst>
              <a:ext uri="{FF2B5EF4-FFF2-40B4-BE49-F238E27FC236}">
                <a16:creationId xmlns:a16="http://schemas.microsoft.com/office/drawing/2014/main" id="{FAAB9555-DABB-4412-A0E2-1BBEA21195D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40</a:t>
            </a:fld>
            <a:endParaRPr lang="en-US" sz="2000" b="1" dirty="0"/>
          </a:p>
        </p:txBody>
      </p:sp>
      <p:pic>
        <p:nvPicPr>
          <p:cNvPr id="5" name="Picture 4">
            <a:extLst>
              <a:ext uri="{FF2B5EF4-FFF2-40B4-BE49-F238E27FC236}">
                <a16:creationId xmlns:a16="http://schemas.microsoft.com/office/drawing/2014/main" id="{E4174DC3-99D1-46D8-AA57-0E0E4DDDD570}"/>
              </a:ext>
            </a:extLst>
          </p:cNvPr>
          <p:cNvPicPr>
            <a:picLocks noChangeAspect="1"/>
          </p:cNvPicPr>
          <p:nvPr/>
        </p:nvPicPr>
        <p:blipFill rotWithShape="1">
          <a:blip r:embed="rId2"/>
          <a:srcRect t="1158" b="11252"/>
          <a:stretch/>
        </p:blipFill>
        <p:spPr>
          <a:xfrm>
            <a:off x="6600303" y="2209533"/>
            <a:ext cx="5414647" cy="3602061"/>
          </a:xfrm>
          <a:prstGeom prst="rect">
            <a:avLst/>
          </a:prstGeom>
        </p:spPr>
      </p:pic>
      <p:sp>
        <p:nvSpPr>
          <p:cNvPr id="4" name="TextBox 3">
            <a:extLst>
              <a:ext uri="{FF2B5EF4-FFF2-40B4-BE49-F238E27FC236}">
                <a16:creationId xmlns:a16="http://schemas.microsoft.com/office/drawing/2014/main" id="{1B06861D-D69A-4215-A3EC-D0511051F581}"/>
              </a:ext>
            </a:extLst>
          </p:cNvPr>
          <p:cNvSpPr txBox="1"/>
          <p:nvPr/>
        </p:nvSpPr>
        <p:spPr>
          <a:xfrm>
            <a:off x="6653051" y="1809423"/>
            <a:ext cx="5309152" cy="400110"/>
          </a:xfrm>
          <a:prstGeom prst="rect">
            <a:avLst/>
          </a:prstGeom>
          <a:noFill/>
        </p:spPr>
        <p:txBody>
          <a:bodyPr wrap="square" rtlCol="0">
            <a:spAutoFit/>
          </a:bodyPr>
          <a:lstStyle/>
          <a:p>
            <a:pPr algn="ctr"/>
            <a:r>
              <a:rPr lang="en-US" sz="2000" dirty="0"/>
              <a:t>Scenario Modeling in 2010 CVWMP</a:t>
            </a:r>
          </a:p>
        </p:txBody>
      </p:sp>
    </p:spTree>
    <p:extLst>
      <p:ext uri="{BB962C8B-B14F-4D97-AF65-F5344CB8AC3E}">
        <p14:creationId xmlns:p14="http://schemas.microsoft.com/office/powerpoint/2010/main" val="2077139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7A43-166D-4E8A-BB55-066D87474AAB}"/>
              </a:ext>
            </a:extLst>
          </p:cNvPr>
          <p:cNvSpPr>
            <a:spLocks noGrp="1"/>
          </p:cNvSpPr>
          <p:nvPr>
            <p:ph type="title"/>
          </p:nvPr>
        </p:nvSpPr>
        <p:spPr/>
        <p:txBody>
          <a:bodyPr>
            <a:normAutofit/>
          </a:bodyPr>
          <a:lstStyle/>
          <a:p>
            <a:r>
              <a:rPr lang="en-US" dirty="0"/>
              <a:t>Plan Scenarios – </a:t>
            </a:r>
            <a:r>
              <a:rPr lang="en-US" sz="3200" dirty="0"/>
              <a:t>Uncertainties for Demands</a:t>
            </a:r>
            <a:endParaRPr lang="en-US" dirty="0"/>
          </a:p>
        </p:txBody>
      </p:sp>
      <p:sp>
        <p:nvSpPr>
          <p:cNvPr id="3" name="Content Placeholder 2">
            <a:extLst>
              <a:ext uri="{FF2B5EF4-FFF2-40B4-BE49-F238E27FC236}">
                <a16:creationId xmlns:a16="http://schemas.microsoft.com/office/drawing/2014/main" id="{BEA77515-316F-40A9-B972-43339F833078}"/>
              </a:ext>
            </a:extLst>
          </p:cNvPr>
          <p:cNvSpPr>
            <a:spLocks noGrp="1"/>
          </p:cNvSpPr>
          <p:nvPr>
            <p:ph idx="1"/>
          </p:nvPr>
        </p:nvSpPr>
        <p:spPr>
          <a:xfrm>
            <a:off x="838200" y="1572426"/>
            <a:ext cx="10515600" cy="4833145"/>
          </a:xfrm>
        </p:spPr>
        <p:txBody>
          <a:bodyPr>
            <a:normAutofit/>
          </a:bodyPr>
          <a:lstStyle/>
          <a:p>
            <a:r>
              <a:rPr lang="en-US" sz="3200" b="0" dirty="0"/>
              <a:t>Uncertainties:</a:t>
            </a:r>
          </a:p>
          <a:p>
            <a:pPr lvl="1"/>
            <a:r>
              <a:rPr lang="en-US" sz="2600" dirty="0"/>
              <a:t>Land Use Agencies (Municipal/Tribes) – higher than anticipated growth,  large scale developments with higher than anticipated demands</a:t>
            </a:r>
          </a:p>
          <a:p>
            <a:pPr lvl="1"/>
            <a:r>
              <a:rPr lang="en-US" sz="2600" b="0" dirty="0"/>
              <a:t>Agricultural – influx of new farmers with higher than anticipated demands</a:t>
            </a:r>
          </a:p>
          <a:p>
            <a:r>
              <a:rPr lang="en-US" sz="3200" dirty="0"/>
              <a:t>Recommendation:</a:t>
            </a:r>
          </a:p>
          <a:p>
            <a:pPr lvl="1"/>
            <a:r>
              <a:rPr lang="en-US" sz="2600" dirty="0"/>
              <a:t>Supply buffer of +10% municipal demands, plus double the acreage of potential new agriculture (+1,000 acres) </a:t>
            </a:r>
          </a:p>
          <a:p>
            <a:pPr lvl="2"/>
            <a:r>
              <a:rPr lang="en-US" sz="2200" dirty="0"/>
              <a:t> Consider greater agricultural growth in Scenarios</a:t>
            </a:r>
          </a:p>
          <a:p>
            <a:pPr lvl="1"/>
            <a:endParaRPr lang="en-US" sz="2800" dirty="0"/>
          </a:p>
          <a:p>
            <a:pPr lvl="1"/>
            <a:endParaRPr lang="en-US" sz="2800" dirty="0"/>
          </a:p>
          <a:p>
            <a:pPr lvl="1"/>
            <a:endParaRPr lang="en-US" sz="2800" dirty="0"/>
          </a:p>
        </p:txBody>
      </p:sp>
      <p:sp>
        <p:nvSpPr>
          <p:cNvPr id="6" name="Slide Number Placeholder 3">
            <a:extLst>
              <a:ext uri="{FF2B5EF4-FFF2-40B4-BE49-F238E27FC236}">
                <a16:creationId xmlns:a16="http://schemas.microsoft.com/office/drawing/2014/main" id="{AD067197-3AAD-46CD-B344-BFB8DCF85C7D}"/>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41</a:t>
            </a:fld>
            <a:endParaRPr lang="en-US" sz="2000" b="1" dirty="0"/>
          </a:p>
        </p:txBody>
      </p:sp>
    </p:spTree>
    <p:extLst>
      <p:ext uri="{BB962C8B-B14F-4D97-AF65-F5344CB8AC3E}">
        <p14:creationId xmlns:p14="http://schemas.microsoft.com/office/powerpoint/2010/main" val="2629014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7A43-166D-4E8A-BB55-066D87474AAB}"/>
              </a:ext>
            </a:extLst>
          </p:cNvPr>
          <p:cNvSpPr>
            <a:spLocks noGrp="1"/>
          </p:cNvSpPr>
          <p:nvPr>
            <p:ph type="title"/>
          </p:nvPr>
        </p:nvSpPr>
        <p:spPr/>
        <p:txBody>
          <a:bodyPr>
            <a:normAutofit/>
          </a:bodyPr>
          <a:lstStyle/>
          <a:p>
            <a:r>
              <a:rPr lang="en-US" dirty="0"/>
              <a:t>Plan Scenarios – </a:t>
            </a:r>
            <a:r>
              <a:rPr lang="en-US" sz="3200" dirty="0"/>
              <a:t>Uncertainties for Supplies</a:t>
            </a:r>
            <a:endParaRPr lang="en-US" dirty="0"/>
          </a:p>
        </p:txBody>
      </p:sp>
      <p:sp>
        <p:nvSpPr>
          <p:cNvPr id="3" name="Content Placeholder 2">
            <a:extLst>
              <a:ext uri="{FF2B5EF4-FFF2-40B4-BE49-F238E27FC236}">
                <a16:creationId xmlns:a16="http://schemas.microsoft.com/office/drawing/2014/main" id="{BEA77515-316F-40A9-B972-43339F833078}"/>
              </a:ext>
            </a:extLst>
          </p:cNvPr>
          <p:cNvSpPr>
            <a:spLocks noGrp="1"/>
          </p:cNvSpPr>
          <p:nvPr>
            <p:ph idx="1"/>
          </p:nvPr>
        </p:nvSpPr>
        <p:spPr>
          <a:xfrm>
            <a:off x="838199" y="1688841"/>
            <a:ext cx="11096857" cy="4711959"/>
          </a:xfrm>
        </p:spPr>
        <p:txBody>
          <a:bodyPr>
            <a:normAutofit fontScale="92500" lnSpcReduction="10000"/>
          </a:bodyPr>
          <a:lstStyle/>
          <a:p>
            <a:r>
              <a:rPr lang="en-US" b="0" dirty="0"/>
              <a:t>Supply Uncertainties:</a:t>
            </a:r>
          </a:p>
          <a:p>
            <a:pPr lvl="1"/>
            <a:r>
              <a:rPr lang="en-US" b="0" dirty="0"/>
              <a:t>Climate change – </a:t>
            </a:r>
          </a:p>
          <a:p>
            <a:pPr lvl="2"/>
            <a:r>
              <a:rPr lang="en-US" sz="2400" b="0" dirty="0"/>
              <a:t>Local hydrology – reduction in watershed runoff</a:t>
            </a:r>
          </a:p>
          <a:p>
            <a:pPr lvl="2"/>
            <a:r>
              <a:rPr lang="en-US" sz="2400" b="0" dirty="0"/>
              <a:t>Colorado River – cutbacks under </a:t>
            </a:r>
            <a:r>
              <a:rPr lang="en-US" sz="2400" b="0" i="1" dirty="0"/>
              <a:t>Lower Basin DCP</a:t>
            </a:r>
            <a:endParaRPr lang="en-US" sz="2400" b="0" dirty="0"/>
          </a:p>
          <a:p>
            <a:pPr lvl="2"/>
            <a:r>
              <a:rPr lang="en-US" sz="2400" b="0" dirty="0"/>
              <a:t>SWP – additional reductions in delivery reliability; Delta Conveyance Facility  not constructed</a:t>
            </a:r>
          </a:p>
          <a:p>
            <a:pPr lvl="1"/>
            <a:r>
              <a:rPr lang="en-US" b="0" dirty="0"/>
              <a:t>Imported water – natural disaster disrupting conveyance, </a:t>
            </a:r>
            <a:r>
              <a:rPr lang="en-US" dirty="0"/>
              <a:t>regulatory constraints </a:t>
            </a:r>
            <a:endParaRPr lang="en-US" b="0" dirty="0"/>
          </a:p>
          <a:p>
            <a:pPr lvl="1"/>
            <a:r>
              <a:rPr lang="en-US" b="0" dirty="0"/>
              <a:t>Groundwater – outflows and storage</a:t>
            </a:r>
          </a:p>
          <a:p>
            <a:pPr lvl="1"/>
            <a:r>
              <a:rPr lang="en-US" b="0" dirty="0"/>
              <a:t>Recycled water – regulatory tightening, </a:t>
            </a:r>
            <a:r>
              <a:rPr lang="en-US" dirty="0"/>
              <a:t>treatment or connections not constructed</a:t>
            </a:r>
            <a:endParaRPr lang="en-US" b="0" dirty="0"/>
          </a:p>
          <a:p>
            <a:pPr lvl="1"/>
            <a:r>
              <a:rPr lang="en-US" b="0" dirty="0"/>
              <a:t>Sites Reservoir – not constructed or significantly delayed</a:t>
            </a:r>
          </a:p>
          <a:p>
            <a:pPr lvl="1"/>
            <a:r>
              <a:rPr lang="en-US" b="0" dirty="0"/>
              <a:t>Lake Perris Seepage – not constructed or significantly delayed</a:t>
            </a:r>
          </a:p>
          <a:p>
            <a:r>
              <a:rPr lang="en-US" dirty="0"/>
              <a:t>Recommendation:</a:t>
            </a:r>
          </a:p>
          <a:p>
            <a:pPr lvl="1"/>
            <a:r>
              <a:rPr lang="en-US" dirty="0"/>
              <a:t>Model up to 5 Scenarios with varying portfolios of supplies and projects</a:t>
            </a:r>
          </a:p>
          <a:p>
            <a:pPr lvl="1"/>
            <a:endParaRPr lang="en-US" b="0" dirty="0"/>
          </a:p>
          <a:p>
            <a:pPr lvl="1"/>
            <a:endParaRPr lang="en-US" b="0" dirty="0"/>
          </a:p>
          <a:p>
            <a:pPr marL="457200" lvl="1" indent="0">
              <a:buNone/>
            </a:pPr>
            <a:endParaRPr lang="en-US" b="0" dirty="0"/>
          </a:p>
          <a:p>
            <a:pPr marL="457200" lvl="1" indent="0">
              <a:buNone/>
            </a:pPr>
            <a:endParaRPr lang="en-US" dirty="0"/>
          </a:p>
          <a:p>
            <a:pPr lvl="1"/>
            <a:endParaRPr lang="en-US" dirty="0"/>
          </a:p>
          <a:p>
            <a:pPr lvl="1"/>
            <a:endParaRPr lang="en-US" dirty="0"/>
          </a:p>
          <a:p>
            <a:pPr lvl="1"/>
            <a:endParaRPr lang="en-US" dirty="0"/>
          </a:p>
        </p:txBody>
      </p:sp>
      <p:sp>
        <p:nvSpPr>
          <p:cNvPr id="5" name="Slide Number Placeholder 3">
            <a:extLst>
              <a:ext uri="{FF2B5EF4-FFF2-40B4-BE49-F238E27FC236}">
                <a16:creationId xmlns:a16="http://schemas.microsoft.com/office/drawing/2014/main" id="{1B0419D8-378B-46E2-BB36-B853629158B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42</a:t>
            </a:fld>
            <a:endParaRPr lang="en-US" sz="2000" b="1" dirty="0"/>
          </a:p>
        </p:txBody>
      </p:sp>
    </p:spTree>
    <p:extLst>
      <p:ext uri="{BB962C8B-B14F-4D97-AF65-F5344CB8AC3E}">
        <p14:creationId xmlns:p14="http://schemas.microsoft.com/office/powerpoint/2010/main" val="2641540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2958-1662-42F6-9551-2E44C240F696}"/>
              </a:ext>
            </a:extLst>
          </p:cNvPr>
          <p:cNvSpPr>
            <a:spLocks noGrp="1"/>
          </p:cNvSpPr>
          <p:nvPr>
            <p:ph type="title"/>
          </p:nvPr>
        </p:nvSpPr>
        <p:spPr/>
        <p:txBody>
          <a:bodyPr/>
          <a:lstStyle/>
          <a:p>
            <a:r>
              <a:rPr lang="en-US" dirty="0"/>
              <a:t>What Might Scenarios Look Like?</a:t>
            </a:r>
          </a:p>
        </p:txBody>
      </p:sp>
      <p:pic>
        <p:nvPicPr>
          <p:cNvPr id="8" name="Graphic 7" descr="Water with solid fill">
            <a:extLst>
              <a:ext uri="{FF2B5EF4-FFF2-40B4-BE49-F238E27FC236}">
                <a16:creationId xmlns:a16="http://schemas.microsoft.com/office/drawing/2014/main" id="{C3F88111-FDA9-46A6-A69A-8476ACA55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1571" y="1967913"/>
            <a:ext cx="548640" cy="548640"/>
          </a:xfrm>
          <a:prstGeom prst="rect">
            <a:avLst/>
          </a:prstGeom>
        </p:spPr>
      </p:pic>
      <p:sp>
        <p:nvSpPr>
          <p:cNvPr id="9" name="TextBox 8">
            <a:extLst>
              <a:ext uri="{FF2B5EF4-FFF2-40B4-BE49-F238E27FC236}">
                <a16:creationId xmlns:a16="http://schemas.microsoft.com/office/drawing/2014/main" id="{2BB29E28-703C-42D7-B349-DDAA2358B517}"/>
              </a:ext>
            </a:extLst>
          </p:cNvPr>
          <p:cNvSpPr txBox="1"/>
          <p:nvPr/>
        </p:nvSpPr>
        <p:spPr>
          <a:xfrm>
            <a:off x="8423555" y="2059195"/>
            <a:ext cx="3299301" cy="400110"/>
          </a:xfrm>
          <a:prstGeom prst="rect">
            <a:avLst/>
          </a:prstGeom>
          <a:noFill/>
        </p:spPr>
        <p:txBody>
          <a:bodyPr wrap="none" rtlCol="0">
            <a:spAutoFit/>
          </a:bodyPr>
          <a:lstStyle/>
          <a:p>
            <a:r>
              <a:rPr lang="en-US" sz="2000" dirty="0"/>
              <a:t>Existing supplies &amp; facilities</a:t>
            </a:r>
          </a:p>
        </p:txBody>
      </p:sp>
      <p:pic>
        <p:nvPicPr>
          <p:cNvPr id="10" name="Graphic 9" descr="Water with solid fill">
            <a:extLst>
              <a:ext uri="{FF2B5EF4-FFF2-40B4-BE49-F238E27FC236}">
                <a16:creationId xmlns:a16="http://schemas.microsoft.com/office/drawing/2014/main" id="{028DC383-5FA8-48AB-87F7-BE647CC4B4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5851" y="2841231"/>
            <a:ext cx="640080" cy="640080"/>
          </a:xfrm>
          <a:prstGeom prst="rect">
            <a:avLst/>
          </a:prstGeom>
        </p:spPr>
      </p:pic>
      <p:sp>
        <p:nvSpPr>
          <p:cNvPr id="11" name="TextBox 10">
            <a:extLst>
              <a:ext uri="{FF2B5EF4-FFF2-40B4-BE49-F238E27FC236}">
                <a16:creationId xmlns:a16="http://schemas.microsoft.com/office/drawing/2014/main" id="{A01C4257-9FBC-45BB-8529-89A310BF6B71}"/>
              </a:ext>
            </a:extLst>
          </p:cNvPr>
          <p:cNvSpPr txBox="1"/>
          <p:nvPr/>
        </p:nvSpPr>
        <p:spPr>
          <a:xfrm>
            <a:off x="8423555" y="2851285"/>
            <a:ext cx="3497512" cy="707886"/>
          </a:xfrm>
          <a:prstGeom prst="rect">
            <a:avLst/>
          </a:prstGeom>
          <a:noFill/>
        </p:spPr>
        <p:txBody>
          <a:bodyPr wrap="square" rtlCol="0">
            <a:spAutoFit/>
          </a:bodyPr>
          <a:lstStyle/>
          <a:p>
            <a:r>
              <a:rPr lang="en-US" sz="2000" dirty="0"/>
              <a:t>Supplies &amp; facilities in 5-Yr Capital Improvement Plan</a:t>
            </a:r>
          </a:p>
        </p:txBody>
      </p:sp>
      <p:pic>
        <p:nvPicPr>
          <p:cNvPr id="12" name="Graphic 11" descr="Water with solid fill">
            <a:extLst>
              <a:ext uri="{FF2B5EF4-FFF2-40B4-BE49-F238E27FC236}">
                <a16:creationId xmlns:a16="http://schemas.microsoft.com/office/drawing/2014/main" id="{E9CDF1BC-4416-4F28-AF1A-78241600E7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7068" y="3740680"/>
            <a:ext cx="737647" cy="737647"/>
          </a:xfrm>
          <a:prstGeom prst="rect">
            <a:avLst/>
          </a:prstGeom>
        </p:spPr>
      </p:pic>
      <p:sp>
        <p:nvSpPr>
          <p:cNvPr id="13" name="TextBox 12">
            <a:extLst>
              <a:ext uri="{FF2B5EF4-FFF2-40B4-BE49-F238E27FC236}">
                <a16:creationId xmlns:a16="http://schemas.microsoft.com/office/drawing/2014/main" id="{66834A11-F03B-4781-82BF-0FC3C8C31DFE}"/>
              </a:ext>
            </a:extLst>
          </p:cNvPr>
          <p:cNvSpPr txBox="1"/>
          <p:nvPr/>
        </p:nvSpPr>
        <p:spPr>
          <a:xfrm>
            <a:off x="8423555" y="3795122"/>
            <a:ext cx="3497512" cy="707886"/>
          </a:xfrm>
          <a:prstGeom prst="rect">
            <a:avLst/>
          </a:prstGeom>
          <a:noFill/>
        </p:spPr>
        <p:txBody>
          <a:bodyPr wrap="square" rtlCol="0">
            <a:spAutoFit/>
          </a:bodyPr>
          <a:lstStyle/>
          <a:p>
            <a:r>
              <a:rPr lang="en-US" sz="2000" dirty="0"/>
              <a:t>All planned supplies &amp; facilities</a:t>
            </a:r>
          </a:p>
        </p:txBody>
      </p:sp>
      <p:sp>
        <p:nvSpPr>
          <p:cNvPr id="15" name="TextBox 14">
            <a:extLst>
              <a:ext uri="{FF2B5EF4-FFF2-40B4-BE49-F238E27FC236}">
                <a16:creationId xmlns:a16="http://schemas.microsoft.com/office/drawing/2014/main" id="{2E45D56A-C4B3-4117-9B09-F549C59351BC}"/>
              </a:ext>
            </a:extLst>
          </p:cNvPr>
          <p:cNvSpPr txBox="1"/>
          <p:nvPr/>
        </p:nvSpPr>
        <p:spPr>
          <a:xfrm>
            <a:off x="8423555" y="4738959"/>
            <a:ext cx="3497512" cy="707886"/>
          </a:xfrm>
          <a:prstGeom prst="rect">
            <a:avLst/>
          </a:prstGeom>
          <a:noFill/>
        </p:spPr>
        <p:txBody>
          <a:bodyPr wrap="square" rtlCol="0">
            <a:spAutoFit/>
          </a:bodyPr>
          <a:lstStyle/>
          <a:p>
            <a:r>
              <a:rPr lang="en-US" sz="2000" dirty="0"/>
              <a:t>Planned supplies &amp; facilities, limited by climate changes</a:t>
            </a:r>
          </a:p>
        </p:txBody>
      </p:sp>
      <p:pic>
        <p:nvPicPr>
          <p:cNvPr id="16" name="Graphic 15" descr="Water with solid fill">
            <a:extLst>
              <a:ext uri="{FF2B5EF4-FFF2-40B4-BE49-F238E27FC236}">
                <a16:creationId xmlns:a16="http://schemas.microsoft.com/office/drawing/2014/main" id="{332B7C77-6F7F-4B75-BFC7-55F7E75EAA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1571" y="5714425"/>
            <a:ext cx="548640" cy="548640"/>
          </a:xfrm>
          <a:prstGeom prst="rect">
            <a:avLst/>
          </a:prstGeom>
        </p:spPr>
      </p:pic>
      <p:sp>
        <p:nvSpPr>
          <p:cNvPr id="17" name="TextBox 16">
            <a:extLst>
              <a:ext uri="{FF2B5EF4-FFF2-40B4-BE49-F238E27FC236}">
                <a16:creationId xmlns:a16="http://schemas.microsoft.com/office/drawing/2014/main" id="{E0E960A2-F32E-40D7-99A4-EC2315BCA226}"/>
              </a:ext>
            </a:extLst>
          </p:cNvPr>
          <p:cNvSpPr txBox="1"/>
          <p:nvPr/>
        </p:nvSpPr>
        <p:spPr>
          <a:xfrm>
            <a:off x="8423554" y="5665580"/>
            <a:ext cx="3694381" cy="707886"/>
          </a:xfrm>
          <a:prstGeom prst="rect">
            <a:avLst/>
          </a:prstGeom>
          <a:noFill/>
        </p:spPr>
        <p:txBody>
          <a:bodyPr wrap="square" rtlCol="0">
            <a:spAutoFit/>
          </a:bodyPr>
          <a:lstStyle/>
          <a:p>
            <a:r>
              <a:rPr lang="en-US" sz="2000" dirty="0"/>
              <a:t>Planned supplies &amp; facilities, limited by reoccurring drought</a:t>
            </a:r>
          </a:p>
        </p:txBody>
      </p:sp>
      <p:pic>
        <p:nvPicPr>
          <p:cNvPr id="19" name="Graphic 18" descr="Water with solid fill">
            <a:extLst>
              <a:ext uri="{FF2B5EF4-FFF2-40B4-BE49-F238E27FC236}">
                <a16:creationId xmlns:a16="http://schemas.microsoft.com/office/drawing/2014/main" id="{4421E655-865F-4B27-9DA1-8E5724DF99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5851" y="4751913"/>
            <a:ext cx="640080" cy="640080"/>
          </a:xfrm>
          <a:prstGeom prst="rect">
            <a:avLst/>
          </a:prstGeom>
        </p:spPr>
      </p:pic>
      <p:graphicFrame>
        <p:nvGraphicFramePr>
          <p:cNvPr id="22" name="Content Placeholder 3">
            <a:extLst>
              <a:ext uri="{FF2B5EF4-FFF2-40B4-BE49-F238E27FC236}">
                <a16:creationId xmlns:a16="http://schemas.microsoft.com/office/drawing/2014/main" id="{8698AC1C-645E-4EBB-8CC2-3D6A642483F7}"/>
              </a:ext>
            </a:extLst>
          </p:cNvPr>
          <p:cNvGraphicFramePr>
            <a:graphicFrameLocks noGrp="1"/>
          </p:cNvGraphicFramePr>
          <p:nvPr>
            <p:ph idx="1"/>
            <p:extLst>
              <p:ext uri="{D42A27DB-BD31-4B8C-83A1-F6EECF244321}">
                <p14:modId xmlns:p14="http://schemas.microsoft.com/office/powerpoint/2010/main" val="1368771569"/>
              </p:ext>
            </p:extLst>
          </p:nvPr>
        </p:nvGraphicFramePr>
        <p:xfrm>
          <a:off x="838200" y="1573212"/>
          <a:ext cx="7018868" cy="49972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Slide Number Placeholder 3">
            <a:extLst>
              <a:ext uri="{FF2B5EF4-FFF2-40B4-BE49-F238E27FC236}">
                <a16:creationId xmlns:a16="http://schemas.microsoft.com/office/drawing/2014/main" id="{235CAC84-578A-474F-A575-ED197DB5381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43</a:t>
            </a:fld>
            <a:endParaRPr lang="en-US" sz="2000" b="1" dirty="0"/>
          </a:p>
        </p:txBody>
      </p:sp>
    </p:spTree>
    <p:extLst>
      <p:ext uri="{BB962C8B-B14F-4D97-AF65-F5344CB8AC3E}">
        <p14:creationId xmlns:p14="http://schemas.microsoft.com/office/powerpoint/2010/main" val="11582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2958-1662-42F6-9551-2E44C240F696}"/>
              </a:ext>
            </a:extLst>
          </p:cNvPr>
          <p:cNvSpPr>
            <a:spLocks noGrp="1"/>
          </p:cNvSpPr>
          <p:nvPr>
            <p:ph type="title"/>
          </p:nvPr>
        </p:nvSpPr>
        <p:spPr/>
        <p:txBody>
          <a:bodyPr/>
          <a:lstStyle/>
          <a:p>
            <a:r>
              <a:rPr lang="en-US" dirty="0"/>
              <a:t>What Might Scenarios Look Like?</a:t>
            </a:r>
          </a:p>
        </p:txBody>
      </p:sp>
      <p:sp>
        <p:nvSpPr>
          <p:cNvPr id="18" name="Content Placeholder 2">
            <a:extLst>
              <a:ext uri="{FF2B5EF4-FFF2-40B4-BE49-F238E27FC236}">
                <a16:creationId xmlns:a16="http://schemas.microsoft.com/office/drawing/2014/main" id="{2CA05E48-EC6F-4218-AC77-51FF6CF6C97D}"/>
              </a:ext>
            </a:extLst>
          </p:cNvPr>
          <p:cNvSpPr txBox="1">
            <a:spLocks/>
          </p:cNvSpPr>
          <p:nvPr/>
        </p:nvSpPr>
        <p:spPr>
          <a:xfrm>
            <a:off x="8147522" y="2031955"/>
            <a:ext cx="3597880" cy="4711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Questions:</a:t>
            </a:r>
          </a:p>
          <a:p>
            <a:pPr marL="285750" indent="-285750">
              <a:buFont typeface="Arial" panose="020B0604020202020204" pitchFamily="34" charset="0"/>
              <a:buChar char="•"/>
            </a:pPr>
            <a:r>
              <a:rPr lang="en-US" dirty="0"/>
              <a:t>What else should be considered in the Scenario modeling? </a:t>
            </a:r>
          </a:p>
          <a:p>
            <a:pPr marL="285750" indent="-285750">
              <a:buFont typeface="Arial" panose="020B0604020202020204" pitchFamily="34" charset="0"/>
              <a:buChar char="•"/>
            </a:pPr>
            <a:r>
              <a:rPr lang="en-US" dirty="0"/>
              <a:t>Are there other projects that should be added?</a:t>
            </a:r>
          </a:p>
          <a:p>
            <a:pPr marL="457200" lvl="1" indent="0">
              <a:buFont typeface="Wingdings" panose="05000000000000000000" pitchFamily="2" charset="2"/>
              <a:buNone/>
            </a:pPr>
            <a:endParaRPr lang="en-US" sz="2800" dirty="0"/>
          </a:p>
          <a:p>
            <a:pPr marL="457200" lvl="1" indent="0">
              <a:buFont typeface="Wingdings" panose="05000000000000000000" pitchFamily="2" charset="2"/>
              <a:buNone/>
            </a:pPr>
            <a:endParaRPr lang="en-US" sz="2800" dirty="0"/>
          </a:p>
          <a:p>
            <a:pPr lvl="1"/>
            <a:endParaRPr lang="en-US" sz="2800" dirty="0"/>
          </a:p>
          <a:p>
            <a:pPr lvl="1"/>
            <a:endParaRPr lang="en-US" sz="2800" dirty="0"/>
          </a:p>
          <a:p>
            <a:pPr lvl="1"/>
            <a:endParaRPr lang="en-US" sz="2800" dirty="0"/>
          </a:p>
        </p:txBody>
      </p:sp>
      <p:pic>
        <p:nvPicPr>
          <p:cNvPr id="6" name="Graphic 5" descr="Megaphone outline">
            <a:extLst>
              <a:ext uri="{FF2B5EF4-FFF2-40B4-BE49-F238E27FC236}">
                <a16:creationId xmlns:a16="http://schemas.microsoft.com/office/drawing/2014/main" id="{1B78BD39-559A-4E19-87C4-FCE15412D6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65803" y="5206053"/>
            <a:ext cx="1364428" cy="1364428"/>
          </a:xfrm>
          <a:prstGeom prst="rect">
            <a:avLst/>
          </a:prstGeom>
        </p:spPr>
      </p:pic>
      <p:graphicFrame>
        <p:nvGraphicFramePr>
          <p:cNvPr id="8" name="Content Placeholder 3">
            <a:extLst>
              <a:ext uri="{FF2B5EF4-FFF2-40B4-BE49-F238E27FC236}">
                <a16:creationId xmlns:a16="http://schemas.microsoft.com/office/drawing/2014/main" id="{2A32CC8F-ABE4-4BB5-B48A-57D45C5CCC35}"/>
              </a:ext>
            </a:extLst>
          </p:cNvPr>
          <p:cNvGraphicFramePr>
            <a:graphicFrameLocks/>
          </p:cNvGraphicFramePr>
          <p:nvPr>
            <p:extLst>
              <p:ext uri="{D42A27DB-BD31-4B8C-83A1-F6EECF244321}">
                <p14:modId xmlns:p14="http://schemas.microsoft.com/office/powerpoint/2010/main" val="3326041487"/>
              </p:ext>
            </p:extLst>
          </p:nvPr>
        </p:nvGraphicFramePr>
        <p:xfrm>
          <a:off x="838200" y="1573212"/>
          <a:ext cx="7018868" cy="49972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lide Number Placeholder 3">
            <a:extLst>
              <a:ext uri="{FF2B5EF4-FFF2-40B4-BE49-F238E27FC236}">
                <a16:creationId xmlns:a16="http://schemas.microsoft.com/office/drawing/2014/main" id="{33A14F95-C1A3-40B0-9967-BDFA67578602}"/>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44</a:t>
            </a:fld>
            <a:endParaRPr lang="en-US" sz="2000" b="1" dirty="0"/>
          </a:p>
        </p:txBody>
      </p:sp>
    </p:spTree>
    <p:extLst>
      <p:ext uri="{BB962C8B-B14F-4D97-AF65-F5344CB8AC3E}">
        <p14:creationId xmlns:p14="http://schemas.microsoft.com/office/powerpoint/2010/main" val="3830806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D0E0-5870-418C-989E-11752210DD5F}"/>
              </a:ext>
            </a:extLst>
          </p:cNvPr>
          <p:cNvSpPr>
            <a:spLocks noGrp="1"/>
          </p:cNvSpPr>
          <p:nvPr>
            <p:ph type="title"/>
          </p:nvPr>
        </p:nvSpPr>
        <p:spPr/>
        <p:txBody>
          <a:bodyPr vert="horz" lIns="91440" tIns="45720" rIns="91440" bIns="45720" rtlCol="0" anchor="ctr">
            <a:normAutofit/>
          </a:bodyPr>
          <a:lstStyle/>
          <a:p>
            <a:r>
              <a:rPr lang="en-US" dirty="0"/>
              <a:t>Next Steps</a:t>
            </a:r>
            <a:endParaRPr lang="en-US" dirty="0">
              <a:solidFill>
                <a:srgbClr val="FF0000"/>
              </a:solidFill>
            </a:endParaRPr>
          </a:p>
        </p:txBody>
      </p:sp>
      <p:sp>
        <p:nvSpPr>
          <p:cNvPr id="3" name="Content Placeholder 2">
            <a:extLst>
              <a:ext uri="{FF2B5EF4-FFF2-40B4-BE49-F238E27FC236}">
                <a16:creationId xmlns:a16="http://schemas.microsoft.com/office/drawing/2014/main" id="{2B2C39B7-89FB-49D6-8830-37D2FE1A8C52}"/>
              </a:ext>
            </a:extLst>
          </p:cNvPr>
          <p:cNvSpPr>
            <a:spLocks noGrp="1"/>
          </p:cNvSpPr>
          <p:nvPr>
            <p:ph sz="half" idx="1"/>
          </p:nvPr>
        </p:nvSpPr>
        <p:spPr/>
        <p:txBody>
          <a:bodyPr>
            <a:normAutofit/>
          </a:bodyPr>
          <a:lstStyle/>
          <a:p>
            <a:pPr lvl="1"/>
            <a:endParaRPr lang="en-US"/>
          </a:p>
          <a:p>
            <a:pPr lvl="1"/>
            <a:endParaRPr lang="en-US"/>
          </a:p>
          <a:p>
            <a:pPr lvl="1"/>
            <a:endParaRPr lang="en-US"/>
          </a:p>
        </p:txBody>
      </p:sp>
      <p:sp>
        <p:nvSpPr>
          <p:cNvPr id="4" name="Content Placeholder 3">
            <a:extLst>
              <a:ext uri="{FF2B5EF4-FFF2-40B4-BE49-F238E27FC236}">
                <a16:creationId xmlns:a16="http://schemas.microsoft.com/office/drawing/2014/main" id="{9B20DB90-D6BB-40EF-A0C5-D5DE7E2FD780}"/>
              </a:ext>
            </a:extLst>
          </p:cNvPr>
          <p:cNvSpPr>
            <a:spLocks noGrp="1"/>
          </p:cNvSpPr>
          <p:nvPr>
            <p:ph sz="half" idx="2"/>
          </p:nvPr>
        </p:nvSpPr>
        <p:spPr>
          <a:xfrm>
            <a:off x="838200" y="1680777"/>
            <a:ext cx="10515600" cy="4351338"/>
          </a:xfrm>
        </p:spPr>
        <p:txBody>
          <a:bodyPr>
            <a:normAutofit/>
          </a:bodyPr>
          <a:lstStyle/>
          <a:p>
            <a:r>
              <a:rPr lang="en-US" sz="3600" dirty="0"/>
              <a:t>February 2021 – April 2021</a:t>
            </a:r>
          </a:p>
          <a:p>
            <a:pPr lvl="1"/>
            <a:r>
              <a:rPr lang="en-US" sz="2800" dirty="0"/>
              <a:t>Document groundwater dependent ecosystems</a:t>
            </a:r>
          </a:p>
          <a:p>
            <a:pPr lvl="1"/>
            <a:r>
              <a:rPr lang="en-US" sz="2800" dirty="0"/>
              <a:t>Finalize projects and management actions </a:t>
            </a:r>
          </a:p>
          <a:p>
            <a:pPr lvl="1"/>
            <a:r>
              <a:rPr lang="en-US" sz="2800" dirty="0"/>
              <a:t>Finalize proposed sustainability criteria</a:t>
            </a:r>
          </a:p>
          <a:p>
            <a:pPr lvl="1"/>
            <a:r>
              <a:rPr lang="en-US" sz="2800" dirty="0"/>
              <a:t>Run Scenarios in groundwater model</a:t>
            </a:r>
          </a:p>
          <a:p>
            <a:pPr lvl="1"/>
            <a:r>
              <a:rPr lang="en-US" sz="2800" dirty="0"/>
              <a:t>Quantify Indio Subbasin water budget </a:t>
            </a:r>
          </a:p>
          <a:p>
            <a:pPr marL="457200" lvl="1" indent="0">
              <a:buNone/>
            </a:pPr>
            <a:endParaRPr lang="en-US" sz="2800" dirty="0"/>
          </a:p>
          <a:p>
            <a:pPr lvl="1"/>
            <a:endParaRPr lang="en-US" sz="2800" dirty="0"/>
          </a:p>
          <a:p>
            <a:pPr marL="0" indent="0">
              <a:buNone/>
            </a:pPr>
            <a:endParaRPr lang="en-US" sz="3200" dirty="0"/>
          </a:p>
          <a:p>
            <a:pPr lvl="1"/>
            <a:endParaRPr lang="en-US" sz="3200" dirty="0">
              <a:highlight>
                <a:srgbClr val="FFFF00"/>
              </a:highlight>
            </a:endParaRPr>
          </a:p>
          <a:p>
            <a:endParaRPr lang="en-US" sz="3600" dirty="0">
              <a:highlight>
                <a:srgbClr val="FFFF00"/>
              </a:highlight>
            </a:endParaRPr>
          </a:p>
        </p:txBody>
      </p:sp>
      <p:sp>
        <p:nvSpPr>
          <p:cNvPr id="5" name="Slide Number Placeholder 3">
            <a:extLst>
              <a:ext uri="{FF2B5EF4-FFF2-40B4-BE49-F238E27FC236}">
                <a16:creationId xmlns:a16="http://schemas.microsoft.com/office/drawing/2014/main" id="{CBE5E896-80D7-415A-B2FE-78426FCC5B9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45</a:t>
            </a:fld>
            <a:endParaRPr lang="en-US" sz="2000" b="1"/>
          </a:p>
        </p:txBody>
      </p:sp>
    </p:spTree>
    <p:extLst>
      <p:ext uri="{BB962C8B-B14F-4D97-AF65-F5344CB8AC3E}">
        <p14:creationId xmlns:p14="http://schemas.microsoft.com/office/powerpoint/2010/main" val="549444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normAutofit/>
          </a:bodyPr>
          <a:lstStyle/>
          <a:p>
            <a:r>
              <a:rPr lang="en-US" dirty="0"/>
              <a:t>Welcome and Introductions</a:t>
            </a:r>
          </a:p>
          <a:p>
            <a:r>
              <a:rPr lang="en-US" dirty="0"/>
              <a:t>Alternative Plan Status</a:t>
            </a:r>
          </a:p>
          <a:p>
            <a:r>
              <a:rPr lang="en-US" dirty="0"/>
              <a:t>Groundwater Conditions</a:t>
            </a:r>
          </a:p>
          <a:p>
            <a:r>
              <a:rPr lang="en-US" dirty="0"/>
              <a:t>Sustainable Management Criteria</a:t>
            </a:r>
          </a:p>
          <a:p>
            <a:r>
              <a:rPr lang="en-US" dirty="0"/>
              <a:t>Groundwater Model Status</a:t>
            </a:r>
          </a:p>
          <a:p>
            <a:r>
              <a:rPr lang="en-US" dirty="0"/>
              <a:t>Projects and Management Actions</a:t>
            </a:r>
          </a:p>
          <a:p>
            <a:r>
              <a:rPr lang="en-US" b="1" dirty="0"/>
              <a:t>Public Comment</a:t>
            </a:r>
          </a:p>
          <a:p>
            <a:r>
              <a:rPr lang="en-US" dirty="0"/>
              <a:t>Get Involved</a:t>
            </a: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46</a:t>
            </a:fld>
            <a:endParaRPr lang="en-US" sz="2000" b="1" dirty="0"/>
          </a:p>
        </p:txBody>
      </p:sp>
    </p:spTree>
    <p:extLst>
      <p:ext uri="{BB962C8B-B14F-4D97-AF65-F5344CB8AC3E}">
        <p14:creationId xmlns:p14="http://schemas.microsoft.com/office/powerpoint/2010/main" val="1592636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C043-22A0-45CB-BF43-5DDB254C0252}"/>
              </a:ext>
            </a:extLst>
          </p:cNvPr>
          <p:cNvSpPr>
            <a:spLocks noGrp="1"/>
          </p:cNvSpPr>
          <p:nvPr>
            <p:ph type="title"/>
          </p:nvPr>
        </p:nvSpPr>
        <p:spPr/>
        <p:txBody>
          <a:bodyPr/>
          <a:lstStyle/>
          <a:p>
            <a:r>
              <a:rPr lang="en-US"/>
              <a:t>Public Comment</a:t>
            </a:r>
          </a:p>
        </p:txBody>
      </p:sp>
      <p:sp>
        <p:nvSpPr>
          <p:cNvPr id="3" name="Text Placeholder 2">
            <a:extLst>
              <a:ext uri="{FF2B5EF4-FFF2-40B4-BE49-F238E27FC236}">
                <a16:creationId xmlns:a16="http://schemas.microsoft.com/office/drawing/2014/main" id="{DACE4BEA-B80C-40F6-9A62-CF46FAEFAA6D}"/>
              </a:ext>
            </a:extLst>
          </p:cNvPr>
          <p:cNvSpPr>
            <a:spLocks noGrp="1"/>
          </p:cNvSpPr>
          <p:nvPr>
            <p:ph type="body" idx="1"/>
          </p:nvPr>
        </p:nvSpPr>
        <p:spPr>
          <a:xfrm>
            <a:off x="831850" y="3959225"/>
            <a:ext cx="10515600" cy="1500187"/>
          </a:xfrm>
        </p:spPr>
        <p:txBody>
          <a:bodyPr/>
          <a:lstStyle/>
          <a:p>
            <a:r>
              <a:rPr lang="en-US"/>
              <a:t>Input and feedback are welcomed</a:t>
            </a:r>
          </a:p>
          <a:p>
            <a:r>
              <a:rPr lang="en-US"/>
              <a:t>For Callers – you may need to press *6 to unmute</a:t>
            </a:r>
          </a:p>
        </p:txBody>
      </p:sp>
      <p:sp>
        <p:nvSpPr>
          <p:cNvPr id="5" name="Slide Number Placeholder 3">
            <a:extLst>
              <a:ext uri="{FF2B5EF4-FFF2-40B4-BE49-F238E27FC236}">
                <a16:creationId xmlns:a16="http://schemas.microsoft.com/office/drawing/2014/main" id="{560497B0-5143-481C-8A9D-8F968E13CEFD}"/>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47</a:t>
            </a:fld>
            <a:endParaRPr lang="en-US" sz="2000" b="1"/>
          </a:p>
        </p:txBody>
      </p:sp>
    </p:spTree>
    <p:extLst>
      <p:ext uri="{BB962C8B-B14F-4D97-AF65-F5344CB8AC3E}">
        <p14:creationId xmlns:p14="http://schemas.microsoft.com/office/powerpoint/2010/main" val="2223559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normAutofit/>
          </a:bodyPr>
          <a:lstStyle/>
          <a:p>
            <a:r>
              <a:rPr lang="en-US" dirty="0"/>
              <a:t>Welcome and Introductions</a:t>
            </a:r>
          </a:p>
          <a:p>
            <a:r>
              <a:rPr lang="en-US" dirty="0"/>
              <a:t>Alternative Plan Status</a:t>
            </a:r>
          </a:p>
          <a:p>
            <a:r>
              <a:rPr lang="en-US" dirty="0"/>
              <a:t>Groundwater Conditions</a:t>
            </a:r>
          </a:p>
          <a:p>
            <a:r>
              <a:rPr lang="en-US" dirty="0"/>
              <a:t>Sustainable Management Criteria</a:t>
            </a:r>
          </a:p>
          <a:p>
            <a:r>
              <a:rPr lang="en-US" dirty="0"/>
              <a:t>Groundwater Model Status</a:t>
            </a:r>
          </a:p>
          <a:p>
            <a:r>
              <a:rPr lang="en-US" dirty="0"/>
              <a:t>Projects and Management Actions</a:t>
            </a:r>
          </a:p>
          <a:p>
            <a:r>
              <a:rPr lang="en-US" dirty="0"/>
              <a:t>Public Comment</a:t>
            </a:r>
          </a:p>
          <a:p>
            <a:r>
              <a:rPr lang="en-US" b="1" dirty="0"/>
              <a:t>Get Involved</a:t>
            </a: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48</a:t>
            </a:fld>
            <a:endParaRPr lang="en-US" sz="2000" b="1" dirty="0"/>
          </a:p>
        </p:txBody>
      </p:sp>
    </p:spTree>
    <p:extLst>
      <p:ext uri="{BB962C8B-B14F-4D97-AF65-F5344CB8AC3E}">
        <p14:creationId xmlns:p14="http://schemas.microsoft.com/office/powerpoint/2010/main" val="1225114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D0DBC-5937-4997-9F73-709EBCBDE10C}"/>
              </a:ext>
            </a:extLst>
          </p:cNvPr>
          <p:cNvSpPr>
            <a:spLocks noGrp="1"/>
          </p:cNvSpPr>
          <p:nvPr>
            <p:ph type="title"/>
          </p:nvPr>
        </p:nvSpPr>
        <p:spPr/>
        <p:txBody>
          <a:bodyPr/>
          <a:lstStyle/>
          <a:p>
            <a:r>
              <a:rPr lang="en-US"/>
              <a:t>Get Involved – Visit our Website </a:t>
            </a:r>
          </a:p>
        </p:txBody>
      </p:sp>
      <p:sp>
        <p:nvSpPr>
          <p:cNvPr id="7" name="TextBox 6">
            <a:extLst>
              <a:ext uri="{FF2B5EF4-FFF2-40B4-BE49-F238E27FC236}">
                <a16:creationId xmlns:a16="http://schemas.microsoft.com/office/drawing/2014/main" id="{2B154CA2-6880-47CB-A376-810661B693BF}"/>
              </a:ext>
            </a:extLst>
          </p:cNvPr>
          <p:cNvSpPr txBox="1"/>
          <p:nvPr/>
        </p:nvSpPr>
        <p:spPr>
          <a:xfrm>
            <a:off x="2042230" y="6262450"/>
            <a:ext cx="8355765" cy="461665"/>
          </a:xfrm>
          <a:prstGeom prst="rect">
            <a:avLst/>
          </a:prstGeom>
          <a:noFill/>
        </p:spPr>
        <p:txBody>
          <a:bodyPr wrap="square" rtlCol="0">
            <a:spAutoFit/>
          </a:bodyPr>
          <a:lstStyle/>
          <a:p>
            <a:pPr algn="ctr"/>
            <a:r>
              <a:rPr lang="en-US" sz="2400" b="1">
                <a:hlinkClick r:id="rId2">
                  <a:extLst>
                    <a:ext uri="{A12FA001-AC4F-418D-AE19-62706E023703}">
                      <ahyp:hlinkClr xmlns:ahyp="http://schemas.microsoft.com/office/drawing/2018/hyperlinkcolor" val="tx"/>
                    </a:ext>
                  </a:extLst>
                </a:hlinkClick>
              </a:rPr>
              <a:t>www.IndioSubbasinSGMA.org</a:t>
            </a:r>
            <a:endParaRPr lang="en-US" sz="2400" b="1"/>
          </a:p>
        </p:txBody>
      </p:sp>
      <p:pic>
        <p:nvPicPr>
          <p:cNvPr id="1026" name="Picture 2" descr="Image result for website icon free">
            <a:extLst>
              <a:ext uri="{FF2B5EF4-FFF2-40B4-BE49-F238E27FC236}">
                <a16:creationId xmlns:a16="http://schemas.microsoft.com/office/drawing/2014/main" id="{3DF2F292-322E-4196-B6E2-2263E35CC396}"/>
              </a:ext>
            </a:extLst>
          </p:cNvPr>
          <p:cNvPicPr>
            <a:picLocks noChangeAspect="1" noChangeArrowheads="1"/>
          </p:cNvPicPr>
          <p:nvPr/>
        </p:nvPicPr>
        <p:blipFill>
          <a:blip r:embed="rId3" cstate="hq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42696" y="6076764"/>
            <a:ext cx="877409" cy="877409"/>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22B76A35-8CE6-497C-B0D0-8A9B48492315}"/>
              </a:ext>
            </a:extLst>
          </p:cNvPr>
          <p:cNvPicPr>
            <a:picLocks noGrp="1" noChangeAspect="1"/>
          </p:cNvPicPr>
          <p:nvPr/>
        </p:nvPicPr>
        <p:blipFill>
          <a:blip r:embed="rId5">
            <a:extLst>
              <a:ext uri="{28A0092B-C50C-407E-A947-70E740481C1C}">
                <a14:useLocalDpi xmlns:a14="http://schemas.microsoft.com/office/drawing/2010/main" val="0"/>
              </a:ext>
            </a:extLst>
          </a:blip>
          <a:srcRect/>
          <a:stretch/>
        </p:blipFill>
        <p:spPr>
          <a:xfrm>
            <a:off x="1109859" y="1690128"/>
            <a:ext cx="9972282" cy="4319911"/>
          </a:xfrm>
          <a:prstGeom prst="rect">
            <a:avLst/>
          </a:prstGeom>
          <a:ln w="19050">
            <a:solidFill>
              <a:schemeClr val="tx1">
                <a:lumMod val="85000"/>
              </a:schemeClr>
            </a:solidFill>
          </a:ln>
        </p:spPr>
      </p:pic>
      <p:sp>
        <p:nvSpPr>
          <p:cNvPr id="9" name="Slide Number Placeholder 3">
            <a:extLst>
              <a:ext uri="{FF2B5EF4-FFF2-40B4-BE49-F238E27FC236}">
                <a16:creationId xmlns:a16="http://schemas.microsoft.com/office/drawing/2014/main" id="{0F6A6CA6-5EBD-4FE3-B8E4-BBFCF3A12254}"/>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49</a:t>
            </a:fld>
            <a:endParaRPr lang="en-US" sz="2000" b="1"/>
          </a:p>
        </p:txBody>
      </p:sp>
    </p:spTree>
    <p:extLst>
      <p:ext uri="{BB962C8B-B14F-4D97-AF65-F5344CB8AC3E}">
        <p14:creationId xmlns:p14="http://schemas.microsoft.com/office/powerpoint/2010/main" val="362655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0BDC-EED2-45A5-A96E-789C99BC9D38}"/>
              </a:ext>
            </a:extLst>
          </p:cNvPr>
          <p:cNvSpPr>
            <a:spLocks noGrp="1"/>
          </p:cNvSpPr>
          <p:nvPr>
            <p:ph type="title"/>
          </p:nvPr>
        </p:nvSpPr>
        <p:spPr>
          <a:xfrm>
            <a:off x="838200" y="18255"/>
            <a:ext cx="11279736" cy="1325563"/>
          </a:xfrm>
        </p:spPr>
        <p:txBody>
          <a:bodyPr/>
          <a:lstStyle/>
          <a:p>
            <a:r>
              <a:rPr lang="en-US"/>
              <a:t>Meeting Objectives</a:t>
            </a:r>
          </a:p>
        </p:txBody>
      </p:sp>
      <p:sp>
        <p:nvSpPr>
          <p:cNvPr id="3" name="Content Placeholder 2">
            <a:extLst>
              <a:ext uri="{FF2B5EF4-FFF2-40B4-BE49-F238E27FC236}">
                <a16:creationId xmlns:a16="http://schemas.microsoft.com/office/drawing/2014/main" id="{37902DDE-B263-4331-90A8-3D9A96F7FA62}"/>
              </a:ext>
            </a:extLst>
          </p:cNvPr>
          <p:cNvSpPr>
            <a:spLocks noGrp="1"/>
          </p:cNvSpPr>
          <p:nvPr>
            <p:ph idx="1"/>
          </p:nvPr>
        </p:nvSpPr>
        <p:spPr>
          <a:xfrm>
            <a:off x="838200" y="1572426"/>
            <a:ext cx="10515600" cy="4604537"/>
          </a:xfrm>
        </p:spPr>
        <p:txBody>
          <a:bodyPr vert="horz" lIns="91440" tIns="45720" rIns="91440" bIns="45720" rtlCol="0" anchor="t">
            <a:normAutofit/>
          </a:bodyPr>
          <a:lstStyle/>
          <a:p>
            <a:r>
              <a:rPr lang="en-US" dirty="0"/>
              <a:t>Provide overview and status of the Alternative Plan Update</a:t>
            </a:r>
          </a:p>
          <a:p>
            <a:r>
              <a:rPr lang="en-US" dirty="0"/>
              <a:t>Discuss the Groundwater Conditions  </a:t>
            </a:r>
            <a:endParaRPr lang="en-US" dirty="0">
              <a:cs typeface="segoe ui"/>
            </a:endParaRPr>
          </a:p>
          <a:p>
            <a:r>
              <a:rPr lang="en-US" dirty="0"/>
              <a:t>Present an overview of Sustainable Management Criteria</a:t>
            </a:r>
          </a:p>
          <a:p>
            <a:r>
              <a:rPr lang="en-US" dirty="0">
                <a:cs typeface="segoe ui"/>
              </a:rPr>
              <a:t>Discuss potential Projects &amp; Management Actions identified for the modeling Scenarios</a:t>
            </a:r>
          </a:p>
          <a:p>
            <a:r>
              <a:rPr lang="en-US" dirty="0"/>
              <a:t>Request input and feedback to support the Plan Update</a:t>
            </a:r>
            <a:endParaRPr lang="en-US" dirty="0">
              <a:cs typeface="segoe ui"/>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B3F6F09-CB1E-4289-A99A-04B5AABE8AA3}"/>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a:t>
            </a:fld>
            <a:endParaRPr lang="en-US" sz="2000" b="1" dirty="0"/>
          </a:p>
        </p:txBody>
      </p:sp>
    </p:spTree>
    <p:extLst>
      <p:ext uri="{BB962C8B-B14F-4D97-AF65-F5344CB8AC3E}">
        <p14:creationId xmlns:p14="http://schemas.microsoft.com/office/powerpoint/2010/main" val="1327086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9A27-B84B-4782-8907-9C112B617490}"/>
              </a:ext>
            </a:extLst>
          </p:cNvPr>
          <p:cNvSpPr>
            <a:spLocks noGrp="1"/>
          </p:cNvSpPr>
          <p:nvPr>
            <p:ph type="title"/>
          </p:nvPr>
        </p:nvSpPr>
        <p:spPr/>
        <p:txBody>
          <a:bodyPr/>
          <a:lstStyle/>
          <a:p>
            <a:r>
              <a:rPr lang="en-US"/>
              <a:t>Get Involved – Visit our Website</a:t>
            </a:r>
          </a:p>
        </p:txBody>
      </p:sp>
      <p:pic>
        <p:nvPicPr>
          <p:cNvPr id="6" name="Picture 5">
            <a:extLst>
              <a:ext uri="{FF2B5EF4-FFF2-40B4-BE49-F238E27FC236}">
                <a16:creationId xmlns:a16="http://schemas.microsoft.com/office/drawing/2014/main" id="{2BE091D1-4E24-4BFA-9DC2-2E997298AEA2}"/>
              </a:ext>
            </a:extLst>
          </p:cNvPr>
          <p:cNvPicPr>
            <a:picLocks noChangeAspect="1"/>
          </p:cNvPicPr>
          <p:nvPr/>
        </p:nvPicPr>
        <p:blipFill>
          <a:blip r:embed="rId2"/>
          <a:stretch>
            <a:fillRect/>
          </a:stretch>
        </p:blipFill>
        <p:spPr>
          <a:xfrm>
            <a:off x="1267658" y="3035461"/>
            <a:ext cx="9656683" cy="2280724"/>
          </a:xfrm>
          <a:prstGeom prst="rect">
            <a:avLst/>
          </a:prstGeom>
        </p:spPr>
      </p:pic>
      <p:sp>
        <p:nvSpPr>
          <p:cNvPr id="7" name="Content Placeholder 2">
            <a:extLst>
              <a:ext uri="{FF2B5EF4-FFF2-40B4-BE49-F238E27FC236}">
                <a16:creationId xmlns:a16="http://schemas.microsoft.com/office/drawing/2014/main" id="{227E1A79-C3B3-48D5-8350-94A90B134235}"/>
              </a:ext>
            </a:extLst>
          </p:cNvPr>
          <p:cNvSpPr txBox="1">
            <a:spLocks/>
          </p:cNvSpPr>
          <p:nvPr/>
        </p:nvSpPr>
        <p:spPr>
          <a:xfrm>
            <a:off x="838201" y="1685581"/>
            <a:ext cx="10818180" cy="4491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Sign up for email invites, updates, and data/report releases at</a:t>
            </a:r>
          </a:p>
          <a:p>
            <a:pPr marL="0" indent="0" algn="ctr">
              <a:buNone/>
            </a:pPr>
            <a:r>
              <a:rPr lang="en-US"/>
              <a:t> </a:t>
            </a:r>
            <a:r>
              <a:rPr lang="en-US" b="1">
                <a:hlinkClick r:id="rId3">
                  <a:extLst>
                    <a:ext uri="{A12FA001-AC4F-418D-AE19-62706E023703}">
                      <ahyp:hlinkClr xmlns:ahyp="http://schemas.microsoft.com/office/drawing/2018/hyperlinkcolor" val="tx"/>
                    </a:ext>
                  </a:extLst>
                </a:hlinkClick>
              </a:rPr>
              <a:t>www.IndioSubbasinSGMA.org</a:t>
            </a:r>
            <a:endParaRPr lang="en-US" b="1"/>
          </a:p>
          <a:p>
            <a:endParaRPr lang="en-US"/>
          </a:p>
          <a:p>
            <a:pPr lvl="1"/>
            <a:endParaRPr lang="en-US"/>
          </a:p>
        </p:txBody>
      </p:sp>
      <p:sp>
        <p:nvSpPr>
          <p:cNvPr id="8" name="Slide Number Placeholder 3">
            <a:extLst>
              <a:ext uri="{FF2B5EF4-FFF2-40B4-BE49-F238E27FC236}">
                <a16:creationId xmlns:a16="http://schemas.microsoft.com/office/drawing/2014/main" id="{A0FE7A9E-93D6-4E4D-A961-A630402AF1AA}"/>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50</a:t>
            </a:fld>
            <a:endParaRPr lang="en-US" sz="2000" b="1"/>
          </a:p>
        </p:txBody>
      </p:sp>
    </p:spTree>
    <p:extLst>
      <p:ext uri="{BB962C8B-B14F-4D97-AF65-F5344CB8AC3E}">
        <p14:creationId xmlns:p14="http://schemas.microsoft.com/office/powerpoint/2010/main" val="137110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F5C4-6C19-4386-A7A1-3A4D43E1460F}"/>
              </a:ext>
            </a:extLst>
          </p:cNvPr>
          <p:cNvSpPr>
            <a:spLocks noGrp="1"/>
          </p:cNvSpPr>
          <p:nvPr>
            <p:ph type="title"/>
          </p:nvPr>
        </p:nvSpPr>
        <p:spPr/>
        <p:txBody>
          <a:bodyPr/>
          <a:lstStyle/>
          <a:p>
            <a:r>
              <a:rPr lang="en-US"/>
              <a:t>Get Involved – Next Workshop </a:t>
            </a:r>
          </a:p>
        </p:txBody>
      </p:sp>
      <p:pic>
        <p:nvPicPr>
          <p:cNvPr id="6" name="Graphic 5" descr="Clock">
            <a:extLst>
              <a:ext uri="{FF2B5EF4-FFF2-40B4-BE49-F238E27FC236}">
                <a16:creationId xmlns:a16="http://schemas.microsoft.com/office/drawing/2014/main" id="{973A954F-AA97-4F4E-8D08-D794E9A1E9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837" y="2777581"/>
            <a:ext cx="1173848" cy="1173848"/>
          </a:xfrm>
          <a:prstGeom prst="rect">
            <a:avLst/>
          </a:prstGeom>
        </p:spPr>
      </p:pic>
      <p:pic>
        <p:nvPicPr>
          <p:cNvPr id="7" name="Graphic 6" descr="Flip calendar">
            <a:extLst>
              <a:ext uri="{FF2B5EF4-FFF2-40B4-BE49-F238E27FC236}">
                <a16:creationId xmlns:a16="http://schemas.microsoft.com/office/drawing/2014/main" id="{43129009-8F02-453D-B235-FE0CF28C42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1" y="1709108"/>
            <a:ext cx="1173848" cy="1173848"/>
          </a:xfrm>
          <a:prstGeom prst="rect">
            <a:avLst/>
          </a:prstGeom>
        </p:spPr>
      </p:pic>
      <p:pic>
        <p:nvPicPr>
          <p:cNvPr id="8" name="Graphic 7" descr="Marker">
            <a:extLst>
              <a:ext uri="{FF2B5EF4-FFF2-40B4-BE49-F238E27FC236}">
                <a16:creationId xmlns:a16="http://schemas.microsoft.com/office/drawing/2014/main" id="{39A018F8-C913-400A-968F-40947CACAC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473" y="3901976"/>
            <a:ext cx="1173848" cy="1173848"/>
          </a:xfrm>
          <a:prstGeom prst="rect">
            <a:avLst/>
          </a:prstGeom>
        </p:spPr>
      </p:pic>
      <p:sp>
        <p:nvSpPr>
          <p:cNvPr id="9" name="Content Placeholder 3">
            <a:extLst>
              <a:ext uri="{FF2B5EF4-FFF2-40B4-BE49-F238E27FC236}">
                <a16:creationId xmlns:a16="http://schemas.microsoft.com/office/drawing/2014/main" id="{767D3033-8706-48A0-9988-54795819ADA4}"/>
              </a:ext>
            </a:extLst>
          </p:cNvPr>
          <p:cNvSpPr txBox="1">
            <a:spLocks/>
          </p:cNvSpPr>
          <p:nvPr/>
        </p:nvSpPr>
        <p:spPr>
          <a:xfrm>
            <a:off x="2168471" y="2164651"/>
            <a:ext cx="3135049" cy="3425716"/>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May 19, 2021</a:t>
            </a:r>
            <a:endParaRPr lang="en-US" b="1" dirty="0"/>
          </a:p>
          <a:p>
            <a:pPr marL="0" indent="0">
              <a:buNone/>
            </a:pPr>
            <a:endParaRPr lang="en-US" b="1" dirty="0"/>
          </a:p>
          <a:p>
            <a:pPr marL="0" indent="0">
              <a:buNone/>
            </a:pPr>
            <a:r>
              <a:rPr lang="en-US" b="1" dirty="0"/>
              <a:t>2:00 – 4:00 PM</a:t>
            </a:r>
          </a:p>
          <a:p>
            <a:pPr marL="0" indent="0">
              <a:buNone/>
            </a:pPr>
            <a:endParaRPr lang="en-US" b="1" dirty="0"/>
          </a:p>
          <a:p>
            <a:pPr marL="0" indent="0">
              <a:buNone/>
            </a:pPr>
            <a:r>
              <a:rPr lang="en-US" b="1" dirty="0"/>
              <a:t>Location: TBD</a:t>
            </a:r>
          </a:p>
        </p:txBody>
      </p:sp>
      <p:pic>
        <p:nvPicPr>
          <p:cNvPr id="10" name="Graphic 9" descr="Email">
            <a:extLst>
              <a:ext uri="{FF2B5EF4-FFF2-40B4-BE49-F238E27FC236}">
                <a16:creationId xmlns:a16="http://schemas.microsoft.com/office/drawing/2014/main" id="{82C0EBAF-2AC5-4921-8C8A-10B107691B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4744" y="2031324"/>
            <a:ext cx="955133" cy="955133"/>
          </a:xfrm>
          <a:prstGeom prst="rect">
            <a:avLst/>
          </a:prstGeom>
        </p:spPr>
      </p:pic>
      <p:sp>
        <p:nvSpPr>
          <p:cNvPr id="11" name="Content Placeholder 2">
            <a:extLst>
              <a:ext uri="{FF2B5EF4-FFF2-40B4-BE49-F238E27FC236}">
                <a16:creationId xmlns:a16="http://schemas.microsoft.com/office/drawing/2014/main" id="{5CE72811-7A86-461D-8E96-5C4C7441796D}"/>
              </a:ext>
            </a:extLst>
          </p:cNvPr>
          <p:cNvSpPr>
            <a:spLocks noGrp="1"/>
          </p:cNvSpPr>
          <p:nvPr>
            <p:ph idx="1"/>
          </p:nvPr>
        </p:nvSpPr>
        <p:spPr>
          <a:xfrm>
            <a:off x="6653241" y="2099085"/>
            <a:ext cx="4810484" cy="3605782"/>
          </a:xfrm>
        </p:spPr>
        <p:txBody>
          <a:bodyPr>
            <a:normAutofit/>
          </a:bodyPr>
          <a:lstStyle/>
          <a:p>
            <a:pPr marL="310298" indent="-310298">
              <a:lnSpc>
                <a:spcPct val="110000"/>
              </a:lnSpc>
              <a:spcBef>
                <a:spcPts val="529"/>
              </a:spcBef>
              <a:buNone/>
            </a:pPr>
            <a:r>
              <a:rPr lang="en-US" sz="2400">
                <a:latin typeface="Open Sans" panose="020B0606030504020204" pitchFamily="34" charset="0"/>
                <a:ea typeface="Open Sans" panose="020B0606030504020204" pitchFamily="34" charset="0"/>
                <a:cs typeface="Open Sans" panose="020B0606030504020204" pitchFamily="34" charset="0"/>
              </a:rPr>
              <a:t>For additional information,       please contact:</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310298" indent="-310298">
              <a:lnSpc>
                <a:spcPct val="110000"/>
              </a:lnSpc>
              <a:spcBef>
                <a:spcPts val="529"/>
              </a:spcBef>
              <a:buNone/>
            </a:pPr>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	</a:t>
            </a:r>
          </a:p>
          <a:p>
            <a:pPr marL="310298" indent="-310298">
              <a:lnSpc>
                <a:spcPct val="110000"/>
              </a:lnSpc>
              <a:spcBef>
                <a:spcPts val="529"/>
              </a:spcBef>
              <a:buNone/>
            </a:pP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E6B9D44-0B21-4B9F-A96C-4DF9C05B8B5B}"/>
              </a:ext>
            </a:extLst>
          </p:cNvPr>
          <p:cNvSpPr txBox="1"/>
          <p:nvPr/>
        </p:nvSpPr>
        <p:spPr>
          <a:xfrm>
            <a:off x="5694744" y="3180053"/>
            <a:ext cx="6497256" cy="1944122"/>
          </a:xfrm>
          <a:prstGeom prst="rect">
            <a:avLst/>
          </a:prstGeom>
          <a:noFill/>
        </p:spPr>
        <p:txBody>
          <a:bodyPr wrap="square" rtlCol="0">
            <a:spAutoFit/>
          </a:bodyPr>
          <a:lstStyle/>
          <a:p>
            <a:pPr marL="310298" indent="-310298">
              <a:lnSpc>
                <a:spcPct val="110000"/>
              </a:lnSpc>
              <a:spcBef>
                <a:spcPts val="529"/>
              </a:spcBef>
              <a:buNone/>
            </a:pPr>
            <a:r>
              <a:rPr lang="en-US" sz="2800" b="1">
                <a:latin typeface="Open Sans" panose="020B0606030504020204" pitchFamily="34" charset="0"/>
                <a:ea typeface="Open Sans" panose="020B0606030504020204" pitchFamily="34" charset="0"/>
                <a:cs typeface="Open Sans" panose="020B0606030504020204" pitchFamily="34" charset="0"/>
              </a:rPr>
              <a:t>Rosalyn Prickett</a:t>
            </a:r>
          </a:p>
          <a:p>
            <a:pPr marL="310298" indent="-310298">
              <a:lnSpc>
                <a:spcPct val="110000"/>
              </a:lnSpc>
              <a:spcBef>
                <a:spcPts val="529"/>
              </a:spcBef>
              <a:buNone/>
            </a:pPr>
            <a:r>
              <a:rPr lang="en-US" sz="2400" b="1">
                <a:latin typeface="Open Sans" panose="020B0606030504020204" pitchFamily="34"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IndioSubbasinSGMA@woodardcurran.com</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310298" indent="-310298">
              <a:lnSpc>
                <a:spcPct val="110000"/>
              </a:lnSpc>
              <a:spcBef>
                <a:spcPts val="529"/>
              </a:spcBef>
              <a:buNone/>
            </a:pPr>
            <a:r>
              <a:rPr lang="en-US" sz="2800" b="1">
                <a:latin typeface="Open Sans" panose="020B0606030504020204" pitchFamily="34" charset="0"/>
                <a:ea typeface="Open Sans" panose="020B0606030504020204" pitchFamily="34" charset="0"/>
                <a:cs typeface="Open Sans" panose="020B0606030504020204" pitchFamily="34" charset="0"/>
              </a:rPr>
              <a:t>(858) 875-7420</a:t>
            </a:r>
          </a:p>
          <a:p>
            <a:endParaRPr lang="en-US" sz="2400"/>
          </a:p>
        </p:txBody>
      </p:sp>
      <p:sp>
        <p:nvSpPr>
          <p:cNvPr id="12" name="Slide Number Placeholder 3">
            <a:extLst>
              <a:ext uri="{FF2B5EF4-FFF2-40B4-BE49-F238E27FC236}">
                <a16:creationId xmlns:a16="http://schemas.microsoft.com/office/drawing/2014/main" id="{D5AC2148-B5CB-455E-9D5D-F474A499D2C5}"/>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51</a:t>
            </a:fld>
            <a:endParaRPr lang="en-US" sz="2000" b="1"/>
          </a:p>
        </p:txBody>
      </p:sp>
    </p:spTree>
    <p:extLst>
      <p:ext uri="{BB962C8B-B14F-4D97-AF65-F5344CB8AC3E}">
        <p14:creationId xmlns:p14="http://schemas.microsoft.com/office/powerpoint/2010/main" val="258778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normAutofit/>
          </a:bodyPr>
          <a:lstStyle/>
          <a:p>
            <a:r>
              <a:rPr lang="en-US" b="1" dirty="0"/>
              <a:t>Welcome and Introductions</a:t>
            </a:r>
          </a:p>
          <a:p>
            <a:r>
              <a:rPr lang="en-US" dirty="0"/>
              <a:t>Alternative Plan Status</a:t>
            </a:r>
          </a:p>
          <a:p>
            <a:r>
              <a:rPr lang="en-US" dirty="0"/>
              <a:t>Groundwater Conditions</a:t>
            </a:r>
          </a:p>
          <a:p>
            <a:r>
              <a:rPr lang="en-US" dirty="0"/>
              <a:t>Sustainable Management Criteria</a:t>
            </a:r>
          </a:p>
          <a:p>
            <a:r>
              <a:rPr lang="en-US" dirty="0"/>
              <a:t>Groundwater Model Status</a:t>
            </a:r>
          </a:p>
          <a:p>
            <a:r>
              <a:rPr lang="en-US" dirty="0"/>
              <a:t>Projects and Management Actions</a:t>
            </a:r>
          </a:p>
          <a:p>
            <a:r>
              <a:rPr lang="en-US" dirty="0"/>
              <a:t>Public Comment</a:t>
            </a:r>
          </a:p>
          <a:p>
            <a:r>
              <a:rPr lang="en-US" dirty="0"/>
              <a:t>Get Involved</a:t>
            </a: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a:t>
            </a:fld>
            <a:endParaRPr lang="en-US" sz="2000" b="1" dirty="0"/>
          </a:p>
        </p:txBody>
      </p:sp>
    </p:spTree>
    <p:extLst>
      <p:ext uri="{BB962C8B-B14F-4D97-AF65-F5344CB8AC3E}">
        <p14:creationId xmlns:p14="http://schemas.microsoft.com/office/powerpoint/2010/main" val="170585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lstStyle/>
          <a:p>
            <a:r>
              <a:rPr lang="en-US"/>
              <a:t>Project Consultants</a:t>
            </a:r>
          </a:p>
          <a:p>
            <a:pPr lvl="1"/>
            <a:r>
              <a:rPr lang="en-US"/>
              <a:t>Todd Groundwater</a:t>
            </a:r>
          </a:p>
          <a:p>
            <a:pPr lvl="1"/>
            <a:r>
              <a:rPr lang="en-US"/>
              <a:t>Woodard &amp; Curran</a:t>
            </a:r>
          </a:p>
          <a:p>
            <a:pPr lvl="1"/>
            <a:endParaRPr lang="en-US"/>
          </a:p>
          <a:p>
            <a:r>
              <a:rPr lang="en-US"/>
              <a:t>Indio Subbasin Groundwater Sustainability Agencies </a:t>
            </a:r>
          </a:p>
          <a:p>
            <a:pPr lvl="1"/>
            <a:r>
              <a:rPr lang="en-US"/>
              <a:t>Coachella Valley Water District</a:t>
            </a:r>
          </a:p>
          <a:p>
            <a:pPr lvl="1"/>
            <a:r>
              <a:rPr lang="en-US"/>
              <a:t>Coachella Water Authority</a:t>
            </a:r>
          </a:p>
          <a:p>
            <a:pPr lvl="1"/>
            <a:r>
              <a:rPr lang="en-US"/>
              <a:t>Desert Water Agency</a:t>
            </a:r>
          </a:p>
          <a:p>
            <a:pPr lvl="1"/>
            <a:r>
              <a:rPr lang="en-US"/>
              <a:t>Indio Water Authority</a:t>
            </a:r>
          </a:p>
          <a:p>
            <a:pPr marL="457200" lvl="1" indent="0">
              <a:buNone/>
            </a:pPr>
            <a:endParaRPr lang="en-US"/>
          </a:p>
          <a:p>
            <a:pPr lvl="1"/>
            <a:endParaRPr lang="en-US">
              <a:solidFill>
                <a:schemeClr val="tx1">
                  <a:lumMod val="85000"/>
                </a:schemeClr>
              </a:solidFill>
            </a:endParaRPr>
          </a:p>
        </p:txBody>
      </p:sp>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Plan Update Team</a:t>
            </a:r>
          </a:p>
        </p:txBody>
      </p:sp>
      <p:sp>
        <p:nvSpPr>
          <p:cNvPr id="7" name="Rectangle 6">
            <a:extLst>
              <a:ext uri="{FF2B5EF4-FFF2-40B4-BE49-F238E27FC236}">
                <a16:creationId xmlns:a16="http://schemas.microsoft.com/office/drawing/2014/main" id="{65A8CBAC-4233-4099-BE7F-76492D1A99C9}"/>
              </a:ext>
            </a:extLst>
          </p:cNvPr>
          <p:cNvSpPr/>
          <p:nvPr/>
        </p:nvSpPr>
        <p:spPr>
          <a:xfrm>
            <a:off x="2209354" y="5508269"/>
            <a:ext cx="7762374" cy="834941"/>
          </a:xfrm>
          <a:prstGeom prst="rect">
            <a:avLst/>
          </a:prstGeom>
          <a:ln w="25400">
            <a:solidFill>
              <a:schemeClr val="accent5">
                <a:lumMod val="75000"/>
              </a:schemeClr>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a:t>`</a:t>
            </a:r>
          </a:p>
        </p:txBody>
      </p:sp>
      <p:grpSp>
        <p:nvGrpSpPr>
          <p:cNvPr id="16" name="Group 15">
            <a:extLst>
              <a:ext uri="{FF2B5EF4-FFF2-40B4-BE49-F238E27FC236}">
                <a16:creationId xmlns:a16="http://schemas.microsoft.com/office/drawing/2014/main" id="{6E15AF7C-6942-42B4-8976-47B05C7C1189}"/>
              </a:ext>
            </a:extLst>
          </p:cNvPr>
          <p:cNvGrpSpPr/>
          <p:nvPr/>
        </p:nvGrpSpPr>
        <p:grpSpPr>
          <a:xfrm>
            <a:off x="4511301" y="2052886"/>
            <a:ext cx="2764852" cy="834941"/>
            <a:chOff x="3680417" y="4581402"/>
            <a:chExt cx="3225284" cy="961220"/>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CB7E8E7A-FF3C-4BDF-8EE8-D987CCB85931}"/>
                </a:ext>
              </a:extLst>
            </p:cNvPr>
            <p:cNvSpPr/>
            <p:nvPr/>
          </p:nvSpPr>
          <p:spPr>
            <a:xfrm>
              <a:off x="3680417" y="4581402"/>
              <a:ext cx="3225284" cy="961220"/>
            </a:xfrm>
            <a:prstGeom prst="rect">
              <a:avLst/>
            </a:prstGeom>
            <a:ln w="25400">
              <a:solidFill>
                <a:srgbClr val="0070C0"/>
              </a:solidFill>
            </a:ln>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612FA9D9-5584-443F-9571-454BC6D190C7}"/>
                </a:ext>
              </a:extLst>
            </p:cNvPr>
            <p:cNvPicPr>
              <a:picLocks noChangeAspect="1"/>
            </p:cNvPicPr>
            <p:nvPr/>
          </p:nvPicPr>
          <p:blipFill>
            <a:blip r:embed="rId2"/>
            <a:stretch>
              <a:fillRect/>
            </a:stretch>
          </p:blipFill>
          <p:spPr>
            <a:xfrm>
              <a:off x="3928054" y="4794089"/>
              <a:ext cx="1871429" cy="528947"/>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184913A7-F187-4536-9565-E151D644C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625" y="4693429"/>
              <a:ext cx="545112" cy="684720"/>
            </a:xfrm>
            <a:prstGeom prst="rect">
              <a:avLst/>
            </a:prstGeom>
          </p:spPr>
        </p:pic>
      </p:grpSp>
      <p:grpSp>
        <p:nvGrpSpPr>
          <p:cNvPr id="17" name="Group 16">
            <a:extLst>
              <a:ext uri="{FF2B5EF4-FFF2-40B4-BE49-F238E27FC236}">
                <a16:creationId xmlns:a16="http://schemas.microsoft.com/office/drawing/2014/main" id="{BDC923BE-B042-4DB7-80F6-0C14E7802C46}"/>
              </a:ext>
            </a:extLst>
          </p:cNvPr>
          <p:cNvGrpSpPr/>
          <p:nvPr/>
        </p:nvGrpSpPr>
        <p:grpSpPr>
          <a:xfrm>
            <a:off x="2408821" y="5575151"/>
            <a:ext cx="7261254" cy="659180"/>
            <a:chOff x="2731687" y="6091559"/>
            <a:chExt cx="7261254" cy="659180"/>
          </a:xfrm>
        </p:grpSpPr>
        <p:pic>
          <p:nvPicPr>
            <p:cNvPr id="18" name="Picture 17" descr="A picture containing drawing&#10;&#10;Description automatically generated">
              <a:extLst>
                <a:ext uri="{FF2B5EF4-FFF2-40B4-BE49-F238E27FC236}">
                  <a16:creationId xmlns:a16="http://schemas.microsoft.com/office/drawing/2014/main" id="{9C24F903-35F8-49D6-B438-167AFB630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1687" y="6143451"/>
              <a:ext cx="719782" cy="576399"/>
            </a:xfrm>
            <a:prstGeom prst="rect">
              <a:avLst/>
            </a:prstGeom>
          </p:spPr>
        </p:pic>
        <p:pic>
          <p:nvPicPr>
            <p:cNvPr id="19" name="Picture 18" descr="A close up of a sign&#10;&#10;Description automatically generated">
              <a:extLst>
                <a:ext uri="{FF2B5EF4-FFF2-40B4-BE49-F238E27FC236}">
                  <a16:creationId xmlns:a16="http://schemas.microsoft.com/office/drawing/2014/main" id="{12221F1E-9FE0-4322-9003-2B71541590FE}"/>
                </a:ext>
              </a:extLst>
            </p:cNvPr>
            <p:cNvPicPr>
              <a:picLocks noChangeAspect="1"/>
            </p:cNvPicPr>
            <p:nvPr/>
          </p:nvPicPr>
          <p:blipFill rotWithShape="1">
            <a:blip r:embed="rId5">
              <a:extLst>
                <a:ext uri="{28A0092B-C50C-407E-A947-70E740481C1C}">
                  <a14:useLocalDpi xmlns:a14="http://schemas.microsoft.com/office/drawing/2010/main" val="0"/>
                </a:ext>
              </a:extLst>
            </a:blip>
            <a:srcRect l="8669" t="13156" r="7523" b="18241"/>
            <a:stretch/>
          </p:blipFill>
          <p:spPr>
            <a:xfrm>
              <a:off x="3768859" y="6136185"/>
              <a:ext cx="1780161" cy="548883"/>
            </a:xfrm>
            <a:prstGeom prst="rect">
              <a:avLst/>
            </a:prstGeom>
          </p:spPr>
        </p:pic>
        <p:pic>
          <p:nvPicPr>
            <p:cNvPr id="20" name="Picture 19" descr="A close up of a logo&#10;&#10;Description automatically generated">
              <a:extLst>
                <a:ext uri="{FF2B5EF4-FFF2-40B4-BE49-F238E27FC236}">
                  <a16:creationId xmlns:a16="http://schemas.microsoft.com/office/drawing/2014/main" id="{ADFB8F9A-6877-4B06-A2B7-AE1C5BB859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190" y="6112564"/>
              <a:ext cx="1628775" cy="638175"/>
            </a:xfrm>
            <a:prstGeom prst="rect">
              <a:avLst/>
            </a:prstGeom>
          </p:spPr>
        </p:pic>
        <p:pic>
          <p:nvPicPr>
            <p:cNvPr id="21" name="Picture 20" descr="A close up of a logo&#10;&#10;Description automatically generated">
              <a:extLst>
                <a:ext uri="{FF2B5EF4-FFF2-40B4-BE49-F238E27FC236}">
                  <a16:creationId xmlns:a16="http://schemas.microsoft.com/office/drawing/2014/main" id="{EABD4BBB-FFEE-49E4-8AE1-D6536670C8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9019" y="6091559"/>
              <a:ext cx="2393922" cy="614952"/>
            </a:xfrm>
            <a:prstGeom prst="rect">
              <a:avLst/>
            </a:prstGeom>
          </p:spPr>
        </p:pic>
      </p:grpSp>
      <p:sp>
        <p:nvSpPr>
          <p:cNvPr id="23" name="Slide Number Placeholder 3">
            <a:extLst>
              <a:ext uri="{FF2B5EF4-FFF2-40B4-BE49-F238E27FC236}">
                <a16:creationId xmlns:a16="http://schemas.microsoft.com/office/drawing/2014/main" id="{5DF290E4-C1E0-48B3-88AB-592984B74AB4}"/>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7</a:t>
            </a:fld>
            <a:endParaRPr lang="en-US" sz="2000" b="1"/>
          </a:p>
        </p:txBody>
      </p:sp>
    </p:spTree>
    <p:extLst>
      <p:ext uri="{BB962C8B-B14F-4D97-AF65-F5344CB8AC3E}">
        <p14:creationId xmlns:p14="http://schemas.microsoft.com/office/powerpoint/2010/main" val="1649681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normAutofit/>
          </a:bodyPr>
          <a:lstStyle/>
          <a:p>
            <a:r>
              <a:rPr lang="en-US" dirty="0"/>
              <a:t>Welcome and Introductions</a:t>
            </a:r>
          </a:p>
          <a:p>
            <a:r>
              <a:rPr lang="en-US" b="1" dirty="0"/>
              <a:t>Alternative Plan Status</a:t>
            </a:r>
          </a:p>
          <a:p>
            <a:r>
              <a:rPr lang="en-US" dirty="0"/>
              <a:t>Groundwater Conditions</a:t>
            </a:r>
          </a:p>
          <a:p>
            <a:r>
              <a:rPr lang="en-US" dirty="0"/>
              <a:t>Sustainable Management Criteria</a:t>
            </a:r>
          </a:p>
          <a:p>
            <a:r>
              <a:rPr lang="en-US" dirty="0"/>
              <a:t>Groundwater Model Status</a:t>
            </a:r>
          </a:p>
          <a:p>
            <a:r>
              <a:rPr lang="en-US" dirty="0"/>
              <a:t>Projects and Management Actions</a:t>
            </a:r>
          </a:p>
          <a:p>
            <a:r>
              <a:rPr lang="en-US" dirty="0"/>
              <a:t>Public Comment</a:t>
            </a:r>
          </a:p>
          <a:p>
            <a:r>
              <a:rPr lang="en-US" dirty="0"/>
              <a:t>Get Involved</a:t>
            </a: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8</a:t>
            </a:fld>
            <a:endParaRPr lang="en-US" sz="2000" b="1" dirty="0"/>
          </a:p>
        </p:txBody>
      </p:sp>
    </p:spTree>
    <p:extLst>
      <p:ext uri="{BB962C8B-B14F-4D97-AF65-F5344CB8AC3E}">
        <p14:creationId xmlns:p14="http://schemas.microsoft.com/office/powerpoint/2010/main" val="1414947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0AC1-5690-4495-9B58-EDE3986F5275}"/>
              </a:ext>
            </a:extLst>
          </p:cNvPr>
          <p:cNvSpPr>
            <a:spLocks noGrp="1"/>
          </p:cNvSpPr>
          <p:nvPr>
            <p:ph type="title"/>
          </p:nvPr>
        </p:nvSpPr>
        <p:spPr/>
        <p:txBody>
          <a:bodyPr/>
          <a:lstStyle/>
          <a:p>
            <a:r>
              <a:rPr lang="en-US"/>
              <a:t>Status of Alternative Plan Update</a:t>
            </a:r>
          </a:p>
        </p:txBody>
      </p:sp>
      <p:graphicFrame>
        <p:nvGraphicFramePr>
          <p:cNvPr id="4" name="Content Placeholder 3">
            <a:extLst>
              <a:ext uri="{FF2B5EF4-FFF2-40B4-BE49-F238E27FC236}">
                <a16:creationId xmlns:a16="http://schemas.microsoft.com/office/drawing/2014/main" id="{2DF188C2-F268-4BFE-9D68-667A098A4EDE}"/>
              </a:ext>
            </a:extLst>
          </p:cNvPr>
          <p:cNvGraphicFramePr>
            <a:graphicFrameLocks noGrp="1"/>
          </p:cNvGraphicFramePr>
          <p:nvPr>
            <p:ph idx="1"/>
            <p:extLst>
              <p:ext uri="{D42A27DB-BD31-4B8C-83A1-F6EECF244321}">
                <p14:modId xmlns:p14="http://schemas.microsoft.com/office/powerpoint/2010/main" val="3358061508"/>
              </p:ext>
            </p:extLst>
          </p:nvPr>
        </p:nvGraphicFramePr>
        <p:xfrm>
          <a:off x="2002536" y="1545336"/>
          <a:ext cx="9610344" cy="4631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Right 4">
            <a:extLst>
              <a:ext uri="{FF2B5EF4-FFF2-40B4-BE49-F238E27FC236}">
                <a16:creationId xmlns:a16="http://schemas.microsoft.com/office/drawing/2014/main" id="{92D3E469-BD41-47EB-9DCD-FE7BDE1525B0}"/>
              </a:ext>
            </a:extLst>
          </p:cNvPr>
          <p:cNvSpPr/>
          <p:nvPr/>
        </p:nvSpPr>
        <p:spPr>
          <a:xfrm>
            <a:off x="1127021" y="1572767"/>
            <a:ext cx="1124712" cy="4631627"/>
          </a:xfrm>
          <a:prstGeom prst="rightArrow">
            <a:avLst>
              <a:gd name="adj1" fmla="val 63425"/>
              <a:gd name="adj2" fmla="val 50000"/>
            </a:avLst>
          </a:prstGeom>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sz="2200">
                <a:solidFill>
                  <a:schemeClr val="bg1"/>
                </a:solidFill>
              </a:rPr>
              <a:t>Outreach</a:t>
            </a:r>
          </a:p>
        </p:txBody>
      </p:sp>
      <p:sp>
        <p:nvSpPr>
          <p:cNvPr id="6" name="Slide Number Placeholder 3">
            <a:extLst>
              <a:ext uri="{FF2B5EF4-FFF2-40B4-BE49-F238E27FC236}">
                <a16:creationId xmlns:a16="http://schemas.microsoft.com/office/drawing/2014/main" id="{2D16A54C-A562-4FC0-9D37-BA09B169B125}"/>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9</a:t>
            </a:fld>
            <a:endParaRPr lang="en-US" sz="2000" b="1" dirty="0"/>
          </a:p>
        </p:txBody>
      </p:sp>
    </p:spTree>
    <p:extLst>
      <p:ext uri="{BB962C8B-B14F-4D97-AF65-F5344CB8AC3E}">
        <p14:creationId xmlns:p14="http://schemas.microsoft.com/office/powerpoint/2010/main" val="3902442622"/>
      </p:ext>
    </p:extLst>
  </p:cSld>
  <p:clrMapOvr>
    <a:masterClrMapping/>
  </p:clrMapOvr>
</p:sld>
</file>

<file path=ppt/theme/theme1.xml><?xml version="1.0" encoding="utf-8"?>
<a:theme xmlns:a="http://schemas.openxmlformats.org/drawingml/2006/main" name="Office Theme">
  <a:themeElements>
    <a:clrScheme name="IndioSGMA">
      <a:dk1>
        <a:sysClr val="windowText" lastClr="000000"/>
      </a:dk1>
      <a:lt1>
        <a:sysClr val="window" lastClr="FFFFFF"/>
      </a:lt1>
      <a:dk2>
        <a:srgbClr val="014573"/>
      </a:dk2>
      <a:lt2>
        <a:srgbClr val="E7E6E6"/>
      </a:lt2>
      <a:accent1>
        <a:srgbClr val="005E9E"/>
      </a:accent1>
      <a:accent2>
        <a:srgbClr val="F58C57"/>
      </a:accent2>
      <a:accent3>
        <a:srgbClr val="FFF0A9"/>
      </a:accent3>
      <a:accent4>
        <a:srgbClr val="EEAE98"/>
      </a:accent4>
      <a:accent5>
        <a:srgbClr val="9CC3E5"/>
      </a:accent5>
      <a:accent6>
        <a:srgbClr val="92D050"/>
      </a:accent6>
      <a:hlink>
        <a:srgbClr val="0563C1"/>
      </a:hlink>
      <a:folHlink>
        <a:srgbClr val="954F72"/>
      </a:folHlink>
    </a:clrScheme>
    <a:fontScheme name="IndioSGMA">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D8E8FC7D68D8418BA2571963E40B16" ma:contentTypeVersion="13" ma:contentTypeDescription="Create a new document." ma:contentTypeScope="" ma:versionID="0d1de5f2b4bf090c48e7c3cc5dee6aaa">
  <xsd:schema xmlns:xsd="http://www.w3.org/2001/XMLSchema" xmlns:xs="http://www.w3.org/2001/XMLSchema" xmlns:p="http://schemas.microsoft.com/office/2006/metadata/properties" xmlns:ns3="18b55189-5739-4778-b37e-d227db8e0272" xmlns:ns4="61f3af6e-181c-4edc-9a9f-8c40f7c569d0" targetNamespace="http://schemas.microsoft.com/office/2006/metadata/properties" ma:root="true" ma:fieldsID="5d5a16c41f6e8c0cc1dfb9039167cbbd" ns3:_="" ns4:_="">
    <xsd:import namespace="18b55189-5739-4778-b37e-d227db8e0272"/>
    <xsd:import namespace="61f3af6e-181c-4edc-9a9f-8c40f7c569d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55189-5739-4778-b37e-d227db8e027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f3af6e-181c-4edc-9a9f-8c40f7c569d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97D526-0797-4FAC-9181-8C1522405F6B}">
  <ds:schemaRefs>
    <ds:schemaRef ds:uri="18b55189-5739-4778-b37e-d227db8e0272"/>
    <ds:schemaRef ds:uri="61f3af6e-181c-4edc-9a9f-8c40f7c569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DEB1A15-6AC1-4787-ADE0-EBA0C12A8CA5}">
  <ds:schemaRefs>
    <ds:schemaRef ds:uri="http://schemas.microsoft.com/sharepoint/v3/contenttype/forms"/>
  </ds:schemaRefs>
</ds:datastoreItem>
</file>

<file path=customXml/itemProps3.xml><?xml version="1.0" encoding="utf-8"?>
<ds:datastoreItem xmlns:ds="http://schemas.openxmlformats.org/officeDocument/2006/customXml" ds:itemID="{F2C580BD-AD13-4501-844C-C90AAD27322A}">
  <ds:schemaRefs>
    <ds:schemaRef ds:uri="18b55189-5739-4778-b37e-d227db8e0272"/>
    <ds:schemaRef ds:uri="61f3af6e-181c-4edc-9a9f-8c40f7c569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743</TotalTime>
  <Words>3122</Words>
  <Application>Microsoft Office PowerPoint</Application>
  <PresentationFormat>Widescreen</PresentationFormat>
  <Paragraphs>577</Paragraphs>
  <Slides>51</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Arial</vt:lpstr>
      <vt:lpstr>Arial Narrow</vt:lpstr>
      <vt:lpstr>Calibri</vt:lpstr>
      <vt:lpstr>Calibri (Body)</vt:lpstr>
      <vt:lpstr>Courier New</vt:lpstr>
      <vt:lpstr>Open Sans</vt:lpstr>
      <vt:lpstr>segoe ui</vt:lpstr>
      <vt:lpstr>segoe ui black</vt:lpstr>
      <vt:lpstr>Times New Roman</vt:lpstr>
      <vt:lpstr>Wingdings</vt:lpstr>
      <vt:lpstr>Office Theme</vt:lpstr>
      <vt:lpstr>2022 Indio Subbasin Alternative Plan Update</vt:lpstr>
      <vt:lpstr>GoToMeeting – Quick How To</vt:lpstr>
      <vt:lpstr>GoToMeeting – How to Ask a Question</vt:lpstr>
      <vt:lpstr>GoToMeeting – How to See Everyone</vt:lpstr>
      <vt:lpstr>Meeting Objectives</vt:lpstr>
      <vt:lpstr>Agenda</vt:lpstr>
      <vt:lpstr>Plan Update Team</vt:lpstr>
      <vt:lpstr>Agenda</vt:lpstr>
      <vt:lpstr>Status of Alternative Plan Update</vt:lpstr>
      <vt:lpstr>Status of Alternative Plan Update</vt:lpstr>
      <vt:lpstr>Agenda</vt:lpstr>
      <vt:lpstr>Groundwater Conditions: Levels</vt:lpstr>
      <vt:lpstr>Change in Groundwater Levels 2009-2019</vt:lpstr>
      <vt:lpstr>Groundwater Level  Hydrographs</vt:lpstr>
      <vt:lpstr>Change in Groundwater Storage</vt:lpstr>
      <vt:lpstr>Land Subsidence</vt:lpstr>
      <vt:lpstr>Agenda</vt:lpstr>
      <vt:lpstr>Sustainable Management Criteria: Levels, Storage, Subsidence</vt:lpstr>
      <vt:lpstr>Sustainability Criteria – Terms</vt:lpstr>
      <vt:lpstr>Alternative Plan Goal vs Sustainability Goal</vt:lpstr>
      <vt:lpstr>PowerPoint Presentation</vt:lpstr>
      <vt:lpstr>Sustainability Criteria – Sustainability Indicators</vt:lpstr>
      <vt:lpstr>Defining Undesirable Result Statements</vt:lpstr>
      <vt:lpstr>Undesirable Results in Indio Subbasin</vt:lpstr>
      <vt:lpstr>Undesirable Results in Indio Subbasin: Groundwater Levels</vt:lpstr>
      <vt:lpstr>Setting Minimum Thresholds (MTs) for Levels</vt:lpstr>
      <vt:lpstr>MTs as Historical Lows Measured at Key Wells</vt:lpstr>
      <vt:lpstr>Key Well Network for Groundwater Levels</vt:lpstr>
      <vt:lpstr>Undesirable Results for Chronic Groundwater Level Decline</vt:lpstr>
      <vt:lpstr>Using Levels as a Proxy for Storage</vt:lpstr>
      <vt:lpstr>Using Levels as a  Proxy for Subsidence</vt:lpstr>
      <vt:lpstr>Agenda</vt:lpstr>
      <vt:lpstr>Groundwater Model Status</vt:lpstr>
      <vt:lpstr>Agenda</vt:lpstr>
      <vt:lpstr>Projects &amp; Management Actions (PMAs)</vt:lpstr>
      <vt:lpstr>Two Major Groupings of PMAs</vt:lpstr>
      <vt:lpstr>SGMA Implementation</vt:lpstr>
      <vt:lpstr>Projects &amp; Management Actions</vt:lpstr>
      <vt:lpstr>Potential PMAs by Category</vt:lpstr>
      <vt:lpstr>Objectives for Scenario Modeling</vt:lpstr>
      <vt:lpstr>Plan Scenarios – Uncertainties for Demands</vt:lpstr>
      <vt:lpstr>Plan Scenarios – Uncertainties for Supplies</vt:lpstr>
      <vt:lpstr>What Might Scenarios Look Like?</vt:lpstr>
      <vt:lpstr>What Might Scenarios Look Like?</vt:lpstr>
      <vt:lpstr>Next Steps</vt:lpstr>
      <vt:lpstr>Agenda</vt:lpstr>
      <vt:lpstr>Public Comment</vt:lpstr>
      <vt:lpstr>Agenda</vt:lpstr>
      <vt:lpstr>Get Involved – Visit our Website </vt:lpstr>
      <vt:lpstr>Get Involved – Visit our Website</vt:lpstr>
      <vt:lpstr>Get Involved – Next Workshop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Employee</dc:creator>
  <cp:lastModifiedBy>Rosalyn Prickett</cp:lastModifiedBy>
  <cp:revision>161</cp:revision>
  <dcterms:created xsi:type="dcterms:W3CDTF">2020-02-03T23:17:39Z</dcterms:created>
  <dcterms:modified xsi:type="dcterms:W3CDTF">2021-03-03T05:16:56Z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0x01010015D8E8FC7D68D8418BA2571963E40B16</vt:lpwstr>
  </property>
</Properties>
</file>