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7"/>
  </p:notesMasterIdLst>
  <p:sldIdLst>
    <p:sldId id="845" r:id="rId6"/>
    <p:sldId id="850" r:id="rId7"/>
    <p:sldId id="1268" r:id="rId8"/>
    <p:sldId id="857" r:id="rId9"/>
    <p:sldId id="858" r:id="rId10"/>
    <p:sldId id="1332" r:id="rId11"/>
    <p:sldId id="1334" r:id="rId12"/>
    <p:sldId id="1360" r:id="rId13"/>
    <p:sldId id="1335" r:id="rId14"/>
    <p:sldId id="1336" r:id="rId15"/>
    <p:sldId id="1359" r:id="rId16"/>
    <p:sldId id="1355" r:id="rId17"/>
    <p:sldId id="1337" r:id="rId18"/>
    <p:sldId id="1338" r:id="rId19"/>
    <p:sldId id="1354" r:id="rId20"/>
    <p:sldId id="1339" r:id="rId21"/>
    <p:sldId id="800" r:id="rId22"/>
    <p:sldId id="1340" r:id="rId23"/>
    <p:sldId id="1365" r:id="rId24"/>
    <p:sldId id="1364" r:id="rId25"/>
    <p:sldId id="1369" r:id="rId26"/>
    <p:sldId id="1346" r:id="rId27"/>
    <p:sldId id="1279" r:id="rId28"/>
    <p:sldId id="1343" r:id="rId29"/>
    <p:sldId id="1348" r:id="rId30"/>
    <p:sldId id="1349" r:id="rId31"/>
    <p:sldId id="1347" r:id="rId32"/>
    <p:sldId id="1350" r:id="rId33"/>
    <p:sldId id="1362" r:id="rId34"/>
    <p:sldId id="1361" r:id="rId35"/>
    <p:sldId id="1368" r:id="rId36"/>
    <p:sldId id="1352" r:id="rId37"/>
    <p:sldId id="1363" r:id="rId38"/>
    <p:sldId id="1353" r:id="rId39"/>
    <p:sldId id="1351" r:id="rId40"/>
    <p:sldId id="1157" r:id="rId41"/>
    <p:sldId id="1370" r:id="rId42"/>
    <p:sldId id="1306" r:id="rId43"/>
    <p:sldId id="930" r:id="rId44"/>
    <p:sldId id="1326" r:id="rId45"/>
    <p:sldId id="931" r:id="rId4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in Lin" initials="EL" lastIdx="2" clrIdx="0">
    <p:extLst>
      <p:ext uri="{19B8F6BF-5375-455C-9EA6-DF929625EA0E}">
        <p15:presenceInfo xmlns:p15="http://schemas.microsoft.com/office/powerpoint/2012/main" userId="S::ELin@toddgroundwater.com::e772c361-5053-41a1-a151-470eaaebdce0" providerId="AD"/>
      </p:ext>
    </p:extLst>
  </p:cmAuthor>
  <p:cmAuthor id="2" name="Zoe Rodriguez del Rey" initials="ZRdR" lastIdx="12" clrIdx="1">
    <p:extLst>
      <p:ext uri="{19B8F6BF-5375-455C-9EA6-DF929625EA0E}">
        <p15:presenceInfo xmlns:p15="http://schemas.microsoft.com/office/powerpoint/2012/main" userId="S-1-5-21-3416416679-759898943-3502968032-11250" providerId="AD"/>
      </p:ext>
    </p:extLst>
  </p:cmAuthor>
  <p:cmAuthor id="3" name="Guest User" initials="GU" lastIdx="7" clrIdx="2">
    <p:extLst>
      <p:ext uri="{19B8F6BF-5375-455C-9EA6-DF929625EA0E}">
        <p15:presenceInfo xmlns:p15="http://schemas.microsoft.com/office/powerpoint/2012/main" userId="S::urn:spo:anon#ed4771ce17b5d41c7f982dcc170f232676424769e160514c802a8c7a6b9b853c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B99"/>
    <a:srgbClr val="FFF0A9"/>
    <a:srgbClr val="2E2E2E"/>
    <a:srgbClr val="EEAE98"/>
    <a:srgbClr val="F0F0F0"/>
    <a:srgbClr val="FFFFFF"/>
    <a:srgbClr val="FFFF99"/>
    <a:srgbClr val="A6A6A6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CAA96F-59ED-2DE3-38DC-18271915ED90}" v="2" dt="2022-03-17T20:38:28.3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22" autoAdjust="0"/>
    <p:restoredTop sz="87521" autoAdjust="0"/>
  </p:normalViewPr>
  <p:slideViewPr>
    <p:cSldViewPr snapToGrid="0">
      <p:cViewPr varScale="1">
        <p:scale>
          <a:sx n="106" d="100"/>
          <a:sy n="106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524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7B6555-A9BB-45B9-A613-9CB5111E9855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D9BF83-2E65-4B99-B534-8E0A2277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4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69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06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7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84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17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6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08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78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2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SWP exchange water is recharged at the WWR-GRF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7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97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00233-CC84-DA2A-98AB-BCD36C6DA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32F7A-FE65-FB8A-8C59-419523D92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FF81E-C0BF-717D-0390-D999F499E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SWP exchange water is recharged at the WWR-GRF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9E997-380A-9859-B884-3C95793D2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88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percent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81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60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29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SWP exchange water is recharged at the WWR-GRF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67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SWP exchange water is recharged at the WWR-GRF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3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49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23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05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45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3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50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94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264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92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06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33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002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686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4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6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6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24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8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E23E0070-C888-43DF-AF65-213E2CF1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4D16D-D45B-47C7-9F8B-B5239E5D7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5892"/>
            <a:ext cx="9144000" cy="2638292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7D0B-746D-4FD8-A18A-FD3E2FA98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625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438C-6891-490D-93FA-BA6B84E7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31EC8-83A0-4CE4-BD23-DD09B0A3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33664-E9B1-4420-8D0E-9255FB89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3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9284-22DF-4818-85F1-3032F18A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16038-0F41-4021-949D-301C77C3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5E6D-3253-4F21-9EC4-D732985C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3EFC9-95A0-4830-97E4-F33486B9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E4DCE-6B9C-4CFF-B9F0-6B85037C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7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1A77DF-451E-42C4-8A3D-D3A66626F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DE5FB-AB4A-4EBA-9E4E-93132C5C5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5F24-F926-4611-A4D2-D8249D22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4474-856E-4258-BC22-504C2917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5F27D-C8FB-4422-8B04-C42F41AA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E23E0070-C888-43DF-AF65-213E2CF1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4D16D-D45B-47C7-9F8B-B5239E5D7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5892"/>
            <a:ext cx="9144000" cy="2638292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7D0B-746D-4FD8-A18A-FD3E2FA98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625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438C-6891-490D-93FA-BA6B84E7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31EC8-83A0-4CE4-BD23-DD09B0A3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33664-E9B1-4420-8D0E-9255FB89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32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F118-2226-4588-B9C9-FEF4B5767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A7A36-9D30-436B-8F81-37E1F9A9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FD7A-8A7C-409C-8E83-ACCE0812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EF09E-7D22-465F-AE31-F71566A3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4358-0168-42D4-BCB4-3F5626A4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3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B210CA7F-BC65-47A4-9C81-272E0C8F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D519C-3FFE-49DE-9EE7-16D4460E6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A4CE6-5803-4464-B1D1-5D993B48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60434"/>
            <a:ext cx="10515600" cy="280204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78598-6EF5-4289-B850-B0AAAC306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8EA15-CE00-4E40-A3FF-A5EBB2BD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2800-AD0D-4BD2-B2DC-05481784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9EF11-7583-43F1-B7EF-34E74B22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3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DB81-8120-46C7-90CF-648CE925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2FB6-F650-46E4-B683-7315AAB9F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0D691-9E14-4605-B549-E043637B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BD9CA-99FF-4F80-AA41-FAFC87FA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A7872-F53F-4922-BA3C-6322029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AFBE0-9E7C-4CD2-A739-B143EB75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85CC-EBED-4006-866E-9BA3991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122BA-956C-4DAC-9EFA-311729A0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A9C29-7DD8-4BB6-A822-4DD6AE00B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8EAEC9-DDE4-4920-88EA-CD8D0C936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DA31A-0217-4515-AEFE-1A3BEF707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0964F7-A286-451C-85C5-D5D16D5E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8567C-A63B-474B-8802-51F38C7D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5CE3B-16F4-44FA-A408-F4288093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82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1A4D-74DA-4928-8878-1462802C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45CBA-3AC5-4C14-BCA7-29291B91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D0A9E-CCA6-40D7-8B85-7C07A759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E2AD-5CC8-4998-98F1-1A19440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4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02447-EA1A-48FE-AC37-7D2A3CD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4EC7-A54F-4741-AB79-020FE885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B9AD-F4DD-447A-9668-24B94B54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60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1D3A-A7F2-4CBC-A85D-2543E0BF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4681-D9A2-49A3-8986-08375271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AE7E9-0BDB-4945-A6AE-105D6F480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31B3B-9898-4A08-9BFA-D6352459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E16B6-FAF0-46A1-818E-EC782B85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29DB5-EB53-40C5-9DE0-7F145CA5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F118-2226-4588-B9C9-FEF4B5767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A7A36-9D30-436B-8F81-37E1F9A9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FD7A-8A7C-409C-8E83-ACCE0812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EF09E-7D22-465F-AE31-F71566A3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4358-0168-42D4-BCB4-3F5626A4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3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9034-6C0E-4254-BB95-E83F95E3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57FF7-594E-4C3B-9820-35685D3D2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51E65-EE9E-4013-B295-F32C0289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4BF0A-3D13-4912-9B89-0D1A0531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1A237-3829-44C2-8F1D-1D2B7DB5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8BD3-4892-4402-9132-EBED3557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2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9284-22DF-4818-85F1-3032F18A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16038-0F41-4021-949D-301C77C3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5E6D-3253-4F21-9EC4-D732985C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3EFC9-95A0-4830-97E4-F33486B9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E4DCE-6B9C-4CFF-B9F0-6B85037C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72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1A77DF-451E-42C4-8A3D-D3A66626F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DE5FB-AB4A-4EBA-9E4E-93132C5C5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5F24-F926-4611-A4D2-D8249D22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4474-856E-4258-BC22-504C2917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5F27D-C8FB-4422-8B04-C42F41AA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B210CA7F-BC65-47A4-9C81-272E0C8F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D519C-3FFE-49DE-9EE7-16D4460E6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A4CE6-5803-4464-B1D1-5D993B48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60434"/>
            <a:ext cx="10515600" cy="280204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78598-6EF5-4289-B850-B0AAAC306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8EA15-CE00-4E40-A3FF-A5EBB2BD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2800-AD0D-4BD2-B2DC-05481784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9EF11-7583-43F1-B7EF-34E74B22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DB81-8120-46C7-90CF-648CE925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2FB6-F650-46E4-B683-7315AAB9F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0D691-9E14-4605-B549-E043637B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BD9CA-99FF-4F80-AA41-FAFC87FA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A7872-F53F-4922-BA3C-6322029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AFBE0-9E7C-4CD2-A739-B143EB75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85CC-EBED-4006-866E-9BA3991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122BA-956C-4DAC-9EFA-311729A0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A9C29-7DD8-4BB6-A822-4DD6AE00B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8EAEC9-DDE4-4920-88EA-CD8D0C936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DA31A-0217-4515-AEFE-1A3BEF707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0964F7-A286-451C-85C5-D5D16D5E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8567C-A63B-474B-8802-51F38C7D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5CE3B-16F4-44FA-A408-F4288093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8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1A4D-74DA-4928-8878-1462802C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45CBA-3AC5-4C14-BCA7-29291B91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D0A9E-CCA6-40D7-8B85-7C07A759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E2AD-5CC8-4998-98F1-1A19440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02447-EA1A-48FE-AC37-7D2A3CD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4EC7-A54F-4741-AB79-020FE885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B9AD-F4DD-447A-9668-24B94B54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6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1D3A-A7F2-4CBC-A85D-2543E0BF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4681-D9A2-49A3-8986-08375271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AE7E9-0BDB-4945-A6AE-105D6F480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31B3B-9898-4A08-9BFA-D6352459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E16B6-FAF0-46A1-818E-EC782B85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29DB5-EB53-40C5-9DE0-7F145CA5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9034-6C0E-4254-BB95-E83F95E3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57FF7-594E-4C3B-9820-35685D3D2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51E65-EE9E-4013-B295-F32C0289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4BF0A-3D13-4912-9B89-0D1A0531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1A237-3829-44C2-8F1D-1D2B7DB5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8BD3-4892-4402-9132-EBED3557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2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A61037-8EE3-4836-AEDC-CBF62B30860E}"/>
              </a:ext>
            </a:extLst>
          </p:cNvPr>
          <p:cNvSpPr/>
          <p:nvPr userDrawn="1"/>
        </p:nvSpPr>
        <p:spPr>
          <a:xfrm>
            <a:off x="0" y="0"/>
            <a:ext cx="12192000" cy="13416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B3C41-84F0-4A04-8916-EB6C33254158}"/>
              </a:ext>
            </a:extLst>
          </p:cNvPr>
          <p:cNvSpPr/>
          <p:nvPr userDrawn="1"/>
        </p:nvSpPr>
        <p:spPr>
          <a:xfrm>
            <a:off x="0" y="1324029"/>
            <a:ext cx="12192000" cy="850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07CFE-2607-4F21-ABD7-CF3F2FD0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28E4C-267E-404A-9037-85C21FB8F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2426"/>
            <a:ext cx="10515600" cy="460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EA634-E0CC-41F3-B8A3-E979A7B14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1EB984D4-44DB-4987-95EF-716F11773E22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F0C3-0F86-4609-991C-02CACFA4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809C4-E65D-4240-A23A-56A933E26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98A31EDE-4099-47FA-A19B-E212578DBB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3827C7-1477-427E-85B0-723DDE970F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" y="6474177"/>
            <a:ext cx="722962" cy="2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3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A61037-8EE3-4836-AEDC-CBF62B30860E}"/>
              </a:ext>
            </a:extLst>
          </p:cNvPr>
          <p:cNvSpPr/>
          <p:nvPr userDrawn="1"/>
        </p:nvSpPr>
        <p:spPr>
          <a:xfrm>
            <a:off x="0" y="0"/>
            <a:ext cx="12192000" cy="13416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B3C41-84F0-4A04-8916-EB6C33254158}"/>
              </a:ext>
            </a:extLst>
          </p:cNvPr>
          <p:cNvSpPr/>
          <p:nvPr userDrawn="1"/>
        </p:nvSpPr>
        <p:spPr>
          <a:xfrm>
            <a:off x="0" y="1324029"/>
            <a:ext cx="12192000" cy="850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07CFE-2607-4F21-ABD7-CF3F2FD0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28E4C-267E-404A-9037-85C21FB8F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2426"/>
            <a:ext cx="10515600" cy="460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EA634-E0CC-41F3-B8A3-E979A7B14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1EB984D4-44DB-4987-95EF-716F11773E22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F0C3-0F86-4609-991C-02CACFA4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809C4-E65D-4240-A23A-56A933E26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98A31EDE-4099-47FA-A19B-E212578DBB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3827C7-1477-427E-85B0-723DDE970F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" y="6474177"/>
            <a:ext cx="722962" cy="2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3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indiosubbasinsgma.org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osubbasinsgma.org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68EB-AC07-4DC5-AFCD-89CAA4624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722" y="1755548"/>
            <a:ext cx="10592553" cy="2638292"/>
          </a:xfrm>
          <a:effectLst>
            <a:outerShdw blurRad="50800" dist="50800" dir="5400000" algn="ctr" rotWithShape="0">
              <a:schemeClr val="bg1">
                <a:lumMod val="85000"/>
                <a:lumOff val="15000"/>
              </a:schemeClr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4000" dirty="0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Indio Subbasin Alternative </a:t>
            </a:r>
            <a:br>
              <a:rPr lang="en-US" sz="4000" dirty="0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4000" dirty="0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Plan Update </a:t>
            </a:r>
            <a:br>
              <a:rPr lang="en-US" sz="4000" dirty="0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en-US" sz="4000" dirty="0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Annual Report for Water Year 2024-2025</a:t>
            </a:r>
            <a:endParaRPr lang="en-US" sz="4000" dirty="0"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ea typeface="segoe ui black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199A9-6D84-4036-ABC4-6F43947F326B}"/>
              </a:ext>
            </a:extLst>
          </p:cNvPr>
          <p:cNvSpPr/>
          <p:nvPr/>
        </p:nvSpPr>
        <p:spPr>
          <a:xfrm>
            <a:off x="0" y="4669277"/>
            <a:ext cx="12191999" cy="2188723"/>
          </a:xfrm>
          <a:prstGeom prst="rect">
            <a:avLst/>
          </a:prstGeom>
          <a:gradFill flip="none" rotWithShape="1">
            <a:gsLst>
              <a:gs pos="35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3CADDC-721E-49A1-8602-E547396F6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97" y="6143451"/>
            <a:ext cx="719782" cy="576399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D04355F-B722-47BB-A680-3896D0B08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t="13156" r="7523" b="18241"/>
          <a:stretch/>
        </p:blipFill>
        <p:spPr>
          <a:xfrm>
            <a:off x="3622944" y="6136185"/>
            <a:ext cx="1780161" cy="5488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BED3387-9452-46BA-A317-F6AD0D82F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9540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b="1" dirty="0"/>
              <a:t>Public Workshop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b="1" dirty="0"/>
              <a:t>March 11, 2026</a:t>
            </a:r>
            <a:endParaRPr lang="en-US" b="1" dirty="0">
              <a:cs typeface="segoe ui"/>
            </a:endParaRPr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94E9B440-200A-4637-C7BC-C014208A8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726" y="6126513"/>
            <a:ext cx="1206498" cy="618126"/>
          </a:xfrm>
          <a:prstGeom prst="rect">
            <a:avLst/>
          </a:prstGeom>
        </p:spPr>
      </p:pic>
      <p:pic>
        <p:nvPicPr>
          <p:cNvPr id="6" name="Picture 5" descr="A blue and white sign with text&#10;&#10;AI-generated content may be incorrect.">
            <a:extLst>
              <a:ext uri="{FF2B5EF4-FFF2-40B4-BE49-F238E27FC236}">
                <a16:creationId xmlns:a16="http://schemas.microsoft.com/office/drawing/2014/main" id="{D19D2559-8B0C-9013-3D57-145B45C5B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38" y="6139828"/>
            <a:ext cx="1619089" cy="60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18255"/>
            <a:ext cx="5212080" cy="1325563"/>
          </a:xfrm>
        </p:spPr>
        <p:txBody>
          <a:bodyPr/>
          <a:lstStyle/>
          <a:p>
            <a:r>
              <a:rPr lang="en-US" b="1" dirty="0"/>
              <a:t>Groundwater</a:t>
            </a:r>
            <a:br>
              <a:rPr lang="en-US" b="1" dirty="0"/>
            </a:br>
            <a:r>
              <a:rPr lang="en-US" b="1" dirty="0"/>
              <a:t>Elevation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269-B9C1-428E-A117-F2C8D27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1852"/>
            <a:ext cx="7258929" cy="4871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Groundwater elevations from 355 wells were used to develop contour maps and change in storage maps</a:t>
            </a:r>
          </a:p>
          <a:p>
            <a:r>
              <a:rPr lang="en-US" dirty="0"/>
              <a:t>2022 Plan Update identified 57 Key Wells to track groundwater sustainability</a:t>
            </a:r>
          </a:p>
          <a:p>
            <a:pPr lvl="1"/>
            <a:r>
              <a:rPr lang="en-US" dirty="0"/>
              <a:t>Each well has a minimum threshold (MT—set at recent observed lowest elevation)</a:t>
            </a:r>
          </a:p>
          <a:p>
            <a:pPr lvl="1"/>
            <a:r>
              <a:rPr lang="en-US" dirty="0"/>
              <a:t>Current groundwater elevations were compared to the MTs </a:t>
            </a:r>
          </a:p>
          <a:p>
            <a:pPr lvl="2"/>
            <a:r>
              <a:rPr lang="en-US" dirty="0"/>
              <a:t>Levels in all wells were above the MT</a:t>
            </a:r>
          </a:p>
          <a:p>
            <a:pPr lvl="2"/>
            <a:r>
              <a:rPr lang="en-US" dirty="0"/>
              <a:t>Hydrographs of each of these wells are included in the report as an Appendix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3AC713D-7BB1-44DF-A62D-6C55A462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10</a:t>
            </a:fld>
            <a:endParaRPr lang="en-US" sz="2000" b="1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7E26CBD6-D414-8A08-2D70-833E975D1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8154" l="2487" r="95448">
                        <a14:foregroundMark x1="72783" y1="98256" x2="72783" y2="98256"/>
                        <a14:foregroundMark x1="95495" y1="69744" x2="95495" y2="69744"/>
                        <a14:foregroundMark x1="55092" y1="63487" x2="55092" y2="63487"/>
                        <a14:foregroundMark x1="55092" y1="67949" x2="55092" y2="67949"/>
                        <a14:foregroundMark x1="54951" y1="66051" x2="54951" y2="66051"/>
                        <a14:foregroundMark x1="55232" y1="70667" x2="55232" y2="70667"/>
                        <a14:foregroundMark x1="51994" y1="70154" x2="51994" y2="70154"/>
                        <a14:foregroundMark x1="54247" y1="70513" x2="54247" y2="70513"/>
                        <a14:foregroundMark x1="58095" y1="69590" x2="58095" y2="69590"/>
                        <a14:foregroundMark x1="56499" y1="69385" x2="56499" y2="69385"/>
                        <a14:foregroundMark x1="57062" y1="70308" x2="57062" y2="70308"/>
                        <a14:foregroundMark x1="2487" y1="1692" x2="2487" y2="1692"/>
                        <a14:backgroundMark x1="57203" y1="62462" x2="57203" y2="62462"/>
                        <a14:backgroundMark x1="56640" y1="63846" x2="56640" y2="63846"/>
                        <a14:backgroundMark x1="57438" y1="70205" x2="57438" y2="70205"/>
                        <a14:backgroundMark x1="58893" y1="70256" x2="58893" y2="70256"/>
                        <a14:backgroundMark x1="60488" y1="63641" x2="60488" y2="63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24" y="105507"/>
            <a:ext cx="6918061" cy="63304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837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5E413-9133-42A9-9EB5-1F318253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11</a:t>
            </a:fld>
            <a:endParaRPr lang="en-US" sz="2000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42DEDD7-9D3B-0366-D305-F9BA2A241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8349" r="4593" b="5641"/>
          <a:stretch>
            <a:fillRect/>
          </a:stretch>
        </p:blipFill>
        <p:spPr>
          <a:xfrm>
            <a:off x="1961002" y="232764"/>
            <a:ext cx="8736376" cy="6392471"/>
          </a:xfrm>
          <a:prstGeom prst="roundRect">
            <a:avLst>
              <a:gd name="adj" fmla="val 2692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86518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458064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Annual Report Status</a:t>
            </a:r>
          </a:p>
          <a:p>
            <a:r>
              <a:rPr lang="en-US" dirty="0"/>
              <a:t>Groundwater Elevation Data</a:t>
            </a:r>
          </a:p>
          <a:p>
            <a:r>
              <a:rPr lang="en-US" b="1" dirty="0">
                <a:solidFill>
                  <a:srgbClr val="FFF0A9"/>
                </a:solidFill>
              </a:rPr>
              <a:t>Groundwater Extractions</a:t>
            </a:r>
          </a:p>
          <a:p>
            <a:r>
              <a:rPr lang="en-US" dirty="0"/>
              <a:t>Surface Water</a:t>
            </a:r>
          </a:p>
          <a:p>
            <a:r>
              <a:rPr lang="en-US" dirty="0"/>
              <a:t>Total Water Use</a:t>
            </a:r>
          </a:p>
          <a:p>
            <a:r>
              <a:rPr lang="en-US" dirty="0"/>
              <a:t>Change in Groundwater Storage</a:t>
            </a:r>
          </a:p>
          <a:p>
            <a:r>
              <a:rPr lang="en-US" dirty="0"/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75604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8C901D-757D-1DA5-75B8-A2942CF61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7902" r="4483" b="5014"/>
          <a:stretch>
            <a:fillRect/>
          </a:stretch>
        </p:blipFill>
        <p:spPr>
          <a:xfrm>
            <a:off x="5222630" y="2095500"/>
            <a:ext cx="6455019" cy="476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</a:t>
            </a:r>
            <a:br>
              <a:rPr lang="en-US" dirty="0"/>
            </a:br>
            <a:r>
              <a:rPr lang="en-US" dirty="0"/>
              <a:t>Extractions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269-B9C1-428E-A117-F2C8D27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52" y="1917083"/>
            <a:ext cx="4318782" cy="4604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Groundwater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extractions are metered for most uses except</a:t>
            </a:r>
          </a:p>
          <a:p>
            <a:pPr lvl="1"/>
            <a:r>
              <a:rPr lang="en-US" dirty="0"/>
              <a:t>Minimal pumpers </a:t>
            </a:r>
          </a:p>
          <a:p>
            <a:pPr lvl="1"/>
            <a:r>
              <a:rPr lang="en-US" dirty="0"/>
              <a:t>Tribal trust lands</a:t>
            </a:r>
          </a:p>
          <a:p>
            <a:r>
              <a:rPr lang="en-US" dirty="0"/>
              <a:t>272,629 AF</a:t>
            </a:r>
          </a:p>
          <a:p>
            <a:r>
              <a:rPr lang="en-US" dirty="0"/>
              <a:t>Groundwater pumping increased 2 percent from last water year</a:t>
            </a:r>
            <a:endParaRPr lang="en-US" dirty="0">
              <a:cs typeface="segoe ui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FF118B-2FE1-C48A-3D2D-15802FDF9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677035"/>
              </p:ext>
            </p:extLst>
          </p:nvPr>
        </p:nvGraphicFramePr>
        <p:xfrm>
          <a:off x="6839414" y="157962"/>
          <a:ext cx="5155634" cy="2205091"/>
        </p:xfrm>
        <a:graphic>
          <a:graphicData uri="http://schemas.openxmlformats.org/drawingml/2006/table">
            <a:tbl>
              <a:tblPr/>
              <a:tblGrid>
                <a:gridCol w="1481504">
                  <a:extLst>
                    <a:ext uri="{9D8B030D-6E8A-4147-A177-3AD203B41FA5}">
                      <a16:colId xmlns:a16="http://schemas.microsoft.com/office/drawing/2014/main" val="602664970"/>
                    </a:ext>
                  </a:extLst>
                </a:gridCol>
                <a:gridCol w="1224710">
                  <a:extLst>
                    <a:ext uri="{9D8B030D-6E8A-4147-A177-3AD203B41FA5}">
                      <a16:colId xmlns:a16="http://schemas.microsoft.com/office/drawing/2014/main" val="3230899880"/>
                    </a:ext>
                  </a:extLst>
                </a:gridCol>
                <a:gridCol w="1224710">
                  <a:extLst>
                    <a:ext uri="{9D8B030D-6E8A-4147-A177-3AD203B41FA5}">
                      <a16:colId xmlns:a16="http://schemas.microsoft.com/office/drawing/2014/main" val="1830663915"/>
                    </a:ext>
                  </a:extLst>
                </a:gridCol>
                <a:gridCol w="1224710">
                  <a:extLst>
                    <a:ext uri="{9D8B030D-6E8A-4147-A177-3AD203B41FA5}">
                      <a16:colId xmlns:a16="http://schemas.microsoft.com/office/drawing/2014/main" val="1929298340"/>
                    </a:ext>
                  </a:extLst>
                </a:gridCol>
              </a:tblGrid>
              <a:tr h="4589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Use</a:t>
                      </a:r>
                      <a:b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Groundwater</a:t>
                      </a:r>
                      <a:b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Extractions   (AF)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of Measurement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 of Measurement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80885"/>
                  </a:ext>
                </a:extLst>
              </a:tr>
              <a:tr h="2235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Agriculture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19682"/>
                  </a:ext>
                </a:extLst>
              </a:tr>
              <a:tr h="2235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Industrial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79369"/>
                  </a:ext>
                </a:extLst>
              </a:tr>
              <a:tr h="223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 estimated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674654"/>
                  </a:ext>
                </a:extLst>
              </a:tr>
              <a:tr h="2235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237,468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562792"/>
                  </a:ext>
                </a:extLst>
              </a:tr>
              <a:tr h="2235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 estimated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269"/>
                  </a:ext>
                </a:extLst>
              </a:tr>
              <a:tr h="2235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Undetermined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estimated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542692"/>
                  </a:ext>
                </a:extLst>
              </a:tr>
              <a:tr h="223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Production</a:t>
                      </a:r>
                    </a:p>
                  </a:txBody>
                  <a:tcPr marL="0" marR="857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272,629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011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19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506538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Annual Report Status</a:t>
            </a:r>
          </a:p>
          <a:p>
            <a:r>
              <a:rPr lang="en-US" dirty="0"/>
              <a:t>Groundwater Elevation Data</a:t>
            </a:r>
          </a:p>
          <a:p>
            <a:r>
              <a:rPr lang="en-US" dirty="0"/>
              <a:t>Groundwater Extractions</a:t>
            </a:r>
          </a:p>
          <a:p>
            <a:r>
              <a:rPr lang="en-US" b="1" dirty="0">
                <a:solidFill>
                  <a:srgbClr val="FFF0A9"/>
                </a:solidFill>
              </a:rPr>
              <a:t>Surface Water</a:t>
            </a:r>
          </a:p>
          <a:p>
            <a:r>
              <a:rPr lang="en-US" dirty="0"/>
              <a:t>Total Water Use</a:t>
            </a:r>
          </a:p>
          <a:p>
            <a:r>
              <a:rPr lang="en-US" dirty="0"/>
              <a:t>Change in Groundwater Storage</a:t>
            </a:r>
          </a:p>
          <a:p>
            <a:r>
              <a:rPr lang="en-US" dirty="0"/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1995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0BDC-EED2-45A5-A96E-789C99BC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839994" cy="1325563"/>
          </a:xfrm>
        </p:spPr>
        <p:txBody>
          <a:bodyPr/>
          <a:lstStyle/>
          <a:p>
            <a:r>
              <a:rPr lang="en-US"/>
              <a:t>Multiple Water Sources</a:t>
            </a:r>
            <a:endParaRPr lang="en-US">
              <a:ea typeface="segoe ui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02DDE-B263-4331-90A8-3D9A96F7F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99" y="1637078"/>
            <a:ext cx="6354233" cy="5149049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CD48C3-A6F5-4FC8-BCAC-850B0A05061C}"/>
              </a:ext>
            </a:extLst>
          </p:cNvPr>
          <p:cNvSpPr txBox="1">
            <a:spLocks/>
          </p:cNvSpPr>
          <p:nvPr/>
        </p:nvSpPr>
        <p:spPr>
          <a:xfrm>
            <a:off x="741205" y="1789040"/>
            <a:ext cx="7368924" cy="4599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Capture and recharge of Whitewater River stormflows began in 1918</a:t>
            </a:r>
          </a:p>
          <a:p>
            <a:r>
              <a:rPr lang="en-US"/>
              <a:t>Coachella Canal completed in 1949 </a:t>
            </a:r>
          </a:p>
          <a:p>
            <a:r>
              <a:rPr lang="en-US"/>
              <a:t>CVWD and DWA contract for State Water Project (SWP) water in 1963</a:t>
            </a:r>
          </a:p>
          <a:p>
            <a:pPr lvl="1"/>
            <a:r>
              <a:rPr lang="en-US"/>
              <a:t>Recharge at Whitewater River Groundwater Replenishment Facility (GRF) begins in 1973</a:t>
            </a:r>
          </a:p>
          <a:p>
            <a:r>
              <a:rPr lang="en-US"/>
              <a:t>Water recycling began in 1965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8C198D-7BDC-4CA5-A7D3-9B93AA59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727" y="1567128"/>
            <a:ext cx="3672172" cy="24256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F6F09-CB1E-4289-A99A-04B5AABE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C3EE7-C138-4554-A5B2-B5E41E8DAB67}"/>
              </a:ext>
            </a:extLst>
          </p:cNvPr>
          <p:cNvSpPr txBox="1"/>
          <p:nvPr/>
        </p:nvSpPr>
        <p:spPr>
          <a:xfrm>
            <a:off x="8354726" y="3651192"/>
            <a:ext cx="3672171" cy="338554"/>
          </a:xfrm>
          <a:prstGeom prst="rect">
            <a:avLst/>
          </a:prstGeom>
          <a:solidFill>
            <a:srgbClr val="F0F0F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Coachella Canal construction</a:t>
            </a:r>
          </a:p>
        </p:txBody>
      </p:sp>
      <p:pic>
        <p:nvPicPr>
          <p:cNvPr id="6" name="Picture 5" descr="Whitewater River Groundwater Replenishment Facility">
            <a:extLst>
              <a:ext uri="{FF2B5EF4-FFF2-40B4-BE49-F238E27FC236}">
                <a16:creationId xmlns:a16="http://schemas.microsoft.com/office/drawing/2014/main" id="{69BD0E31-E3D9-4D3B-BCD3-840DB79F4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/>
          <a:stretch/>
        </p:blipFill>
        <p:spPr>
          <a:xfrm>
            <a:off x="8354728" y="4038967"/>
            <a:ext cx="3672172" cy="26825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287AD-D19B-4828-9D8B-24DE971EFF56}"/>
              </a:ext>
            </a:extLst>
          </p:cNvPr>
          <p:cNvSpPr txBox="1"/>
          <p:nvPr/>
        </p:nvSpPr>
        <p:spPr>
          <a:xfrm>
            <a:off x="8354727" y="6369635"/>
            <a:ext cx="3672170" cy="338554"/>
          </a:xfrm>
          <a:prstGeom prst="rect">
            <a:avLst/>
          </a:prstGeom>
          <a:solidFill>
            <a:srgbClr val="F0F0F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Whitewater River GRF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39D3D76-A888-4602-BBEC-B2D04CE7C92B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367146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Surface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269-B9C1-428E-A117-F2C8D27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2426"/>
            <a:ext cx="4746108" cy="4604537"/>
          </a:xfrm>
        </p:spPr>
        <p:txBody>
          <a:bodyPr/>
          <a:lstStyle/>
          <a:p>
            <a:r>
              <a:rPr lang="en-US" dirty="0"/>
              <a:t>DWA stream diversions </a:t>
            </a:r>
          </a:p>
          <a:p>
            <a:pPr lvl="1"/>
            <a:r>
              <a:rPr lang="en-US" dirty="0"/>
              <a:t>Snow, Falls, and Chino Creeks</a:t>
            </a:r>
          </a:p>
          <a:p>
            <a:r>
              <a:rPr lang="en-US" dirty="0"/>
              <a:t>465 AF surface water use in DWA’s service area </a:t>
            </a:r>
          </a:p>
          <a:p>
            <a:pPr lvl="1"/>
            <a:r>
              <a:rPr lang="en-US" dirty="0"/>
              <a:t>49% agriculture</a:t>
            </a:r>
          </a:p>
          <a:p>
            <a:pPr lvl="1"/>
            <a:r>
              <a:rPr lang="en-US" dirty="0"/>
              <a:t>51% urban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C43B8B-DA7D-4E51-B814-74460563FBF8}"/>
              </a:ext>
            </a:extLst>
          </p:cNvPr>
          <p:cNvSpPr txBox="1">
            <a:spLocks/>
          </p:cNvSpPr>
          <p:nvPr/>
        </p:nvSpPr>
        <p:spPr>
          <a:xfrm>
            <a:off x="5584309" y="4276082"/>
            <a:ext cx="6177936" cy="457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 2024-2025 Direct Use of Local Surface Water in the Indio Subbasin</a:t>
            </a:r>
            <a:endParaRPr lang="en-US" sz="32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703DE4-CE42-48F2-8E90-CE36A39E1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4774" y="1775695"/>
            <a:ext cx="3483617" cy="23224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3E20EA-0DBB-479F-8680-02521E5D88B4}"/>
              </a:ext>
            </a:extLst>
          </p:cNvPr>
          <p:cNvSpPr/>
          <p:nvPr/>
        </p:nvSpPr>
        <p:spPr>
          <a:xfrm>
            <a:off x="6994774" y="3802628"/>
            <a:ext cx="3483616" cy="295479"/>
          </a:xfrm>
          <a:prstGeom prst="rect">
            <a:avLst/>
          </a:prstGeom>
          <a:solidFill>
            <a:srgbClr val="F0F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Snow Creek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FE63943-FC1A-485C-9A7B-1F8C1EA3D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18</a:t>
            </a:fld>
            <a:endParaRPr lang="en-US" sz="20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BA7576-1519-41E3-063C-4B714D332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081605"/>
              </p:ext>
            </p:extLst>
          </p:nvPr>
        </p:nvGraphicFramePr>
        <p:xfrm>
          <a:off x="6247200" y="4504962"/>
          <a:ext cx="4852153" cy="2166773"/>
        </p:xfrm>
        <a:graphic>
          <a:graphicData uri="http://schemas.openxmlformats.org/drawingml/2006/table">
            <a:tbl>
              <a:tblPr/>
              <a:tblGrid>
                <a:gridCol w="1426069">
                  <a:extLst>
                    <a:ext uri="{9D8B030D-6E8A-4147-A177-3AD203B41FA5}">
                      <a16:colId xmlns:a16="http://schemas.microsoft.com/office/drawing/2014/main" val="3267923008"/>
                    </a:ext>
                  </a:extLst>
                </a:gridCol>
                <a:gridCol w="1126769">
                  <a:extLst>
                    <a:ext uri="{9D8B030D-6E8A-4147-A177-3AD203B41FA5}">
                      <a16:colId xmlns:a16="http://schemas.microsoft.com/office/drawing/2014/main" val="634677210"/>
                    </a:ext>
                  </a:extLst>
                </a:gridCol>
                <a:gridCol w="1253532">
                  <a:extLst>
                    <a:ext uri="{9D8B030D-6E8A-4147-A177-3AD203B41FA5}">
                      <a16:colId xmlns:a16="http://schemas.microsoft.com/office/drawing/2014/main" val="1923124939"/>
                    </a:ext>
                  </a:extLst>
                </a:gridCol>
                <a:gridCol w="1045783">
                  <a:extLst>
                    <a:ext uri="{9D8B030D-6E8A-4147-A177-3AD203B41FA5}">
                      <a16:colId xmlns:a16="http://schemas.microsoft.com/office/drawing/2014/main" val="939455656"/>
                    </a:ext>
                  </a:extLst>
                </a:gridCol>
              </a:tblGrid>
              <a:tr h="720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Use Sector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Water Use</a:t>
                      </a:r>
                      <a:b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(AF)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of Measurement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 of Measurement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056894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Agriculture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39858"/>
                  </a:ext>
                </a:extLst>
              </a:tr>
              <a:tr h="2728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applicable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320239"/>
                  </a:ext>
                </a:extLst>
              </a:tr>
              <a:tr h="313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508355"/>
                  </a:ext>
                </a:extLst>
              </a:tr>
              <a:tr h="545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Surface Water Use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336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738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DC557C98-47A1-4398-87E2-8CC011BDE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4631" y="1572426"/>
            <a:ext cx="3265849" cy="21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Imported Water – Direct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269-B9C1-428E-A117-F2C8D27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4724399" cy="4604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CVWD receives Colorado River water from Coachella Canal</a:t>
            </a:r>
          </a:p>
          <a:p>
            <a:r>
              <a:rPr lang="en-US" dirty="0"/>
              <a:t>279,852 AF imported water for direct use in Plan Area</a:t>
            </a:r>
            <a:endParaRPr lang="en-US" dirty="0">
              <a:cs typeface="segoe ui"/>
            </a:endParaRPr>
          </a:p>
          <a:p>
            <a:pPr lvl="1"/>
            <a:r>
              <a:rPr lang="en-US" dirty="0"/>
              <a:t>85% agriculture</a:t>
            </a:r>
            <a:endParaRPr lang="en-US" dirty="0">
              <a:cs typeface="segoe ui"/>
            </a:endParaRPr>
          </a:p>
          <a:p>
            <a:pPr lvl="1"/>
            <a:r>
              <a:rPr lang="en-US" dirty="0"/>
              <a:t>15% urban</a:t>
            </a:r>
          </a:p>
          <a:p>
            <a:r>
              <a:rPr lang="en-US" dirty="0">
                <a:cs typeface="segoe ui"/>
              </a:rPr>
              <a:t>2 percent increase       from last year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E20EA-0DBB-479F-8680-02521E5D88B4}"/>
              </a:ext>
            </a:extLst>
          </p:cNvPr>
          <p:cNvSpPr/>
          <p:nvPr/>
        </p:nvSpPr>
        <p:spPr>
          <a:xfrm>
            <a:off x="6924632" y="3465955"/>
            <a:ext cx="3265848" cy="28832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Coachella Canal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7620DE-F828-46F5-9573-5BEA17A6F415}"/>
              </a:ext>
            </a:extLst>
          </p:cNvPr>
          <p:cNvSpPr txBox="1">
            <a:spLocks/>
          </p:cNvSpPr>
          <p:nvPr/>
        </p:nvSpPr>
        <p:spPr>
          <a:xfrm>
            <a:off x="5122243" y="3771512"/>
            <a:ext cx="6843291" cy="45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 2024-2025 Imported Water for Direct Use in Plan Area</a:t>
            </a:r>
            <a:endParaRPr lang="en-US" b="1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269C8FF-3A14-4F45-BDFA-7F813A332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19</a:t>
            </a:fld>
            <a:endParaRPr lang="en-US" sz="20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1FFA11-1FCD-22CB-3FE9-C2DA97BC7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124066"/>
              </p:ext>
            </p:extLst>
          </p:nvPr>
        </p:nvGraphicFramePr>
        <p:xfrm>
          <a:off x="4432852" y="4265570"/>
          <a:ext cx="7685082" cy="2069225"/>
        </p:xfrm>
        <a:graphic>
          <a:graphicData uri="http://schemas.openxmlformats.org/drawingml/2006/table">
            <a:tbl>
              <a:tblPr/>
              <a:tblGrid>
                <a:gridCol w="1868557">
                  <a:extLst>
                    <a:ext uri="{9D8B030D-6E8A-4147-A177-3AD203B41FA5}">
                      <a16:colId xmlns:a16="http://schemas.microsoft.com/office/drawing/2014/main" val="3222600070"/>
                    </a:ext>
                  </a:extLst>
                </a:gridCol>
                <a:gridCol w="1789043">
                  <a:extLst>
                    <a:ext uri="{9D8B030D-6E8A-4147-A177-3AD203B41FA5}">
                      <a16:colId xmlns:a16="http://schemas.microsoft.com/office/drawing/2014/main" val="3096453759"/>
                    </a:ext>
                  </a:extLst>
                </a:gridCol>
                <a:gridCol w="1172818">
                  <a:extLst>
                    <a:ext uri="{9D8B030D-6E8A-4147-A177-3AD203B41FA5}">
                      <a16:colId xmlns:a16="http://schemas.microsoft.com/office/drawing/2014/main" val="123207327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41636704"/>
                    </a:ext>
                  </a:extLst>
                </a:gridCol>
                <a:gridCol w="1254464">
                  <a:extLst>
                    <a:ext uri="{9D8B030D-6E8A-4147-A177-3AD203B41FA5}">
                      <a16:colId xmlns:a16="http://schemas.microsoft.com/office/drawing/2014/main" val="100025615"/>
                    </a:ext>
                  </a:extLst>
                </a:gridCol>
              </a:tblGrid>
              <a:tr h="7093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Use Sector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Source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Imported 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Use 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(AF)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of Measurement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 of Measurement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23940"/>
                  </a:ext>
                </a:extLst>
              </a:tr>
              <a:tr h="2660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Agriculture</a:t>
                      </a:r>
                      <a:r>
                        <a:rPr lang="en-US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Coachella Canal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246,855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232668"/>
                  </a:ext>
                </a:extLst>
              </a:tr>
              <a:tr h="2660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  <a:r>
                        <a:rPr lang="en-US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Coachella Canal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32,997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700645"/>
                  </a:ext>
                </a:extLst>
              </a:tr>
              <a:tr h="2660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Industrial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Coachella Canal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763830"/>
                  </a:ext>
                </a:extLst>
              </a:tr>
              <a:tr h="2660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Environmental</a:t>
                      </a:r>
                      <a:r>
                        <a:rPr lang="en-US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Coachella Canal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applicable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47905"/>
                  </a:ext>
                </a:extLst>
              </a:tr>
              <a:tr h="266017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Imported Water for Direct Use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279,852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016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06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 – Quick How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E7821-B7DE-411C-8F38-49738C6A6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8092440" cy="4604537"/>
          </a:xfrm>
        </p:spPr>
        <p:txBody>
          <a:bodyPr/>
          <a:lstStyle/>
          <a:p>
            <a:r>
              <a:rPr lang="en-US"/>
              <a:t>Your screen should look like this: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9159240" y="2037164"/>
            <a:ext cx="2717800" cy="4533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Turn on/off your Mic (mute) and Camera (video) using the controls along the bottom</a:t>
            </a:r>
          </a:p>
          <a:p>
            <a:r>
              <a:rPr lang="en-US" sz="2100" dirty="0"/>
              <a:t>You may need to wiggle your mouse to make the controls appear</a:t>
            </a:r>
          </a:p>
          <a:p>
            <a:r>
              <a:rPr lang="en-US" sz="2100" dirty="0"/>
              <a:t>For Callers: use *6 to unmute on the phone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67B566A-16C7-44BD-9DFD-0C09BEF1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</a:t>
            </a:fld>
            <a:endParaRPr lang="en-US" sz="2000" b="1"/>
          </a:p>
        </p:txBody>
      </p:sp>
      <p:pic>
        <p:nvPicPr>
          <p:cNvPr id="13" name="Picture 12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EBB6252-52AF-89C6-0C11-ACFCB8647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b="4966"/>
          <a:stretch/>
        </p:blipFill>
        <p:spPr>
          <a:xfrm>
            <a:off x="467360" y="1572426"/>
            <a:ext cx="8463280" cy="45338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F5C8023-BA2C-4445-AB73-0A595766C37F}"/>
              </a:ext>
            </a:extLst>
          </p:cNvPr>
          <p:cNvSpPr/>
          <p:nvPr/>
        </p:nvSpPr>
        <p:spPr>
          <a:xfrm>
            <a:off x="3606800" y="5191760"/>
            <a:ext cx="782320" cy="562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54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703DE4-CE42-48F2-8E90-CE36A39E1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629" y="1531003"/>
            <a:ext cx="3483615" cy="23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Imported Water – Groundwater Replenishment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269-B9C1-428E-A117-F2C8D27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391" y="1572426"/>
            <a:ext cx="5123412" cy="51891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ea typeface="+mn-lt"/>
                <a:cs typeface="+mn-lt"/>
              </a:rPr>
              <a:t>Two sources of water used for replenishment:</a:t>
            </a:r>
            <a:endParaRPr lang="en-US" dirty="0"/>
          </a:p>
          <a:p>
            <a:pPr lvl="1"/>
            <a:r>
              <a:rPr lang="en-US" sz="2100" dirty="0">
                <a:ea typeface="+mn-lt"/>
                <a:cs typeface="+mn-lt"/>
              </a:rPr>
              <a:t>DWA and CVWD receive State Water Project exchange water from Colorado River Aqueduct (CRA) </a:t>
            </a:r>
          </a:p>
          <a:p>
            <a:pPr lvl="1"/>
            <a:r>
              <a:rPr lang="en-US" sz="2100" dirty="0">
                <a:ea typeface="+mn-lt"/>
                <a:cs typeface="+mn-lt"/>
              </a:rPr>
              <a:t>CVWD receives Colorado River water from Coachella Canal</a:t>
            </a:r>
            <a:endParaRPr lang="en-US" sz="2100" dirty="0">
              <a:cs typeface="segoe ui"/>
            </a:endParaRPr>
          </a:p>
          <a:p>
            <a:r>
              <a:rPr lang="en-US" sz="2600" dirty="0">
                <a:ea typeface="+mn-lt"/>
                <a:cs typeface="+mn-lt"/>
              </a:rPr>
              <a:t>265,471 AF imported water for replenishment </a:t>
            </a:r>
          </a:p>
          <a:p>
            <a:pPr lvl="1"/>
            <a:r>
              <a:rPr lang="en-US" dirty="0">
                <a:ea typeface="+mn-lt"/>
                <a:cs typeface="+mn-lt"/>
              </a:rPr>
              <a:t>10 percent less than WY2024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C43B8B-DA7D-4E51-B814-74460563FBF8}"/>
              </a:ext>
            </a:extLst>
          </p:cNvPr>
          <p:cNvSpPr txBox="1">
            <a:spLocks/>
          </p:cNvSpPr>
          <p:nvPr/>
        </p:nvSpPr>
        <p:spPr>
          <a:xfrm>
            <a:off x="5568927" y="4161098"/>
            <a:ext cx="6843291" cy="45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 2024-2025 Imported Water for Replenishment in Plan Area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E20EA-0DBB-479F-8680-02521E5D88B4}"/>
              </a:ext>
            </a:extLst>
          </p:cNvPr>
          <p:cNvSpPr/>
          <p:nvPr/>
        </p:nvSpPr>
        <p:spPr>
          <a:xfrm>
            <a:off x="6935628" y="3610467"/>
            <a:ext cx="3483616" cy="315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WWR-GRF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2114E14-3264-4919-8930-A3F79780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20</a:t>
            </a:fld>
            <a:endParaRPr lang="en-US" sz="2000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69BCCAF-EB11-E47A-2187-BE5CB2BDC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981086"/>
              </p:ext>
            </p:extLst>
          </p:nvPr>
        </p:nvGraphicFramePr>
        <p:xfrm>
          <a:off x="5759427" y="4577019"/>
          <a:ext cx="6366127" cy="2225040"/>
        </p:xfrm>
        <a:graphic>
          <a:graphicData uri="http://schemas.openxmlformats.org/drawingml/2006/table">
            <a:tbl>
              <a:tblPr/>
              <a:tblGrid>
                <a:gridCol w="2077199">
                  <a:extLst>
                    <a:ext uri="{9D8B030D-6E8A-4147-A177-3AD203B41FA5}">
                      <a16:colId xmlns:a16="http://schemas.microsoft.com/office/drawing/2014/main" val="3888185265"/>
                    </a:ext>
                  </a:extLst>
                </a:gridCol>
                <a:gridCol w="2044226">
                  <a:extLst>
                    <a:ext uri="{9D8B030D-6E8A-4147-A177-3AD203B41FA5}">
                      <a16:colId xmlns:a16="http://schemas.microsoft.com/office/drawing/2014/main" val="3608945185"/>
                    </a:ext>
                  </a:extLst>
                </a:gridCol>
                <a:gridCol w="977648">
                  <a:extLst>
                    <a:ext uri="{9D8B030D-6E8A-4147-A177-3AD203B41FA5}">
                      <a16:colId xmlns:a16="http://schemas.microsoft.com/office/drawing/2014/main" val="1788082734"/>
                    </a:ext>
                  </a:extLst>
                </a:gridCol>
                <a:gridCol w="1267054">
                  <a:extLst>
                    <a:ext uri="{9D8B030D-6E8A-4147-A177-3AD203B41FA5}">
                      <a16:colId xmlns:a16="http://schemas.microsoft.com/office/drawing/2014/main" val="2220088909"/>
                    </a:ext>
                  </a:extLst>
                </a:gridCol>
              </a:tblGrid>
              <a:tr h="73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 Use Sector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 Source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Imported 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Water Use 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(AF)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Method of Measurement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418554"/>
                  </a:ext>
                </a:extLst>
              </a:tr>
              <a:tr h="266991">
                <a:tc>
                  <a:txBody>
                    <a:bodyPr/>
                    <a:lstStyle/>
                    <a:p>
                      <a:pPr marL="114300" indent="0" algn="l" fontAlgn="ctr">
                        <a:tabLst>
                          <a:tab pos="57150" algn="l"/>
                        </a:tabLs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Groundwater Replenishment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Coachella Canal</a:t>
                      </a:r>
                      <a:r>
                        <a:rPr lang="en-US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12,932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 metered</a:t>
                      </a:r>
                    </a:p>
                  </a:txBody>
                  <a:tcPr marL="6858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22867"/>
                  </a:ext>
                </a:extLst>
              </a:tr>
              <a:tr h="247214">
                <a:tc>
                  <a:txBody>
                    <a:bodyPr/>
                    <a:lstStyle/>
                    <a:p>
                      <a:pPr marL="114300" indent="0"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Groundwater Replenishment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SWP Exchange/CRA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252,539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 metered</a:t>
                      </a:r>
                    </a:p>
                  </a:txBody>
                  <a:tcPr marL="6858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6895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114300" indent="0"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Imported Water for Groundwater Replenishment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265,471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858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46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813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6778C-D5FF-13FF-8408-3FEAB187D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542F7A-9F74-275F-899D-6466D9E0F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629" y="1568632"/>
            <a:ext cx="3483615" cy="2320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B4564-CA8C-5B75-C27B-88E15A55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Imported Water – Groundwater Replenishment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E6F6-3003-47AD-917F-01BDB3E8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740" y="4113588"/>
            <a:ext cx="4917739" cy="28949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ea typeface="+mn-lt"/>
                <a:cs typeface="+mn-lt"/>
              </a:rPr>
              <a:t>267,370 AF water for replenishment </a:t>
            </a:r>
            <a:endParaRPr lang="en-US" dirty="0"/>
          </a:p>
          <a:p>
            <a:pPr lvl="1"/>
            <a:r>
              <a:rPr lang="en-US" sz="2100" dirty="0">
                <a:ea typeface="+mn-lt"/>
                <a:cs typeface="+mn-lt"/>
              </a:rPr>
              <a:t>10,164 </a:t>
            </a:r>
            <a:r>
              <a:rPr lang="en-US" sz="2100" dirty="0"/>
              <a:t>AF at </a:t>
            </a:r>
            <a:r>
              <a:rPr lang="en-US" sz="2100" dirty="0">
                <a:ea typeface="+mn-lt"/>
                <a:cs typeface="+mn-lt"/>
              </a:rPr>
              <a:t>Palm Desert GRF </a:t>
            </a:r>
          </a:p>
          <a:p>
            <a:pPr lvl="1"/>
            <a:r>
              <a:rPr lang="en-US" sz="2100" dirty="0">
                <a:ea typeface="+mn-lt"/>
                <a:cs typeface="+mn-lt"/>
              </a:rPr>
              <a:t>2,768 AF</a:t>
            </a:r>
            <a:r>
              <a:rPr lang="en-US" sz="2100" dirty="0"/>
              <a:t> at </a:t>
            </a:r>
            <a:r>
              <a:rPr lang="en-US" sz="2100" dirty="0">
                <a:ea typeface="+mn-lt"/>
                <a:cs typeface="+mn-lt"/>
              </a:rPr>
              <a:t>Thomas E. Levy GRF</a:t>
            </a:r>
          </a:p>
          <a:p>
            <a:pPr lvl="1"/>
            <a:r>
              <a:rPr lang="en-US" sz="2100" dirty="0"/>
              <a:t>254,438 AF at </a:t>
            </a:r>
            <a:r>
              <a:rPr lang="en-US" sz="2100" dirty="0">
                <a:ea typeface="+mn-lt"/>
                <a:cs typeface="+mn-lt"/>
              </a:rPr>
              <a:t>Whitewater River GRF</a:t>
            </a:r>
          </a:p>
          <a:p>
            <a:pPr lvl="2"/>
            <a:r>
              <a:rPr lang="en-US" sz="1700" dirty="0">
                <a:ea typeface="+mn-lt"/>
                <a:cs typeface="+mn-lt"/>
              </a:rPr>
              <a:t>Includes local surface water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CDEF3D-CE31-84ED-AB94-A55629058F33}"/>
              </a:ext>
            </a:extLst>
          </p:cNvPr>
          <p:cNvSpPr txBox="1">
            <a:spLocks/>
          </p:cNvSpPr>
          <p:nvPr/>
        </p:nvSpPr>
        <p:spPr>
          <a:xfrm>
            <a:off x="-159550" y="1668426"/>
            <a:ext cx="6843291" cy="45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 202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-2025 Total Groundwater Replenishment </a:t>
            </a:r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4C468-497D-17F7-26C0-E9CB2FF9CAED}"/>
              </a:ext>
            </a:extLst>
          </p:cNvPr>
          <p:cNvSpPr/>
          <p:nvPr/>
        </p:nvSpPr>
        <p:spPr>
          <a:xfrm>
            <a:off x="6935628" y="3610467"/>
            <a:ext cx="3483616" cy="31593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PD-GRF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6122A4E-CEC5-6518-28A6-14169797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21</a:t>
            </a:fld>
            <a:endParaRPr lang="en-US" sz="20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04BC32-1DF9-91CC-30A4-BC680E569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69255"/>
              </p:ext>
            </p:extLst>
          </p:nvPr>
        </p:nvGraphicFramePr>
        <p:xfrm>
          <a:off x="211348" y="2126186"/>
          <a:ext cx="6138815" cy="3169920"/>
        </p:xfrm>
        <a:graphic>
          <a:graphicData uri="http://schemas.openxmlformats.org/drawingml/2006/table">
            <a:tbl>
              <a:tblPr/>
              <a:tblGrid>
                <a:gridCol w="2594713">
                  <a:extLst>
                    <a:ext uri="{9D8B030D-6E8A-4147-A177-3AD203B41FA5}">
                      <a16:colId xmlns:a16="http://schemas.microsoft.com/office/drawing/2014/main" val="3993873077"/>
                    </a:ext>
                  </a:extLst>
                </a:gridCol>
                <a:gridCol w="1842933">
                  <a:extLst>
                    <a:ext uri="{9D8B030D-6E8A-4147-A177-3AD203B41FA5}">
                      <a16:colId xmlns:a16="http://schemas.microsoft.com/office/drawing/2014/main" val="3757509927"/>
                    </a:ext>
                  </a:extLst>
                </a:gridCol>
                <a:gridCol w="1701169">
                  <a:extLst>
                    <a:ext uri="{9D8B030D-6E8A-4147-A177-3AD203B41FA5}">
                      <a16:colId xmlns:a16="http://schemas.microsoft.com/office/drawing/2014/main" val="14020480"/>
                    </a:ext>
                  </a:extLst>
                </a:gridCol>
              </a:tblGrid>
              <a:tr h="643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Replenishment Facility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Source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 Recharged in WY 2025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(AF)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020336"/>
                  </a:ext>
                </a:extLst>
              </a:tr>
              <a:tr h="3157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Whitewater – GRF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Imported Water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252,539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103832"/>
                  </a:ext>
                </a:extLst>
              </a:tr>
              <a:tr h="168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Local Surface Water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  1,899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71371"/>
                  </a:ext>
                </a:extLst>
              </a:tr>
              <a:tr h="3296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Palm Desert – GRF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Imported Water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10,164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611675"/>
                  </a:ext>
                </a:extLst>
              </a:tr>
              <a:tr h="2885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TEL – GRF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Imported Water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    2,768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9532"/>
                  </a:ext>
                </a:extLst>
              </a:tr>
              <a:tr h="429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              </a:t>
                      </a:r>
                      <a:r>
                        <a:rPr lang="en-US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267,370</a:t>
                      </a: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633433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7A0BA8-8242-0E35-7B42-335F0E4EF871}"/>
              </a:ext>
            </a:extLst>
          </p:cNvPr>
          <p:cNvSpPr txBox="1">
            <a:spLocks/>
          </p:cNvSpPr>
          <p:nvPr/>
        </p:nvSpPr>
        <p:spPr>
          <a:xfrm>
            <a:off x="511943" y="5573411"/>
            <a:ext cx="5584057" cy="59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ea typeface="+mn-lt"/>
                <a:cs typeface="+mn-lt"/>
              </a:rPr>
              <a:t>10 percent decrease over last year</a:t>
            </a:r>
            <a:endParaRPr lang="en-US" sz="17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1349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Recycled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269-B9C1-428E-A117-F2C8D27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5153121" cy="4604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Three water reclamation plants (WRPs) provide recycled water</a:t>
            </a:r>
          </a:p>
          <a:p>
            <a:pPr lvl="1"/>
            <a:r>
              <a:rPr lang="en-US" dirty="0"/>
              <a:t>Palm Springs WWTP/DWA WRP</a:t>
            </a:r>
          </a:p>
          <a:p>
            <a:pPr lvl="1"/>
            <a:r>
              <a:rPr lang="en-US" dirty="0"/>
              <a:t>CVWD WRP-7</a:t>
            </a:r>
          </a:p>
          <a:p>
            <a:pPr lvl="1"/>
            <a:r>
              <a:rPr lang="en-US" dirty="0"/>
              <a:t>CVWD WRP-10</a:t>
            </a:r>
          </a:p>
          <a:p>
            <a:r>
              <a:rPr lang="en-US" dirty="0"/>
              <a:t>13,164 AF recycled water produced</a:t>
            </a:r>
          </a:p>
          <a:p>
            <a:pPr lvl="1"/>
            <a:r>
              <a:rPr lang="en-US" dirty="0"/>
              <a:t>100% urban</a:t>
            </a:r>
            <a:endParaRPr lang="en-US" dirty="0">
              <a:cs typeface="segoe u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C43B8B-DA7D-4E51-B814-74460563FBF8}"/>
              </a:ext>
            </a:extLst>
          </p:cNvPr>
          <p:cNvSpPr txBox="1">
            <a:spLocks/>
          </p:cNvSpPr>
          <p:nvPr/>
        </p:nvSpPr>
        <p:spPr>
          <a:xfrm>
            <a:off x="5178012" y="4107950"/>
            <a:ext cx="6843291" cy="45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 2023-2024 Recycled Water Use in the Indio Subbasin</a:t>
            </a:r>
            <a:endParaRPr lang="en-US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703DE4-CE42-48F2-8E90-CE36A39E1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469" y="1564679"/>
            <a:ext cx="3483615" cy="23224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3E20EA-0DBB-479F-8680-02521E5D88B4}"/>
              </a:ext>
            </a:extLst>
          </p:cNvPr>
          <p:cNvSpPr/>
          <p:nvPr/>
        </p:nvSpPr>
        <p:spPr>
          <a:xfrm>
            <a:off x="6931468" y="3652350"/>
            <a:ext cx="3483616" cy="23473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DWA WRP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BD428F0-0BA2-4F7C-BE6A-75A7DDCB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22</a:t>
            </a:fld>
            <a:endParaRPr lang="en-US" sz="2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ECC1BD-5B02-A4D8-77EC-23C479B91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466696"/>
              </p:ext>
            </p:extLst>
          </p:nvPr>
        </p:nvGraphicFramePr>
        <p:xfrm>
          <a:off x="5712738" y="4454305"/>
          <a:ext cx="5758005" cy="2063260"/>
        </p:xfrm>
        <a:graphic>
          <a:graphicData uri="http://schemas.openxmlformats.org/drawingml/2006/table">
            <a:tbl>
              <a:tblPr/>
              <a:tblGrid>
                <a:gridCol w="1518715">
                  <a:extLst>
                    <a:ext uri="{9D8B030D-6E8A-4147-A177-3AD203B41FA5}">
                      <a16:colId xmlns:a16="http://schemas.microsoft.com/office/drawing/2014/main" val="3128743172"/>
                    </a:ext>
                  </a:extLst>
                </a:gridCol>
                <a:gridCol w="1048897">
                  <a:extLst>
                    <a:ext uri="{9D8B030D-6E8A-4147-A177-3AD203B41FA5}">
                      <a16:colId xmlns:a16="http://schemas.microsoft.com/office/drawing/2014/main" val="2239733778"/>
                    </a:ext>
                  </a:extLst>
                </a:gridCol>
                <a:gridCol w="946920">
                  <a:extLst>
                    <a:ext uri="{9D8B030D-6E8A-4147-A177-3AD203B41FA5}">
                      <a16:colId xmlns:a16="http://schemas.microsoft.com/office/drawing/2014/main" val="1095207045"/>
                    </a:ext>
                  </a:extLst>
                </a:gridCol>
                <a:gridCol w="1150872">
                  <a:extLst>
                    <a:ext uri="{9D8B030D-6E8A-4147-A177-3AD203B41FA5}">
                      <a16:colId xmlns:a16="http://schemas.microsoft.com/office/drawing/2014/main" val="4243306411"/>
                    </a:ext>
                  </a:extLst>
                </a:gridCol>
                <a:gridCol w="1092601">
                  <a:extLst>
                    <a:ext uri="{9D8B030D-6E8A-4147-A177-3AD203B41FA5}">
                      <a16:colId xmlns:a16="http://schemas.microsoft.com/office/drawing/2014/main" val="4037405170"/>
                    </a:ext>
                  </a:extLst>
                </a:gridCol>
              </a:tblGrid>
              <a:tr h="6836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Use Sector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Source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Recycled Water Use (AF)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of Measurement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 of Measurement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938637"/>
                  </a:ext>
                </a:extLst>
              </a:tr>
              <a:tr h="233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DWA WRP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997698"/>
                  </a:ext>
                </a:extLst>
              </a:tr>
              <a:tr h="233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CVWD WRP 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9608"/>
                  </a:ext>
                </a:extLst>
              </a:tr>
              <a:tr h="4557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</a:t>
                      </a:r>
                      <a:r>
                        <a:rPr lang="en-US" sz="1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CVWD WRP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metered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30227"/>
                  </a:ext>
                </a:extLst>
              </a:tr>
              <a:tr h="455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Recycled Water Use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203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484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571599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Annual Report Status</a:t>
            </a:r>
          </a:p>
          <a:p>
            <a:r>
              <a:rPr lang="en-US" dirty="0"/>
              <a:t>Groundwater Elevation Data</a:t>
            </a:r>
          </a:p>
          <a:p>
            <a:r>
              <a:rPr lang="en-US" dirty="0"/>
              <a:t>Groundwater Extractions</a:t>
            </a:r>
          </a:p>
          <a:p>
            <a:r>
              <a:rPr lang="en-US" dirty="0"/>
              <a:t>Surface Water</a:t>
            </a:r>
          </a:p>
          <a:p>
            <a:r>
              <a:rPr lang="en-US" b="1" dirty="0">
                <a:solidFill>
                  <a:srgbClr val="FFF0A9"/>
                </a:solidFill>
              </a:rPr>
              <a:t>Total Water Use</a:t>
            </a:r>
          </a:p>
          <a:p>
            <a:r>
              <a:rPr lang="en-US" dirty="0"/>
              <a:t>Change in Groundwater Storage</a:t>
            </a:r>
          </a:p>
          <a:p>
            <a:r>
              <a:rPr lang="en-US" dirty="0"/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231420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Water 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C43B8B-DA7D-4E51-B814-74460563FBF8}"/>
              </a:ext>
            </a:extLst>
          </p:cNvPr>
          <p:cNvSpPr txBox="1">
            <a:spLocks/>
          </p:cNvSpPr>
          <p:nvPr/>
        </p:nvSpPr>
        <p:spPr>
          <a:xfrm>
            <a:off x="0" y="966213"/>
            <a:ext cx="12192000" cy="544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 2024-2025 Water Demand and Supply – Pla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Area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F080512-EC94-44BB-92E1-F552479A8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25</a:t>
            </a:fld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337E6-AA21-A8DD-554B-027AD8AFB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10217" r="13593" b="20255"/>
          <a:stretch>
            <a:fillRect/>
          </a:stretch>
        </p:blipFill>
        <p:spPr>
          <a:xfrm>
            <a:off x="1711846" y="1433611"/>
            <a:ext cx="8240232" cy="53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60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Water 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C43B8B-DA7D-4E51-B814-74460563FBF8}"/>
              </a:ext>
            </a:extLst>
          </p:cNvPr>
          <p:cNvSpPr txBox="1">
            <a:spLocks/>
          </p:cNvSpPr>
          <p:nvPr/>
        </p:nvSpPr>
        <p:spPr>
          <a:xfrm>
            <a:off x="0" y="966221"/>
            <a:ext cx="12192000" cy="544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Water Demand Actual and Forecasted – Plan Area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B8D9FC8-AF53-4DC5-8C3F-A17EAFDF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26</a:t>
            </a:fld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F2A7E-6E2C-6DCE-EA2C-80A7198B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10222" r="6862" b="21871"/>
          <a:stretch>
            <a:fillRect/>
          </a:stretch>
        </p:blipFill>
        <p:spPr>
          <a:xfrm>
            <a:off x="1167813" y="1430719"/>
            <a:ext cx="9656135" cy="54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56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722483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Annual Report Status</a:t>
            </a:r>
          </a:p>
          <a:p>
            <a:r>
              <a:rPr lang="en-US" dirty="0"/>
              <a:t>Groundwater Elevation Data</a:t>
            </a:r>
          </a:p>
          <a:p>
            <a:r>
              <a:rPr lang="en-US" dirty="0"/>
              <a:t>Groundwater Extractions</a:t>
            </a:r>
          </a:p>
          <a:p>
            <a:r>
              <a:rPr lang="en-US" dirty="0"/>
              <a:t>Surface Water</a:t>
            </a:r>
          </a:p>
          <a:p>
            <a:r>
              <a:rPr lang="en-US" dirty="0"/>
              <a:t>Total Water Use</a:t>
            </a:r>
          </a:p>
          <a:p>
            <a:r>
              <a:rPr lang="en-US" b="1" dirty="0">
                <a:solidFill>
                  <a:srgbClr val="FFF0A9"/>
                </a:solidFill>
              </a:rPr>
              <a:t>Change in Groundwater Storage</a:t>
            </a:r>
          </a:p>
          <a:p>
            <a:r>
              <a:rPr lang="en-US" dirty="0"/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3298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11DB-8CE4-452C-A6F9-6EB00BB1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 in Groundwater Storage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BE1076-1B2C-47C7-BA1F-682059983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6906"/>
            <a:ext cx="3910818" cy="49249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Comparison of Inflows </a:t>
            </a:r>
            <a:br>
              <a:rPr lang="en-US" dirty="0"/>
            </a:br>
            <a:r>
              <a:rPr lang="en-US" dirty="0"/>
              <a:t>and Outflows </a:t>
            </a:r>
          </a:p>
          <a:p>
            <a:r>
              <a:rPr lang="en-US" dirty="0"/>
              <a:t>Inflows</a:t>
            </a:r>
          </a:p>
          <a:p>
            <a:pPr lvl="1"/>
            <a:r>
              <a:rPr lang="en-US" dirty="0"/>
              <a:t>Replenishment</a:t>
            </a:r>
          </a:p>
          <a:p>
            <a:pPr lvl="1"/>
            <a:r>
              <a:rPr lang="en-US" dirty="0"/>
              <a:t>WW Percolation</a:t>
            </a:r>
          </a:p>
          <a:p>
            <a:pPr lvl="1"/>
            <a:r>
              <a:rPr lang="en-US" dirty="0"/>
              <a:t>Return Flows</a:t>
            </a:r>
          </a:p>
          <a:p>
            <a:pPr lvl="1"/>
            <a:r>
              <a:rPr lang="en-US" dirty="0"/>
              <a:t>Subsurface Flow</a:t>
            </a:r>
          </a:p>
          <a:p>
            <a:pPr lvl="1"/>
            <a:r>
              <a:rPr lang="en-US" dirty="0"/>
              <a:t>Natural Infiltration</a:t>
            </a:r>
          </a:p>
          <a:p>
            <a:r>
              <a:rPr lang="en-US" dirty="0"/>
              <a:t>Outflows</a:t>
            </a:r>
          </a:p>
          <a:p>
            <a:pPr lvl="1"/>
            <a:r>
              <a:rPr lang="en-US" dirty="0"/>
              <a:t>Evapotranspiration (ET)</a:t>
            </a:r>
            <a:endParaRPr lang="en-US" dirty="0">
              <a:cs typeface="segoe ui"/>
            </a:endParaRPr>
          </a:p>
          <a:p>
            <a:pPr lvl="1"/>
            <a:r>
              <a:rPr lang="en-US" dirty="0"/>
              <a:t>Drains</a:t>
            </a:r>
          </a:p>
          <a:p>
            <a:pPr lvl="1"/>
            <a:r>
              <a:rPr lang="en-US" dirty="0"/>
              <a:t>Pumping</a:t>
            </a:r>
          </a:p>
          <a:p>
            <a:pPr lvl="1"/>
            <a:r>
              <a:rPr lang="en-US" dirty="0"/>
              <a:t>Subsurface Flow</a:t>
            </a:r>
          </a:p>
          <a:p>
            <a:pPr lvl="1"/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8184144-8904-441A-8F27-376EC48A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204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29</a:t>
            </a:fld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6C994-9596-B7E3-EE8D-006820D1E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8" t="9273" r="11888" b="18914"/>
          <a:stretch>
            <a:fillRect/>
          </a:stretch>
        </p:blipFill>
        <p:spPr>
          <a:xfrm>
            <a:off x="4097792" y="1411597"/>
            <a:ext cx="8086097" cy="54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 – How to Ask a Question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7061200" y="1679713"/>
            <a:ext cx="5011669" cy="459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 dirty="0"/>
              <a:t>Our organizer will mute everyone at the beginning of the meeting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 dirty="0"/>
              <a:t>Let us know you have a question by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Raising your hand (bottom of screen)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900" dirty="0"/>
              <a:t>Entering the </a:t>
            </a:r>
            <a:r>
              <a:rPr lang="en-US" sz="1900" b="1" dirty="0"/>
              <a:t>Chat</a:t>
            </a:r>
            <a:r>
              <a:rPr lang="en-US" sz="1900" dirty="0"/>
              <a:t> (bottom of screen)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Click on the right panel, type your message and hit SEND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 dirty="0"/>
              <a:t>Once we receive your request, we will call on you and answer your question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 dirty="0"/>
              <a:t>For Callers: when asked for questions or comments, use *6 to unmute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A2DF788-35F6-478F-8DC2-9E527DCA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</a:t>
            </a:fld>
            <a:endParaRPr lang="en-US" sz="2000" b="1"/>
          </a:p>
        </p:txBody>
      </p:sp>
      <p:pic>
        <p:nvPicPr>
          <p:cNvPr id="7" name="Picture 6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DC5DEC8A-091D-C5CF-43A6-0D1202E4E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b="4528"/>
          <a:stretch/>
        </p:blipFill>
        <p:spPr>
          <a:xfrm>
            <a:off x="251330" y="1553023"/>
            <a:ext cx="6687957" cy="35879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8193ED-87AC-F5B3-FD3B-6D3E0628E3B1}"/>
              </a:ext>
            </a:extLst>
          </p:cNvPr>
          <p:cNvGrpSpPr/>
          <p:nvPr/>
        </p:nvGrpSpPr>
        <p:grpSpPr>
          <a:xfrm>
            <a:off x="3564828" y="4095937"/>
            <a:ext cx="397572" cy="631235"/>
            <a:chOff x="8972091" y="5991968"/>
            <a:chExt cx="244453" cy="631235"/>
          </a:xfrm>
        </p:grpSpPr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0EDADE48-0C58-43BE-8520-691689F5E9C6}"/>
                </a:ext>
              </a:extLst>
            </p:cNvPr>
            <p:cNvSpPr/>
            <p:nvPr/>
          </p:nvSpPr>
          <p:spPr>
            <a:xfrm>
              <a:off x="8982117" y="5991968"/>
              <a:ext cx="209739" cy="36584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DA3E7EF-358D-450A-A6BF-2B2912F5D9B9}"/>
                </a:ext>
              </a:extLst>
            </p:cNvPr>
            <p:cNvSpPr/>
            <p:nvPr/>
          </p:nvSpPr>
          <p:spPr>
            <a:xfrm>
              <a:off x="8972091" y="6397186"/>
              <a:ext cx="244453" cy="2260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AE42E0-577B-290F-8B64-78A04002FCCA}"/>
              </a:ext>
            </a:extLst>
          </p:cNvPr>
          <p:cNvGrpSpPr/>
          <p:nvPr/>
        </p:nvGrpSpPr>
        <p:grpSpPr>
          <a:xfrm>
            <a:off x="6673788" y="4593777"/>
            <a:ext cx="244453" cy="631235"/>
            <a:chOff x="8972091" y="5991968"/>
            <a:chExt cx="244453" cy="631235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30426FA3-80AD-E72C-819F-140A941A46A9}"/>
                </a:ext>
              </a:extLst>
            </p:cNvPr>
            <p:cNvSpPr/>
            <p:nvPr/>
          </p:nvSpPr>
          <p:spPr>
            <a:xfrm>
              <a:off x="8982117" y="5991968"/>
              <a:ext cx="209739" cy="36584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9ECB9EA-77CE-6F6C-5DD4-BF090FBFD68D}"/>
                </a:ext>
              </a:extLst>
            </p:cNvPr>
            <p:cNvSpPr/>
            <p:nvPr/>
          </p:nvSpPr>
          <p:spPr>
            <a:xfrm>
              <a:off x="8972091" y="6397186"/>
              <a:ext cx="244453" cy="2260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0760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7D566C-2CB7-D241-7F0E-23766CF55E67}"/>
              </a:ext>
            </a:extLst>
          </p:cNvPr>
          <p:cNvSpPr/>
          <p:nvPr/>
        </p:nvSpPr>
        <p:spPr>
          <a:xfrm>
            <a:off x="4536831" y="6597749"/>
            <a:ext cx="7655169" cy="2602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13548-312A-4CCF-A1CB-33B5C812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Groundwater</a:t>
            </a:r>
            <a:br>
              <a:rPr lang="en-US" dirty="0"/>
            </a:br>
            <a:r>
              <a:rPr lang="en-US" dirty="0"/>
              <a:t>Storage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AC639E90-9E7D-4E38-B8B4-E9AF6E8F1D8B}"/>
              </a:ext>
            </a:extLst>
          </p:cNvPr>
          <p:cNvSpPr txBox="1">
            <a:spLocks/>
          </p:cNvSpPr>
          <p:nvPr/>
        </p:nvSpPr>
        <p:spPr>
          <a:xfrm>
            <a:off x="0" y="1572426"/>
            <a:ext cx="4515729" cy="5013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Annual change in storage</a:t>
            </a:r>
          </a:p>
          <a:p>
            <a:pPr lvl="1"/>
            <a:r>
              <a:rPr lang="en-US"/>
              <a:t>+137,052 AF</a:t>
            </a:r>
            <a:endParaRPr lang="en-US" dirty="0"/>
          </a:p>
          <a:p>
            <a:r>
              <a:rPr lang="en-US" dirty="0"/>
              <a:t>Average change in storage</a:t>
            </a:r>
          </a:p>
          <a:p>
            <a:pPr lvl="1"/>
            <a:r>
              <a:rPr lang="en-US" dirty="0"/>
              <a:t>Since 2009, 10-year average (</a:t>
            </a:r>
            <a:r>
              <a:rPr lang="en-US" dirty="0">
                <a:solidFill>
                  <a:schemeClr val="accent3"/>
                </a:solidFill>
              </a:rPr>
              <a:t>yellow line</a:t>
            </a:r>
            <a:r>
              <a:rPr lang="en-US" dirty="0"/>
              <a:t>) is positive and the 20-year average (</a:t>
            </a:r>
            <a:r>
              <a:rPr lang="en-US" dirty="0">
                <a:solidFill>
                  <a:srgbClr val="D0EB99"/>
                </a:solidFill>
              </a:rPr>
              <a:t>green line</a:t>
            </a:r>
            <a:r>
              <a:rPr lang="en-US" dirty="0"/>
              <a:t>) since WY 2023</a:t>
            </a:r>
            <a:endParaRPr lang="en-US" dirty="0">
              <a:cs typeface="segoe ui"/>
            </a:endParaRPr>
          </a:p>
          <a:p>
            <a:pPr lvl="1"/>
            <a:r>
              <a:rPr lang="en-US" dirty="0"/>
              <a:t>Shows the Indio Subbasin is still sustainable</a:t>
            </a:r>
          </a:p>
          <a:p>
            <a:pPr lvl="1"/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39D051D-7BE6-4C0B-A114-BE908415A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2251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30</a:t>
            </a:fld>
            <a:endParaRPr lang="en-US" sz="2000" b="1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5F365C6-B5DE-4F11-A86A-C289E57FE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6" b="11846"/>
          <a:stretch/>
        </p:blipFill>
        <p:spPr>
          <a:xfrm>
            <a:off x="8630530" y="887240"/>
            <a:ext cx="3561470" cy="496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8B9783-929F-1D11-91D4-2EE2EA4D4201}"/>
              </a:ext>
            </a:extLst>
          </p:cNvPr>
          <p:cNvSpPr txBox="1"/>
          <p:nvPr/>
        </p:nvSpPr>
        <p:spPr>
          <a:xfrm>
            <a:off x="7202657" y="6604084"/>
            <a:ext cx="49893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Wet,   </a:t>
            </a:r>
            <a:r>
              <a:rPr lang="en-US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Above Normal,   </a:t>
            </a:r>
            <a:r>
              <a:rPr lang="en-US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Below Normal,   </a:t>
            </a:r>
            <a:r>
              <a:rPr lang="en-US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Dry,   </a:t>
            </a:r>
            <a:r>
              <a:rPr lang="en-US" sz="105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5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Critically Dry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660CC-B7ED-5503-CB0A-26A12171E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t="3972" r="11203" b="22928"/>
          <a:stretch>
            <a:fillRect/>
          </a:stretch>
        </p:blipFill>
        <p:spPr>
          <a:xfrm>
            <a:off x="4412512" y="1411747"/>
            <a:ext cx="7779488" cy="50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59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D8A4-B3FC-40A7-9CCD-85D0B2F0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segoe ui black"/>
              </a:rPr>
              <a:t>Change in Groundwater Levels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EB29-77FF-4B43-8098-E4F209405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Maps show change in groundwater levels</a:t>
            </a:r>
          </a:p>
          <a:p>
            <a:pPr lvl="1"/>
            <a:r>
              <a:rPr lang="en-US" dirty="0">
                <a:ea typeface="+mn-lt"/>
                <a:cs typeface="+mn-lt"/>
              </a:rPr>
              <a:t>One year change (next slide)</a:t>
            </a:r>
          </a:p>
          <a:p>
            <a:pPr lvl="1"/>
            <a:r>
              <a:rPr lang="en-US" dirty="0">
                <a:ea typeface="+mn-lt"/>
                <a:cs typeface="+mn-lt"/>
              </a:rPr>
              <a:t>Long-term change since 2009 historical lows (following slide)</a:t>
            </a:r>
          </a:p>
          <a:p>
            <a:r>
              <a:rPr lang="en-US" dirty="0">
                <a:cs typeface="segoe ui"/>
              </a:rPr>
              <a:t>Change in groundwater levels is a proxy for change in storage</a:t>
            </a:r>
          </a:p>
          <a:p>
            <a:r>
              <a:rPr lang="en-US" dirty="0">
                <a:cs typeface="segoe ui"/>
              </a:rPr>
              <a:t>Based on measured water levels at 356 wells throughout the Indio Subbasin</a:t>
            </a:r>
          </a:p>
          <a:p>
            <a:endParaRPr lang="en-US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81905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0545-C348-4A09-AF93-2F36FFAC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"/>
            <a:ext cx="3495214" cy="1342881"/>
          </a:xfrm>
        </p:spPr>
        <p:txBody>
          <a:bodyPr>
            <a:normAutofit/>
          </a:bodyPr>
          <a:lstStyle/>
          <a:p>
            <a:r>
              <a:rPr lang="en-US" sz="4000" dirty="0"/>
              <a:t>One Year Change </a:t>
            </a:r>
            <a:endParaRPr lang="en-US" sz="4000" dirty="0">
              <a:ea typeface="segoe ui blac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4269-B9C1-428E-A117-F2C8D27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34" y="1555108"/>
            <a:ext cx="3774332" cy="4621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Groundwater levels generally increased in the past water year</a:t>
            </a:r>
          </a:p>
          <a:p>
            <a:pPr lvl="1"/>
            <a:r>
              <a:rPr lang="en-US" dirty="0"/>
              <a:t>Increases near WWR-GRF but declines downstream due to variability in recharge</a:t>
            </a:r>
            <a:endParaRPr lang="en-US" dirty="0">
              <a:cs typeface="segoe ui"/>
            </a:endParaRPr>
          </a:p>
          <a:p>
            <a:pPr lvl="1"/>
            <a:r>
              <a:rPr lang="en-US" dirty="0"/>
              <a:t>Declines in the middle part of the Subbasin due to less TEL recharge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CE01FA5-54C5-4A4E-9598-315A6A8A1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5980" r="1553" b="12726"/>
          <a:stretch>
            <a:fillRect/>
          </a:stretch>
        </p:blipFill>
        <p:spPr>
          <a:xfrm>
            <a:off x="4195271" y="873086"/>
            <a:ext cx="7918704" cy="4903663"/>
          </a:xfrm>
          <a:prstGeom prst="roundRect">
            <a:avLst>
              <a:gd name="adj" fmla="val 2273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306B17-C9D8-4967-BF8A-837808E1E388}"/>
              </a:ext>
            </a:extLst>
          </p:cNvPr>
          <p:cNvSpPr/>
          <p:nvPr/>
        </p:nvSpPr>
        <p:spPr>
          <a:xfrm>
            <a:off x="6726554" y="6176963"/>
            <a:ext cx="2743200" cy="315938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WY 2024 to WY 2025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67A6502-72FC-4F81-A800-DA79BFA41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8693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32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8749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D1AE753-3E89-398E-913F-0D783C684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5731" r="839" b="13233"/>
          <a:stretch>
            <a:fillRect/>
          </a:stretch>
        </p:blipFill>
        <p:spPr>
          <a:xfrm>
            <a:off x="4102572" y="1145754"/>
            <a:ext cx="7917132" cy="4802601"/>
          </a:xfrm>
          <a:prstGeom prst="roundRect">
            <a:avLst>
              <a:gd name="adj" fmla="val 2273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7B8F56-E363-4D92-8829-E791F619C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3276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Long-Term Change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9F97D-CCE8-478C-B961-0FD32AB7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34" y="1572426"/>
            <a:ext cx="3715967" cy="4604537"/>
          </a:xfrm>
        </p:spPr>
        <p:txBody>
          <a:bodyPr>
            <a:normAutofit/>
          </a:bodyPr>
          <a:lstStyle/>
          <a:p>
            <a:r>
              <a:rPr lang="en-US" dirty="0"/>
              <a:t>Basin-wide increases since 2009 historical lows</a:t>
            </a:r>
          </a:p>
          <a:p>
            <a:r>
              <a:rPr lang="en-US" dirty="0"/>
              <a:t>Water levels have increased or stabilized</a:t>
            </a:r>
          </a:p>
          <a:p>
            <a:r>
              <a:rPr lang="en-US" dirty="0"/>
              <a:t>Very localized declines in Mid-Valley area</a:t>
            </a:r>
          </a:p>
          <a:p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905A9A6-86FB-49B5-89CC-31428B327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4625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33</a:t>
            </a:fld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EB8D7D-AB14-42A7-EF00-6EC7FC1B759F}"/>
              </a:ext>
            </a:extLst>
          </p:cNvPr>
          <p:cNvSpPr/>
          <p:nvPr/>
        </p:nvSpPr>
        <p:spPr>
          <a:xfrm>
            <a:off x="6526283" y="6176963"/>
            <a:ext cx="2743200" cy="315938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WY 2009 to WY 2025</a:t>
            </a:r>
          </a:p>
        </p:txBody>
      </p:sp>
    </p:spTree>
    <p:extLst>
      <p:ext uri="{BB962C8B-B14F-4D97-AF65-F5344CB8AC3E}">
        <p14:creationId xmlns:p14="http://schemas.microsoft.com/office/powerpoint/2010/main" val="2464767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665725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Annual Report Status</a:t>
            </a:r>
          </a:p>
          <a:p>
            <a:r>
              <a:rPr lang="en-US" dirty="0"/>
              <a:t>Groundwater Elevation Data</a:t>
            </a:r>
          </a:p>
          <a:p>
            <a:r>
              <a:rPr lang="en-US" dirty="0"/>
              <a:t>Groundwater Extractions</a:t>
            </a:r>
          </a:p>
          <a:p>
            <a:r>
              <a:rPr lang="en-US" dirty="0"/>
              <a:t>Surface Water</a:t>
            </a:r>
          </a:p>
          <a:p>
            <a:r>
              <a:rPr lang="en-US" dirty="0"/>
              <a:t>Total Water Use</a:t>
            </a:r>
          </a:p>
          <a:p>
            <a:r>
              <a:rPr lang="en-US" dirty="0"/>
              <a:t>Change in Groundwater Storage</a:t>
            </a:r>
          </a:p>
          <a:p>
            <a:r>
              <a:rPr lang="en-US" b="1" dirty="0">
                <a:solidFill>
                  <a:srgbClr val="FFF0A9"/>
                </a:solidFill>
              </a:rPr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605271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B95D-6B12-415B-9B46-16B7C2F8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Projects &amp; Management Actions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50E475-BE36-4480-A4C4-CC43C554F609}"/>
              </a:ext>
            </a:extLst>
          </p:cNvPr>
          <p:cNvSpPr/>
          <p:nvPr/>
        </p:nvSpPr>
        <p:spPr>
          <a:xfrm>
            <a:off x="204888" y="2356600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1: Urban Water Conservation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6A62FEF-A108-4B3F-9224-8A8EC78466F4}"/>
              </a:ext>
            </a:extLst>
          </p:cNvPr>
          <p:cNvSpPr/>
          <p:nvPr/>
        </p:nvSpPr>
        <p:spPr>
          <a:xfrm>
            <a:off x="204888" y="2697533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5"/>
              <a:satOff val="-948"/>
              <a:lumOff val="-70"/>
              <a:alphaOff val="0"/>
            </a:schemeClr>
          </a:fillRef>
          <a:effectRef idx="0">
            <a:schemeClr val="accent4">
              <a:hueOff val="825415"/>
              <a:satOff val="-948"/>
              <a:lumOff val="-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2: Golf Water Conservation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5105289-F6D2-447D-8C3E-750D7054DB03}"/>
              </a:ext>
            </a:extLst>
          </p:cNvPr>
          <p:cNvSpPr/>
          <p:nvPr/>
        </p:nvSpPr>
        <p:spPr>
          <a:xfrm>
            <a:off x="204888" y="3038466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650829"/>
              <a:satOff val="-1895"/>
              <a:lumOff val="-140"/>
              <a:alphaOff val="0"/>
            </a:schemeClr>
          </a:fillRef>
          <a:effectRef idx="0">
            <a:schemeClr val="accent4">
              <a:hueOff val="1650829"/>
              <a:satOff val="-1895"/>
              <a:lumOff val="-1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3: Agricultural Water Conservation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497B3ED-89A2-491F-ADA8-096395BC219B}"/>
              </a:ext>
            </a:extLst>
          </p:cNvPr>
          <p:cNvSpPr/>
          <p:nvPr/>
        </p:nvSpPr>
        <p:spPr>
          <a:xfrm>
            <a:off x="204888" y="421492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476244"/>
              <a:satOff val="-2843"/>
              <a:lumOff val="-210"/>
              <a:alphaOff val="0"/>
            </a:schemeClr>
          </a:fillRef>
          <a:effectRef idx="0">
            <a:schemeClr val="accent4">
              <a:hueOff val="2476244"/>
              <a:satOff val="-2843"/>
              <a:lumOff val="-2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4: Increased Surface Water Diversion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9A3701-2F4F-488F-8CB0-E235D9E62AB5}"/>
              </a:ext>
            </a:extLst>
          </p:cNvPr>
          <p:cNvSpPr/>
          <p:nvPr/>
        </p:nvSpPr>
        <p:spPr>
          <a:xfrm>
            <a:off x="204888" y="4550021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301658"/>
              <a:satOff val="-3790"/>
              <a:lumOff val="-280"/>
              <a:alphaOff val="0"/>
            </a:schemeClr>
          </a:fillRef>
          <a:effectRef idx="0">
            <a:schemeClr val="accent4">
              <a:hueOff val="3301658"/>
              <a:satOff val="-3790"/>
              <a:lumOff val="-2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5: Delta Conveyance Facility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5DC6DD-70E6-46F0-AB77-E7D4175C1B9B}"/>
              </a:ext>
            </a:extLst>
          </p:cNvPr>
          <p:cNvSpPr/>
          <p:nvPr/>
        </p:nvSpPr>
        <p:spPr>
          <a:xfrm>
            <a:off x="204888" y="4885117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127073"/>
              <a:satOff val="-4738"/>
              <a:lumOff val="-350"/>
              <a:alphaOff val="0"/>
            </a:schemeClr>
          </a:fillRef>
          <a:effectRef idx="0">
            <a:schemeClr val="accent4">
              <a:hueOff val="4127073"/>
              <a:satOff val="-4738"/>
              <a:lumOff val="-35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strike="sngStrike" kern="1200" dirty="0">
                <a:solidFill>
                  <a:schemeClr val="bg1"/>
                </a:solidFill>
              </a:rPr>
              <a:t>6: Lake Perris Seepage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235ADB-6C45-469C-9227-4DEA817DC939}"/>
              </a:ext>
            </a:extLst>
          </p:cNvPr>
          <p:cNvSpPr/>
          <p:nvPr/>
        </p:nvSpPr>
        <p:spPr>
          <a:xfrm>
            <a:off x="204888" y="5220213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52487"/>
              <a:satOff val="-5685"/>
              <a:lumOff val="-420"/>
              <a:alphaOff val="0"/>
            </a:schemeClr>
          </a:fillRef>
          <a:effectRef idx="0">
            <a:schemeClr val="accent4">
              <a:hueOff val="4952487"/>
              <a:satOff val="-5685"/>
              <a:lumOff val="-4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7: Sites Reservoir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586E032-CB5E-4ED7-BBFC-BCFA722EB819}"/>
              </a:ext>
            </a:extLst>
          </p:cNvPr>
          <p:cNvSpPr/>
          <p:nvPr/>
        </p:nvSpPr>
        <p:spPr>
          <a:xfrm>
            <a:off x="204888" y="5555309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777902"/>
              <a:satOff val="-6633"/>
              <a:lumOff val="-491"/>
              <a:alphaOff val="0"/>
            </a:schemeClr>
          </a:fillRef>
          <a:effectRef idx="0">
            <a:schemeClr val="accent4">
              <a:hueOff val="5777902"/>
              <a:satOff val="-6633"/>
              <a:lumOff val="-49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8: Future Supplemental Water Acquisitions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A7EE03A-AD3D-42ED-9835-A7E5B2CD4F30}"/>
              </a:ext>
            </a:extLst>
          </p:cNvPr>
          <p:cNvSpPr/>
          <p:nvPr/>
        </p:nvSpPr>
        <p:spPr>
          <a:xfrm>
            <a:off x="204888" y="5890406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603317"/>
              <a:satOff val="-7581"/>
              <a:lumOff val="-561"/>
              <a:alphaOff val="0"/>
            </a:schemeClr>
          </a:fillRef>
          <a:effectRef idx="0">
            <a:schemeClr val="accent4">
              <a:hueOff val="6603317"/>
              <a:satOff val="-7581"/>
              <a:lumOff val="-5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9: EVRA Potable Reuse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8074DEE-F7BB-49F7-B8C4-E8584793C842}"/>
              </a:ext>
            </a:extLst>
          </p:cNvPr>
          <p:cNvSpPr/>
          <p:nvPr/>
        </p:nvSpPr>
        <p:spPr>
          <a:xfrm>
            <a:off x="4167288" y="235054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428731"/>
              <a:satOff val="-8528"/>
              <a:lumOff val="-631"/>
              <a:alphaOff val="0"/>
            </a:schemeClr>
          </a:fillRef>
          <a:effectRef idx="0">
            <a:schemeClr val="accent4">
              <a:hueOff val="7428731"/>
              <a:satOff val="-8528"/>
              <a:lumOff val="-6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10: Mid-Valley Pipeline Direct Customers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79DE9B0-6737-421C-90D1-08DDFA81E088}"/>
              </a:ext>
            </a:extLst>
          </p:cNvPr>
          <p:cNvSpPr/>
          <p:nvPr/>
        </p:nvSpPr>
        <p:spPr>
          <a:xfrm>
            <a:off x="4167288" y="268782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46"/>
              <a:satOff val="-9476"/>
              <a:lumOff val="-701"/>
              <a:alphaOff val="0"/>
            </a:schemeClr>
          </a:fillRef>
          <a:effectRef idx="0">
            <a:schemeClr val="accent4">
              <a:hueOff val="8254146"/>
              <a:satOff val="-9476"/>
              <a:lumOff val="-7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11: East Golf Expansion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B1FA3E-72C0-4870-9CED-6AF3742F9229}"/>
              </a:ext>
            </a:extLst>
          </p:cNvPr>
          <p:cNvSpPr/>
          <p:nvPr/>
        </p:nvSpPr>
        <p:spPr>
          <a:xfrm>
            <a:off x="4167288" y="302510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079560"/>
              <a:satOff val="-10423"/>
              <a:lumOff val="-771"/>
              <a:alphaOff val="0"/>
            </a:schemeClr>
          </a:fillRef>
          <a:effectRef idx="0">
            <a:schemeClr val="accent4">
              <a:hueOff val="9079560"/>
              <a:satOff val="-10423"/>
              <a:lumOff val="-7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12: Oasis Distribution System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54E85C0-517E-473E-BE28-8AEC574DF096}"/>
              </a:ext>
            </a:extLst>
          </p:cNvPr>
          <p:cNvSpPr/>
          <p:nvPr/>
        </p:nvSpPr>
        <p:spPr>
          <a:xfrm>
            <a:off x="4167288" y="336238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904975"/>
              <a:satOff val="-11371"/>
              <a:lumOff val="-841"/>
              <a:alphaOff val="0"/>
            </a:schemeClr>
          </a:fillRef>
          <a:effectRef idx="0">
            <a:schemeClr val="accent4">
              <a:hueOff val="9904975"/>
              <a:satOff val="-11371"/>
              <a:lumOff val="-8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13: WRP-10 Recycled Water Delivery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844E21-1053-4374-9192-AF0F0EAE8B61}"/>
              </a:ext>
            </a:extLst>
          </p:cNvPr>
          <p:cNvSpPr/>
          <p:nvPr/>
        </p:nvSpPr>
        <p:spPr>
          <a:xfrm>
            <a:off x="4167288" y="369966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730390"/>
              <a:satOff val="-12318"/>
              <a:lumOff val="-911"/>
              <a:alphaOff val="0"/>
            </a:schemeClr>
          </a:fillRef>
          <a:effectRef idx="0">
            <a:schemeClr val="accent4">
              <a:hueOff val="10730390"/>
              <a:satOff val="-12318"/>
              <a:lumOff val="-9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14: WRP-10 Tertiary Expansion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4A511FD-720F-4E6D-870F-72A12E89AEC5}"/>
              </a:ext>
            </a:extLst>
          </p:cNvPr>
          <p:cNvSpPr/>
          <p:nvPr/>
        </p:nvSpPr>
        <p:spPr>
          <a:xfrm>
            <a:off x="4167288" y="403694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1555804"/>
              <a:satOff val="-13266"/>
              <a:lumOff val="-981"/>
              <a:alphaOff val="0"/>
            </a:schemeClr>
          </a:fillRef>
          <a:effectRef idx="0">
            <a:schemeClr val="accent4">
              <a:hueOff val="11555804"/>
              <a:satOff val="-13266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15: Canal Water Pump Station Upgrade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3DBAE8-31CB-47CF-9965-4CFF517CB800}"/>
              </a:ext>
            </a:extLst>
          </p:cNvPr>
          <p:cNvSpPr/>
          <p:nvPr/>
        </p:nvSpPr>
        <p:spPr>
          <a:xfrm>
            <a:off x="4167288" y="4374225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16: WRP-7 Recycled Water Delivery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DB18E36-57D3-4CBA-892F-4C8DE4D64435}"/>
              </a:ext>
            </a:extLst>
          </p:cNvPr>
          <p:cNvSpPr/>
          <p:nvPr/>
        </p:nvSpPr>
        <p:spPr>
          <a:xfrm>
            <a:off x="4167288" y="471405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8691"/>
              <a:satOff val="-57"/>
              <a:lumOff val="-1463"/>
              <a:alphaOff val="0"/>
            </a:schemeClr>
          </a:fillRef>
          <a:effectRef idx="0">
            <a:schemeClr val="accent5">
              <a:hueOff val="-548691"/>
              <a:satOff val="-57"/>
              <a:lumOff val="-146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17: WRP-4 Tertiary Expansion &amp; Delivery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558EBB3-DD46-478C-BFE5-1C230737B3AB}"/>
              </a:ext>
            </a:extLst>
          </p:cNvPr>
          <p:cNvSpPr/>
          <p:nvPr/>
        </p:nvSpPr>
        <p:spPr>
          <a:xfrm>
            <a:off x="4167288" y="5053879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97382"/>
              <a:satOff val="-114"/>
              <a:lumOff val="-2926"/>
              <a:alphaOff val="0"/>
            </a:schemeClr>
          </a:fillRef>
          <a:effectRef idx="0">
            <a:schemeClr val="accent5">
              <a:hueOff val="-1097382"/>
              <a:satOff val="-114"/>
              <a:lumOff val="-292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18: DWA WRP Recycled Water Delivery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6DCD5E-1457-48D9-AC3F-73EAD5B14372}"/>
              </a:ext>
            </a:extLst>
          </p:cNvPr>
          <p:cNvSpPr/>
          <p:nvPr/>
        </p:nvSpPr>
        <p:spPr>
          <a:xfrm>
            <a:off x="4167288" y="5393706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646073"/>
              <a:satOff val="-171"/>
              <a:lumOff val="-4389"/>
              <a:alphaOff val="0"/>
            </a:schemeClr>
          </a:fillRef>
          <a:effectRef idx="0">
            <a:schemeClr val="accent5">
              <a:hueOff val="-1646073"/>
              <a:satOff val="-171"/>
              <a:lumOff val="-438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19: PD-GRF Phase 2 Expansion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723D81-A652-4931-90FE-0331CEEE4E6C}"/>
              </a:ext>
            </a:extLst>
          </p:cNvPr>
          <p:cNvSpPr/>
          <p:nvPr/>
        </p:nvSpPr>
        <p:spPr>
          <a:xfrm>
            <a:off x="4167288" y="5733533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194764"/>
              <a:satOff val="-228"/>
              <a:lumOff val="-5852"/>
              <a:alphaOff val="0"/>
            </a:schemeClr>
          </a:fillRef>
          <a:effectRef idx="0">
            <a:schemeClr val="accent5">
              <a:hueOff val="-2194764"/>
              <a:satOff val="-228"/>
              <a:lumOff val="-58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20: TEL-GRF Expansion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CE842B-4B8D-4939-A5C1-6CFADB750483}"/>
              </a:ext>
            </a:extLst>
          </p:cNvPr>
          <p:cNvSpPr/>
          <p:nvPr/>
        </p:nvSpPr>
        <p:spPr>
          <a:xfrm>
            <a:off x="4167288" y="607336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43456"/>
              <a:satOff val="-285"/>
              <a:lumOff val="-7315"/>
              <a:alphaOff val="0"/>
            </a:schemeClr>
          </a:fillRef>
          <a:effectRef idx="0">
            <a:schemeClr val="accent5">
              <a:hueOff val="-2743456"/>
              <a:satOff val="-285"/>
              <a:lumOff val="-73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21: WWR-GRF Operation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EF731F-2F6D-4578-82A9-615FC79603CD}"/>
              </a:ext>
            </a:extLst>
          </p:cNvPr>
          <p:cNvSpPr/>
          <p:nvPr/>
        </p:nvSpPr>
        <p:spPr>
          <a:xfrm>
            <a:off x="8129692" y="2354053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292147"/>
              <a:satOff val="-342"/>
              <a:lumOff val="-8778"/>
              <a:alphaOff val="0"/>
            </a:schemeClr>
          </a:fillRef>
          <a:effectRef idx="0">
            <a:schemeClr val="accent5">
              <a:hueOff val="-3292147"/>
              <a:satOff val="-342"/>
              <a:lumOff val="-87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22: Eliminate Wastewater Percolation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A3FE47F-FD4B-4B3F-B314-96FA12B5C017}"/>
              </a:ext>
            </a:extLst>
          </p:cNvPr>
          <p:cNvSpPr/>
          <p:nvPr/>
        </p:nvSpPr>
        <p:spPr>
          <a:xfrm>
            <a:off x="8129692" y="269481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840838"/>
              <a:satOff val="-400"/>
              <a:lumOff val="-10241"/>
              <a:alphaOff val="0"/>
            </a:schemeClr>
          </a:fillRef>
          <a:effectRef idx="0">
            <a:schemeClr val="accent5">
              <a:hueOff val="-3840838"/>
              <a:satOff val="-400"/>
              <a:lumOff val="-102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23: Wellhead Treatment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885822-0535-4345-9594-745D7F4CB074}"/>
              </a:ext>
            </a:extLst>
          </p:cNvPr>
          <p:cNvSpPr/>
          <p:nvPr/>
        </p:nvSpPr>
        <p:spPr>
          <a:xfrm>
            <a:off x="8129692" y="303557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389529"/>
              <a:satOff val="-457"/>
              <a:lumOff val="-11704"/>
              <a:alphaOff val="0"/>
            </a:schemeClr>
          </a:fillRef>
          <a:effectRef idx="0">
            <a:schemeClr val="accent5">
              <a:hueOff val="-4389529"/>
              <a:satOff val="-457"/>
              <a:lumOff val="-117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24: Small Water System Consolidations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806590D-EB37-415E-91F3-E3685B688280}"/>
              </a:ext>
            </a:extLst>
          </p:cNvPr>
          <p:cNvSpPr/>
          <p:nvPr/>
        </p:nvSpPr>
        <p:spPr>
          <a:xfrm>
            <a:off x="8129692" y="337633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38220"/>
              <a:satOff val="-514"/>
              <a:lumOff val="-13167"/>
              <a:alphaOff val="0"/>
            </a:schemeClr>
          </a:fillRef>
          <a:effectRef idx="0">
            <a:schemeClr val="accent5">
              <a:hueOff val="-4938220"/>
              <a:satOff val="-514"/>
              <a:lumOff val="-131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25: Septic to Sewer Conversions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5C33B56-F330-471B-BDE8-8317AF23B343}"/>
              </a:ext>
            </a:extLst>
          </p:cNvPr>
          <p:cNvSpPr/>
          <p:nvPr/>
        </p:nvSpPr>
        <p:spPr>
          <a:xfrm>
            <a:off x="8129691" y="3717089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86911"/>
              <a:satOff val="-571"/>
              <a:lumOff val="-14630"/>
              <a:alphaOff val="0"/>
            </a:schemeClr>
          </a:fillRef>
          <a:effectRef idx="0">
            <a:schemeClr val="accent5">
              <a:hueOff val="-5486911"/>
              <a:satOff val="-571"/>
              <a:lumOff val="-146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26: CV-SNMP GW Monitoring Program Workplan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798E8D1-872F-4E44-BA3A-6A5C5A4B089D}"/>
              </a:ext>
            </a:extLst>
          </p:cNvPr>
          <p:cNvSpPr/>
          <p:nvPr/>
        </p:nvSpPr>
        <p:spPr>
          <a:xfrm>
            <a:off x="8129692" y="4057848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35602"/>
              <a:satOff val="-628"/>
              <a:lumOff val="-16093"/>
              <a:alphaOff val="0"/>
            </a:schemeClr>
          </a:fillRef>
          <a:effectRef idx="0">
            <a:schemeClr val="accent5">
              <a:hueOff val="-6035602"/>
              <a:satOff val="-628"/>
              <a:lumOff val="-160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27: CV-SNMP Development Workplan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852D555-1563-40B5-BA74-26053722EB35}"/>
              </a:ext>
            </a:extLst>
          </p:cNvPr>
          <p:cNvSpPr/>
          <p:nvPr/>
        </p:nvSpPr>
        <p:spPr>
          <a:xfrm>
            <a:off x="8129692" y="4398607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584293"/>
              <a:satOff val="-685"/>
              <a:lumOff val="-17556"/>
              <a:alphaOff val="0"/>
            </a:schemeClr>
          </a:fillRef>
          <a:effectRef idx="0">
            <a:schemeClr val="accent5">
              <a:hueOff val="-6584293"/>
              <a:satOff val="-685"/>
              <a:lumOff val="-175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28: Colorado River Salinity Forum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53B728A-2AF5-429A-9EC4-11DD399B4C7E}"/>
              </a:ext>
            </a:extLst>
          </p:cNvPr>
          <p:cNvSpPr/>
          <p:nvPr/>
        </p:nvSpPr>
        <p:spPr>
          <a:xfrm>
            <a:off x="8129692" y="4739367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29: Source Water Protection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84E22C5-65A2-48D2-BDEC-3C956A2D6F3C}"/>
              </a:ext>
            </a:extLst>
          </p:cNvPr>
          <p:cNvSpPr/>
          <p:nvPr/>
        </p:nvSpPr>
        <p:spPr>
          <a:xfrm>
            <a:off x="214616" y="3645392"/>
            <a:ext cx="2817943" cy="457200"/>
          </a:xfrm>
          <a:prstGeom prst="roundRect">
            <a:avLst/>
          </a:prstGeom>
          <a:solidFill>
            <a:srgbClr val="D0EB99"/>
          </a:solidFill>
          <a:ln w="28575">
            <a:noFill/>
          </a:ln>
        </p:spPr>
        <p:style>
          <a:lnRef idx="2">
            <a:schemeClr val="accent5">
              <a:hueOff val="-2377662"/>
              <a:satOff val="-247"/>
              <a:lumOff val="-6340"/>
              <a:alphaOff val="0"/>
            </a:schemeClr>
          </a:lnRef>
          <a:fillRef idx="1">
            <a:schemeClr val="accent5">
              <a:hueOff val="-2377662"/>
              <a:satOff val="-247"/>
              <a:lumOff val="-6340"/>
              <a:alphaOff val="0"/>
            </a:schemeClr>
          </a:fillRef>
          <a:effectRef idx="0">
            <a:schemeClr val="accent5">
              <a:hueOff val="-2377662"/>
              <a:satOff val="-247"/>
              <a:lumOff val="-63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Supply Development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39EC56E-77A3-40EB-8F50-7425D060940B}"/>
              </a:ext>
            </a:extLst>
          </p:cNvPr>
          <p:cNvSpPr/>
          <p:nvPr/>
        </p:nvSpPr>
        <p:spPr>
          <a:xfrm>
            <a:off x="4167288" y="1790715"/>
            <a:ext cx="2817943" cy="457200"/>
          </a:xfrm>
          <a:prstGeom prst="roundRect">
            <a:avLst/>
          </a:prstGeom>
          <a:solidFill>
            <a:srgbClr val="EEAE98"/>
          </a:solidFill>
          <a:ln w="28575">
            <a:noFill/>
          </a:ln>
        </p:spPr>
        <p:style>
          <a:lnRef idx="2">
            <a:schemeClr val="accent5">
              <a:hueOff val="-4755323"/>
              <a:satOff val="-495"/>
              <a:lumOff val="-12679"/>
              <a:alphaOff val="0"/>
            </a:schemeClr>
          </a:lnRef>
          <a:fillRef idx="1">
            <a:schemeClr val="accent5">
              <a:hueOff val="-4755323"/>
              <a:satOff val="-495"/>
              <a:lumOff val="-12679"/>
              <a:alphaOff val="0"/>
            </a:schemeClr>
          </a:fillRef>
          <a:effectRef idx="0">
            <a:schemeClr val="accent5">
              <a:hueOff val="-4755323"/>
              <a:satOff val="-495"/>
              <a:lumOff val="-1267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Source Substitution &amp; Replenishment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5FC6E49-F09F-4F19-BBDF-B08F9022510A}"/>
              </a:ext>
            </a:extLst>
          </p:cNvPr>
          <p:cNvSpPr/>
          <p:nvPr/>
        </p:nvSpPr>
        <p:spPr>
          <a:xfrm>
            <a:off x="8119960" y="1790715"/>
            <a:ext cx="2817943" cy="457200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28575">
            <a:noFill/>
          </a:ln>
        </p:spPr>
        <p:style>
          <a:lnRef idx="2">
            <a:schemeClr val="accent5">
              <a:hueOff val="-7132984"/>
              <a:satOff val="-742"/>
              <a:lumOff val="-19019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Quality Protection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B04BD1F-55AE-4C1E-8516-80230B17B601}"/>
              </a:ext>
            </a:extLst>
          </p:cNvPr>
          <p:cNvSpPr/>
          <p:nvPr/>
        </p:nvSpPr>
        <p:spPr>
          <a:xfrm>
            <a:off x="214616" y="1783544"/>
            <a:ext cx="2817943" cy="45720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Conservation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B5628D48-EEED-4520-BB2A-81DB6B51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366851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C2646-F270-9BF8-9647-E0E7D746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2027 Alternative Plan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848D-617B-425F-9A06-482851EDF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SGMA Plans are required to be evaluated every five years</a:t>
            </a:r>
          </a:p>
          <a:p>
            <a:r>
              <a:rPr lang="en-US" dirty="0"/>
              <a:t>Indio Subbasin has decided to prepare a stand alone update to the 2022 Alternative Plan</a:t>
            </a:r>
          </a:p>
          <a:p>
            <a:r>
              <a:rPr lang="en-US" dirty="0"/>
              <a:t>Development is underway</a:t>
            </a:r>
          </a:p>
          <a:p>
            <a:pPr lvl="1"/>
            <a:r>
              <a:rPr lang="en-US" dirty="0"/>
              <a:t>Updated demand forecasts</a:t>
            </a:r>
          </a:p>
          <a:p>
            <a:pPr lvl="1"/>
            <a:r>
              <a:rPr lang="en-US" dirty="0"/>
              <a:t>Updated supply forecasts</a:t>
            </a:r>
          </a:p>
          <a:p>
            <a:pPr lvl="2"/>
            <a:r>
              <a:rPr lang="en-US" dirty="0"/>
              <a:t>Climate change</a:t>
            </a:r>
          </a:p>
          <a:p>
            <a:pPr lvl="1"/>
            <a:r>
              <a:rPr lang="en-US" dirty="0"/>
              <a:t>Updated groundwater model</a:t>
            </a:r>
          </a:p>
          <a:p>
            <a:pPr lvl="2"/>
            <a:r>
              <a:rPr lang="en-US" dirty="0"/>
              <a:t>Extended to the San Gorgonio Subbasin boundary</a:t>
            </a:r>
          </a:p>
          <a:p>
            <a:pPr lvl="1"/>
            <a:r>
              <a:rPr lang="en-US" dirty="0"/>
              <a:t>New scenarios to simulate future groundwater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204430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962306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C043-22A0-45CB-BF43-5DDB254C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Comment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E4BEA-B80C-40F6-9A62-CF46FAEFA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59225"/>
            <a:ext cx="10515600" cy="1500187"/>
          </a:xfrm>
        </p:spPr>
        <p:txBody>
          <a:bodyPr/>
          <a:lstStyle/>
          <a:p>
            <a:r>
              <a:rPr lang="en-US"/>
              <a:t>Input and feedback are welcomed</a:t>
            </a:r>
          </a:p>
          <a:p>
            <a:r>
              <a:rPr lang="en-US"/>
              <a:t>For Callers – you may need to press *6 to unmute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60497B0-5143-481C-8A9D-8F968E13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22355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0A9"/>
                </a:solidFill>
              </a:rPr>
              <a:t>Welcome and Introductions</a:t>
            </a:r>
          </a:p>
          <a:p>
            <a:r>
              <a:rPr lang="en-US" dirty="0"/>
              <a:t>Annual Report Status</a:t>
            </a:r>
          </a:p>
          <a:p>
            <a:r>
              <a:rPr lang="en-US" dirty="0"/>
              <a:t>Groundwater Elevation Data</a:t>
            </a:r>
          </a:p>
          <a:p>
            <a:r>
              <a:rPr lang="en-US" dirty="0"/>
              <a:t>Groundwater Extractions</a:t>
            </a:r>
          </a:p>
          <a:p>
            <a:r>
              <a:rPr lang="en-US" dirty="0"/>
              <a:t>Surface Water</a:t>
            </a:r>
          </a:p>
          <a:p>
            <a:r>
              <a:rPr lang="en-US" dirty="0"/>
              <a:t>Total Water Use</a:t>
            </a:r>
          </a:p>
          <a:p>
            <a:r>
              <a:rPr lang="en-US" dirty="0"/>
              <a:t>Change in Groundwater Storage</a:t>
            </a:r>
          </a:p>
          <a:p>
            <a:r>
              <a:rPr lang="en-US" dirty="0"/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70585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9FF1F-F4AF-4AB4-99B3-E0D3AFF9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7983-85A0-4D14-A077-7B9905C3C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4833145"/>
          </a:xfrm>
        </p:spPr>
        <p:txBody>
          <a:bodyPr/>
          <a:lstStyle/>
          <a:p>
            <a:r>
              <a:rPr lang="en-US" sz="2900" dirty="0"/>
              <a:t>WY 2025 Annual Report can be downloaded:</a:t>
            </a:r>
          </a:p>
          <a:p>
            <a:endParaRPr lang="en-US" sz="2900" dirty="0"/>
          </a:p>
          <a:p>
            <a:endParaRPr lang="en-US" sz="2900" dirty="0"/>
          </a:p>
          <a:p>
            <a:r>
              <a:rPr lang="en-US" sz="2900" dirty="0"/>
              <a:t>Indio Subbasin Annual Report for WY 2024-2025 Council/Board Presentation</a:t>
            </a:r>
          </a:p>
          <a:p>
            <a:pPr lvl="1"/>
            <a:r>
              <a:rPr lang="en-US" sz="2500" dirty="0"/>
              <a:t>Coachella Valley Water District – TBD</a:t>
            </a:r>
          </a:p>
          <a:p>
            <a:pPr lvl="1"/>
            <a:r>
              <a:rPr lang="en-US" sz="2500" dirty="0"/>
              <a:t>Coachella Water Authority – TBD</a:t>
            </a:r>
          </a:p>
          <a:p>
            <a:pPr lvl="1"/>
            <a:r>
              <a:rPr lang="en-US" sz="2500" dirty="0"/>
              <a:t>Desert Water Agency – TBD</a:t>
            </a:r>
          </a:p>
          <a:p>
            <a:pPr lvl="1"/>
            <a:r>
              <a:rPr lang="en-US" sz="2500" dirty="0"/>
              <a:t>Indio Water Authority – TBD</a:t>
            </a:r>
          </a:p>
          <a:p>
            <a:pPr lvl="1"/>
            <a:endParaRPr lang="en-US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BACE2-7C7C-4067-A3D9-76D5E1490E5F}"/>
              </a:ext>
            </a:extLst>
          </p:cNvPr>
          <p:cNvSpPr txBox="1"/>
          <p:nvPr/>
        </p:nvSpPr>
        <p:spPr>
          <a:xfrm>
            <a:off x="1763556" y="2082451"/>
            <a:ext cx="835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www.IndioSubbasinSGMA.org</a:t>
            </a:r>
            <a:endParaRPr lang="en-US" sz="2800" b="1"/>
          </a:p>
        </p:txBody>
      </p:sp>
      <p:pic>
        <p:nvPicPr>
          <p:cNvPr id="7" name="Picture 2" descr="Image result for website icon free">
            <a:extLst>
              <a:ext uri="{FF2B5EF4-FFF2-40B4-BE49-F238E27FC236}">
                <a16:creationId xmlns:a16="http://schemas.microsoft.com/office/drawing/2014/main" id="{14256110-C1F5-47DA-B005-F0D1E584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222" y="1931484"/>
            <a:ext cx="877409" cy="8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F10B55A-52BB-404B-BAAF-060D5012B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40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154670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0DBC-5937-4997-9F73-709EBCBD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Involved – Visit our Website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54CA2-6880-47CB-A376-810661B693BF}"/>
              </a:ext>
            </a:extLst>
          </p:cNvPr>
          <p:cNvSpPr txBox="1"/>
          <p:nvPr/>
        </p:nvSpPr>
        <p:spPr>
          <a:xfrm>
            <a:off x="2042230" y="6262450"/>
            <a:ext cx="835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www.IndioSubbasinSGMA.org</a:t>
            </a:r>
            <a:endParaRPr lang="en-US" sz="2400" b="1"/>
          </a:p>
        </p:txBody>
      </p:sp>
      <p:pic>
        <p:nvPicPr>
          <p:cNvPr id="1026" name="Picture 2" descr="Image result for website icon free">
            <a:extLst>
              <a:ext uri="{FF2B5EF4-FFF2-40B4-BE49-F238E27FC236}">
                <a16:creationId xmlns:a16="http://schemas.microsoft.com/office/drawing/2014/main" id="{3DF2F292-322E-4196-B6E2-2263E35C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96" y="6076764"/>
            <a:ext cx="877409" cy="8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2B76A35-8CE6-497C-B0D0-8A9B48492315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59" y="1690128"/>
            <a:ext cx="9972282" cy="4319911"/>
          </a:xfrm>
          <a:prstGeom prst="rect">
            <a:avLst/>
          </a:prstGeom>
          <a:ln w="19050">
            <a:solidFill>
              <a:schemeClr val="tx1">
                <a:lumMod val="85000"/>
              </a:schemeClr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6A6CA6-5EBD-4FE3-B8E4-BBFCF3A1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dirty="0" smtClean="0"/>
              <a:pPr/>
              <a:t>41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6265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Consultants</a:t>
            </a:r>
          </a:p>
          <a:p>
            <a:pPr lvl="1"/>
            <a:r>
              <a:rPr lang="en-US" dirty="0"/>
              <a:t>Todd Groundwater</a:t>
            </a:r>
          </a:p>
          <a:p>
            <a:pPr lvl="1"/>
            <a:endParaRPr lang="en-US" dirty="0"/>
          </a:p>
          <a:p>
            <a:r>
              <a:rPr lang="en-US" dirty="0"/>
              <a:t>Indio Subbasin Groundwater Sustainability Agencies (GSAs) </a:t>
            </a:r>
          </a:p>
          <a:p>
            <a:pPr lvl="1"/>
            <a:r>
              <a:rPr lang="en-US" dirty="0"/>
              <a:t>Coachella Valley Water District</a:t>
            </a:r>
          </a:p>
          <a:p>
            <a:pPr lvl="1"/>
            <a:r>
              <a:rPr lang="en-US" dirty="0"/>
              <a:t>Coachella Water Authority</a:t>
            </a:r>
          </a:p>
          <a:p>
            <a:pPr lvl="1"/>
            <a:r>
              <a:rPr lang="en-US" dirty="0"/>
              <a:t>Desert Water Agency</a:t>
            </a:r>
          </a:p>
          <a:p>
            <a:pPr lvl="1"/>
            <a:r>
              <a:rPr lang="en-US" dirty="0"/>
              <a:t>Indio Water Authority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Indio Subbasin Team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8CBAC-4233-4099-BE7F-76492D1A99C9}"/>
              </a:ext>
            </a:extLst>
          </p:cNvPr>
          <p:cNvSpPr/>
          <p:nvPr/>
        </p:nvSpPr>
        <p:spPr>
          <a:xfrm>
            <a:off x="2694090" y="5456326"/>
            <a:ext cx="6497766" cy="834941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`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A0B48A-A424-D299-FF82-A9A2E1E5ADFA}"/>
              </a:ext>
            </a:extLst>
          </p:cNvPr>
          <p:cNvGrpSpPr/>
          <p:nvPr/>
        </p:nvGrpSpPr>
        <p:grpSpPr>
          <a:xfrm>
            <a:off x="4708115" y="1611144"/>
            <a:ext cx="2160045" cy="834941"/>
            <a:chOff x="4708115" y="1611144"/>
            <a:chExt cx="2160045" cy="83494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7E8E7A-FF3C-4BDF-8EE8-D987CCB85931}"/>
                </a:ext>
              </a:extLst>
            </p:cNvPr>
            <p:cNvSpPr/>
            <p:nvPr/>
          </p:nvSpPr>
          <p:spPr>
            <a:xfrm>
              <a:off x="4708115" y="1611144"/>
              <a:ext cx="2160045" cy="834941"/>
            </a:xfrm>
            <a:prstGeom prst="rect">
              <a:avLst/>
            </a:prstGeom>
            <a:ln w="25400">
              <a:solidFill>
                <a:srgbClr val="0070C0"/>
              </a:solidFill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2FA9D9-5584-443F-9571-454BC6D19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8851" y="1769621"/>
              <a:ext cx="1778572" cy="51798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C923BE-B042-4DB7-80F6-0C14E7802C46}"/>
              </a:ext>
            </a:extLst>
          </p:cNvPr>
          <p:cNvGrpSpPr/>
          <p:nvPr/>
        </p:nvGrpSpPr>
        <p:grpSpPr>
          <a:xfrm>
            <a:off x="2893557" y="5559086"/>
            <a:ext cx="4655278" cy="608428"/>
            <a:chOff x="2731687" y="6127437"/>
            <a:chExt cx="4655278" cy="608428"/>
          </a:xfrm>
        </p:grpSpPr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C24F903-35F8-49D6-B438-167AFB630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687" y="6143451"/>
              <a:ext cx="719782" cy="576399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12221F1E-9FE0-4322-9003-2B7154159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13156" r="7523" b="18241"/>
            <a:stretch/>
          </p:blipFill>
          <p:spPr>
            <a:xfrm>
              <a:off x="3768859" y="6136185"/>
              <a:ext cx="1780161" cy="54888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FB8F9A-6877-4B06-A2B7-AE1C5BB85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8190" y="6127437"/>
              <a:ext cx="1628775" cy="608428"/>
            </a:xfrm>
            <a:prstGeom prst="rect">
              <a:avLst/>
            </a:prstGeom>
          </p:spPr>
        </p:pic>
      </p:grp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DF290E4-C1E0-48B3-88AB-592984B7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</a:t>
            </a:fld>
            <a:endParaRPr lang="en-US" sz="2000" b="1"/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66FAF99-F678-CC3B-9F92-24D7BBD150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51" y="5567834"/>
            <a:ext cx="1206498" cy="6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81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b="1" dirty="0">
                <a:solidFill>
                  <a:srgbClr val="FFF0A9"/>
                </a:solidFill>
              </a:rPr>
              <a:t>Annual Report Status</a:t>
            </a:r>
          </a:p>
          <a:p>
            <a:r>
              <a:rPr lang="en-US" dirty="0"/>
              <a:t>Groundwater Elevation Data</a:t>
            </a:r>
          </a:p>
          <a:p>
            <a:r>
              <a:rPr lang="en-US" dirty="0"/>
              <a:t>Groundwater Extractions</a:t>
            </a:r>
          </a:p>
          <a:p>
            <a:r>
              <a:rPr lang="en-US" dirty="0"/>
              <a:t>Surface Water</a:t>
            </a:r>
          </a:p>
          <a:p>
            <a:r>
              <a:rPr lang="en-US" dirty="0"/>
              <a:t>Total Water Use</a:t>
            </a:r>
          </a:p>
          <a:p>
            <a:r>
              <a:rPr lang="en-US" dirty="0"/>
              <a:t>Change in Groundwater Storage</a:t>
            </a:r>
          </a:p>
          <a:p>
            <a:r>
              <a:rPr lang="en-US" dirty="0"/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403073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8EDD-F8ED-4228-9C62-93831ABA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18255"/>
            <a:ext cx="12086492" cy="1325563"/>
          </a:xfrm>
        </p:spPr>
        <p:txBody>
          <a:bodyPr/>
          <a:lstStyle/>
          <a:p>
            <a:r>
              <a:rPr lang="en-US" dirty="0"/>
              <a:t>Indio Subbasin Annual Report</a:t>
            </a:r>
            <a:br>
              <a:rPr lang="en-US" dirty="0"/>
            </a:br>
            <a:r>
              <a:rPr lang="en-US" dirty="0"/>
              <a:t>for WY 2023-2024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B8EA7-3E3D-4E45-A36B-BBEB02034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035" y="1628699"/>
            <a:ext cx="7230795" cy="48494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Annual Report is required by Sustainable Groundwater Management Act (SGMA)</a:t>
            </a:r>
          </a:p>
          <a:p>
            <a:pPr lvl="1"/>
            <a:r>
              <a:rPr lang="en-US" dirty="0"/>
              <a:t>General information</a:t>
            </a:r>
          </a:p>
          <a:p>
            <a:pPr lvl="1"/>
            <a:r>
              <a:rPr lang="en-US" dirty="0"/>
              <a:t>Subbasin conditions</a:t>
            </a:r>
          </a:p>
          <a:p>
            <a:pPr lvl="1"/>
            <a:r>
              <a:rPr lang="en-US" dirty="0"/>
              <a:t>Implementation progress of projects and management actions (PMAs)</a:t>
            </a:r>
          </a:p>
          <a:p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Annual Report (5</a:t>
            </a:r>
            <a:r>
              <a:rPr lang="en-US" baseline="30000" dirty="0"/>
              <a:t>th</a:t>
            </a:r>
            <a:r>
              <a:rPr lang="en-US" dirty="0"/>
              <a:t> report following submittal of </a:t>
            </a:r>
            <a:r>
              <a:rPr lang="en-US" i="1" dirty="0"/>
              <a:t>Indio Subbasin 2022 Alternative Plan Update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Covers WY 2024-2025 (Oct. 1, 2024 – Sept. 30, 2025)</a:t>
            </a:r>
          </a:p>
          <a:p>
            <a:r>
              <a:rPr lang="en-US" dirty="0"/>
              <a:t>Will be submitted to DWR by April 1, 2026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D1C70-038F-4293-B545-DBFC3B248EF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BEF331-98A0-4C1A-A446-589172815EC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F81C59-0038-44EC-9EED-D91D6C15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7</a:t>
            </a:fld>
            <a:endParaRPr lang="en-US" sz="2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3175BD-5E5E-C990-6346-C6C004542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379825"/>
            <a:ext cx="4611329" cy="59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3478E8-F83F-48BC-8C54-5F4CE0A64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8321" r="4448" b="15344"/>
          <a:stretch/>
        </p:blipFill>
        <p:spPr>
          <a:xfrm>
            <a:off x="1160580" y="98474"/>
            <a:ext cx="10016196" cy="6625883"/>
          </a:xfrm>
          <a:prstGeom prst="roundRect">
            <a:avLst>
              <a:gd name="adj" fmla="val 2044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2137B-DD87-4588-9245-9F7F948F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6739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572426"/>
            <a:ext cx="11473237" cy="4604537"/>
          </a:xfrm>
        </p:spPr>
        <p:txBody>
          <a:bodyPr>
            <a:normAutofit/>
          </a:bodyPr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Annual Report Status</a:t>
            </a:r>
          </a:p>
          <a:p>
            <a:r>
              <a:rPr lang="en-US" b="1" dirty="0">
                <a:solidFill>
                  <a:srgbClr val="FFF0A9"/>
                </a:solidFill>
              </a:rPr>
              <a:t>Groundwater Elevation Data</a:t>
            </a:r>
          </a:p>
          <a:p>
            <a:r>
              <a:rPr lang="en-US" dirty="0"/>
              <a:t>Groundwater Extractions</a:t>
            </a:r>
          </a:p>
          <a:p>
            <a:r>
              <a:rPr lang="en-US" dirty="0"/>
              <a:t>Surface Water</a:t>
            </a:r>
          </a:p>
          <a:p>
            <a:r>
              <a:rPr lang="en-US" dirty="0"/>
              <a:t>Total Water Use</a:t>
            </a:r>
          </a:p>
          <a:p>
            <a:r>
              <a:rPr lang="en-US" dirty="0"/>
              <a:t>Change in Groundwater Storage</a:t>
            </a:r>
          </a:p>
          <a:p>
            <a:r>
              <a:rPr lang="en-US" dirty="0"/>
              <a:t>Plan Implementation Progress</a:t>
            </a:r>
          </a:p>
          <a:p>
            <a:r>
              <a:rPr lang="en-US" dirty="0"/>
              <a:t>Public Comment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9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36641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dioSGMA">
      <a:dk1>
        <a:sysClr val="windowText" lastClr="000000"/>
      </a:dk1>
      <a:lt1>
        <a:sysClr val="window" lastClr="FFFFFF"/>
      </a:lt1>
      <a:dk2>
        <a:srgbClr val="014573"/>
      </a:dk2>
      <a:lt2>
        <a:srgbClr val="E7E6E6"/>
      </a:lt2>
      <a:accent1>
        <a:srgbClr val="005E9E"/>
      </a:accent1>
      <a:accent2>
        <a:srgbClr val="F58C57"/>
      </a:accent2>
      <a:accent3>
        <a:srgbClr val="FFF0A9"/>
      </a:accent3>
      <a:accent4>
        <a:srgbClr val="EEAE98"/>
      </a:accent4>
      <a:accent5>
        <a:srgbClr val="9CC3E5"/>
      </a:accent5>
      <a:accent6>
        <a:srgbClr val="92D050"/>
      </a:accent6>
      <a:hlink>
        <a:srgbClr val="0563C1"/>
      </a:hlink>
      <a:folHlink>
        <a:srgbClr val="954F72"/>
      </a:folHlink>
    </a:clrScheme>
    <a:fontScheme name="IndioSGM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IndioSGMA">
      <a:dk1>
        <a:sysClr val="windowText" lastClr="000000"/>
      </a:dk1>
      <a:lt1>
        <a:sysClr val="window" lastClr="FFFFFF"/>
      </a:lt1>
      <a:dk2>
        <a:srgbClr val="014573"/>
      </a:dk2>
      <a:lt2>
        <a:srgbClr val="E7E6E6"/>
      </a:lt2>
      <a:accent1>
        <a:srgbClr val="005E9E"/>
      </a:accent1>
      <a:accent2>
        <a:srgbClr val="F58C57"/>
      </a:accent2>
      <a:accent3>
        <a:srgbClr val="FFF0A9"/>
      </a:accent3>
      <a:accent4>
        <a:srgbClr val="EEAE98"/>
      </a:accent4>
      <a:accent5>
        <a:srgbClr val="9CC3E5"/>
      </a:accent5>
      <a:accent6>
        <a:srgbClr val="92D050"/>
      </a:accent6>
      <a:hlink>
        <a:srgbClr val="0563C1"/>
      </a:hlink>
      <a:folHlink>
        <a:srgbClr val="954F72"/>
      </a:folHlink>
    </a:clrScheme>
    <a:fontScheme name="IndioSGM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FF0F3E2D3644882FE1AF4471F11E8" ma:contentTypeVersion="10" ma:contentTypeDescription="Create a new document." ma:contentTypeScope="" ma:versionID="daf7c9c30c78981713672caad9db2cb0">
  <xsd:schema xmlns:xsd="http://www.w3.org/2001/XMLSchema" xmlns:xs="http://www.w3.org/2001/XMLSchema" xmlns:p="http://schemas.microsoft.com/office/2006/metadata/properties" xmlns:ns2="9b5c7cd9-0ee4-42ab-9922-53e62a94f5cd" xmlns:ns3="36842e49-217d-4834-99d3-17a747adf5f9" targetNamespace="http://schemas.microsoft.com/office/2006/metadata/properties" ma:root="true" ma:fieldsID="ee43d155b37f2143740136b08a489771" ns2:_="" ns3:_="">
    <xsd:import namespace="9b5c7cd9-0ee4-42ab-9922-53e62a94f5cd"/>
    <xsd:import namespace="36842e49-217d-4834-99d3-17a747adf5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c7cd9-0ee4-42ab-9922-53e62a94f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842e49-217d-4834-99d3-17a747adf5f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C580BD-AD13-4501-844C-C90AAD27322A}">
  <ds:schemaRefs>
    <ds:schemaRef ds:uri="http://purl.org/dc/dcmitype/"/>
    <ds:schemaRef ds:uri="http://www.w3.org/XML/1998/namespace"/>
    <ds:schemaRef ds:uri="36842e49-217d-4834-99d3-17a747adf5f9"/>
    <ds:schemaRef ds:uri="9b5c7cd9-0ee4-42ab-9922-53e62a94f5cd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DEB1A15-6AC1-4787-ADE0-EBA0C12A8C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1A5EC8-B4CF-49E1-BAF1-7D6D7B8FADF5}">
  <ds:schemaRefs>
    <ds:schemaRef ds:uri="36842e49-217d-4834-99d3-17a747adf5f9"/>
    <ds:schemaRef ds:uri="9b5c7cd9-0ee4-42ab-9922-53e62a94f5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1865</Words>
  <Application>Microsoft Office PowerPoint</Application>
  <PresentationFormat>Widescreen</PresentationFormat>
  <Paragraphs>507</Paragraphs>
  <Slides>41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Aptos Narrow</vt:lpstr>
      <vt:lpstr>Arial</vt:lpstr>
      <vt:lpstr>Calibri</vt:lpstr>
      <vt:lpstr>segoe ui</vt:lpstr>
      <vt:lpstr>segoe ui black</vt:lpstr>
      <vt:lpstr>Times New Roman</vt:lpstr>
      <vt:lpstr>Wingdings</vt:lpstr>
      <vt:lpstr>Office Theme</vt:lpstr>
      <vt:lpstr>Office Theme</vt:lpstr>
      <vt:lpstr>Indio Subbasin Alternative  Plan Update  Annual Report for Water Year 2024-2025</vt:lpstr>
      <vt:lpstr>Teams – Quick How To</vt:lpstr>
      <vt:lpstr>Teams – How to Ask a Question</vt:lpstr>
      <vt:lpstr>Agenda</vt:lpstr>
      <vt:lpstr>Indio Subbasin Team</vt:lpstr>
      <vt:lpstr>Agenda</vt:lpstr>
      <vt:lpstr>Indio Subbasin Annual Report for WY 2023-2024</vt:lpstr>
      <vt:lpstr>PowerPoint Presentation</vt:lpstr>
      <vt:lpstr>Agenda</vt:lpstr>
      <vt:lpstr>Groundwater Elevation Data</vt:lpstr>
      <vt:lpstr>PowerPoint Presentation</vt:lpstr>
      <vt:lpstr> </vt:lpstr>
      <vt:lpstr>Agenda</vt:lpstr>
      <vt:lpstr>Groundwater Extractions</vt:lpstr>
      <vt:lpstr> </vt:lpstr>
      <vt:lpstr>Agenda</vt:lpstr>
      <vt:lpstr>Multiple Water Sources</vt:lpstr>
      <vt:lpstr>Local Surface Water</vt:lpstr>
      <vt:lpstr>Imported Water – Direct Use</vt:lpstr>
      <vt:lpstr>Imported Water – Groundwater Replenishment</vt:lpstr>
      <vt:lpstr>Imported Water – Groundwater Replenishment</vt:lpstr>
      <vt:lpstr>Recycled Water</vt:lpstr>
      <vt:lpstr> </vt:lpstr>
      <vt:lpstr>Agenda</vt:lpstr>
      <vt:lpstr>Total Water Use</vt:lpstr>
      <vt:lpstr>Total Water Use</vt:lpstr>
      <vt:lpstr> </vt:lpstr>
      <vt:lpstr>Agenda</vt:lpstr>
      <vt:lpstr>Change in Groundwater Storage</vt:lpstr>
      <vt:lpstr>Change in Groundwater Storage</vt:lpstr>
      <vt:lpstr>Change in Groundwater Levels</vt:lpstr>
      <vt:lpstr>One Year Change </vt:lpstr>
      <vt:lpstr>Long-Term Change </vt:lpstr>
      <vt:lpstr> </vt:lpstr>
      <vt:lpstr>Agenda</vt:lpstr>
      <vt:lpstr>Projects &amp; Management Actions </vt:lpstr>
      <vt:lpstr>2027 Alternative Plan Update</vt:lpstr>
      <vt:lpstr> </vt:lpstr>
      <vt:lpstr>Public Comment</vt:lpstr>
      <vt:lpstr>Next Steps</vt:lpstr>
      <vt:lpstr>Stay Involved – Visit our Website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Employee</dc:creator>
  <cp:lastModifiedBy>Maureen Reilly</cp:lastModifiedBy>
  <cp:revision>189</cp:revision>
  <cp:lastPrinted>2021-10-12T19:44:24Z</cp:lastPrinted>
  <dcterms:created xsi:type="dcterms:W3CDTF">2020-02-03T23:17:39Z</dcterms:created>
  <dcterms:modified xsi:type="dcterms:W3CDTF">2026-03-03T22:24:33Z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0x010100B63FF0F3E2D3644882FE1AF4471F11E8</vt:lpwstr>
  </property>
</Properties>
</file>